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embeddedFontLst>
    <p:embeddedFont>
      <p:font typeface="Cabin Sketch" panose="020B0604020202020204" charset="0"/>
      <p:regular r:id="rId12"/>
      <p:bold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Dosis" panose="020B0604020202020204" charset="0"/>
      <p:regular r:id="rId18"/>
      <p:bold r:id="rId19"/>
    </p:embeddedFont>
    <p:embeddedFont>
      <p:font typeface="Sniglet" panose="020B0604020202020204" charset="0"/>
      <p:regular r:id="rId20"/>
    </p:embeddedFont>
    <p:embeddedFont>
      <p:font typeface="Ubuntu" panose="020B0604020202020204" charset="0"/>
      <p:regular r:id="rId21"/>
      <p:bold r:id="rId22"/>
      <p:italic r:id="rId23"/>
      <p:boldItalic r:id="rId24"/>
    </p:embeddedFont>
    <p:embeddedFont>
      <p:font typeface="Viga" panose="020B0604020202020204" charset="0"/>
      <p:regular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view/cssdpjourneedunumerique/accuei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bit.ly/mst5janv22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ZljV6dBQn2NmsPSMLyJmFJToKhduQh4-/edit?usp=sharing&amp;ouid=117789784863254704771&amp;rtpof=true&amp;sd=true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equipe@recitmst.qc.ca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1018a7bee51_0_5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1018a7bee51_0_5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Site pour se brancher : </a:t>
            </a:r>
            <a:r>
              <a:rPr lang="en">
                <a:solidFill>
                  <a:schemeClr val="dk1"/>
                </a:solidFill>
              </a:rPr>
              <a:t>site de l’événement  :</a:t>
            </a:r>
            <a:r>
              <a:rPr lang="en">
                <a:solidFill>
                  <a:schemeClr val="dk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Phare sur la pédagogie à l’ère du numérique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de la présentation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https://bit.ly/mst5janv22</a:t>
            </a:r>
            <a:r>
              <a:rPr lang="en"/>
              <a:t> 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12c02dc50a1_0_6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12c02dc50a1_0_6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12c02dc50a1_0_6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12c02dc50a1_0_6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12c02dc50a1_0_6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12c02dc50a1_0_6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https://app.wooclap.com/GDM22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12c02dc50a1_0_6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2" name="Google Shape;612;g12c02dc50a1_0_6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https://docs.google.com/document/d/1ZljV6dBQn2NmsPSMLyJmFJToKhduQh4-/edit?usp=sharing&amp;ouid=117789784863254704771&amp;rtpof=true&amp;sd=true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12c02dc50a1_0_6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12c02dc50a1_0_6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12c02dc50a1_0_6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12c02dc50a1_0_6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https://app.wooclap.com/GDM22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12c02dc50a1_0_6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12c02dc50a1_0_6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Message à l’équipe : equipe</a:t>
            </a:r>
            <a:r>
              <a:rPr lang="en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@recitmst.qc.ca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12c02dc50a1_0_6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12c02dc50a1_0_6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 rtl="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6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28" name="Google Shape;328;p6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0" name="Google Shape;360;p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7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7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7" name="Google Shape;397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 rtl="0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23" name="Google Shape;523;p1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24" name="Google Shape;52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3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28" name="Google Shape;528;p13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3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3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3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3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13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13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13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13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3">
  <p:cSld name="TITLE_3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9" name="Google Shape;539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40" name="Google Shape;540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4">
  <p:cSld name="TITLE_4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43" name="Google Shape;543;p1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44" name="Google Shape;544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 1">
  <p:cSld name="TITLE_5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16"/>
          <p:cNvSpPr/>
          <p:nvPr/>
        </p:nvSpPr>
        <p:spPr>
          <a:xfrm>
            <a:off x="7337531" y="4630074"/>
            <a:ext cx="96300" cy="96000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16"/>
          <p:cNvSpPr/>
          <p:nvPr/>
        </p:nvSpPr>
        <p:spPr>
          <a:xfrm>
            <a:off x="7790243" y="4182401"/>
            <a:ext cx="96300" cy="96000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16"/>
          <p:cNvSpPr/>
          <p:nvPr/>
        </p:nvSpPr>
        <p:spPr>
          <a:xfrm>
            <a:off x="8893253" y="3333348"/>
            <a:ext cx="57600" cy="57600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16"/>
          <p:cNvSpPr/>
          <p:nvPr/>
        </p:nvSpPr>
        <p:spPr>
          <a:xfrm>
            <a:off x="8771302" y="4923775"/>
            <a:ext cx="96300" cy="96000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16"/>
          <p:cNvSpPr/>
          <p:nvPr/>
        </p:nvSpPr>
        <p:spPr>
          <a:xfrm>
            <a:off x="2386266" y="508134"/>
            <a:ext cx="96300" cy="96000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1" name="Google Shape;551;p16"/>
          <p:cNvSpPr/>
          <p:nvPr/>
        </p:nvSpPr>
        <p:spPr>
          <a:xfrm>
            <a:off x="479460" y="2703980"/>
            <a:ext cx="96300" cy="96000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16"/>
          <p:cNvSpPr/>
          <p:nvPr/>
        </p:nvSpPr>
        <p:spPr>
          <a:xfrm>
            <a:off x="261540" y="643097"/>
            <a:ext cx="96300" cy="96000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p16"/>
          <p:cNvSpPr/>
          <p:nvPr/>
        </p:nvSpPr>
        <p:spPr>
          <a:xfrm>
            <a:off x="507235" y="1080863"/>
            <a:ext cx="192600" cy="192300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16"/>
          <p:cNvSpPr/>
          <p:nvPr/>
        </p:nvSpPr>
        <p:spPr>
          <a:xfrm>
            <a:off x="8314019" y="3625322"/>
            <a:ext cx="144300" cy="144000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16"/>
          <p:cNvSpPr/>
          <p:nvPr/>
        </p:nvSpPr>
        <p:spPr>
          <a:xfrm>
            <a:off x="8882858" y="4186761"/>
            <a:ext cx="144300" cy="144000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p16"/>
          <p:cNvSpPr/>
          <p:nvPr/>
        </p:nvSpPr>
        <p:spPr>
          <a:xfrm>
            <a:off x="158313" y="1596559"/>
            <a:ext cx="57600" cy="57600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16"/>
          <p:cNvSpPr/>
          <p:nvPr/>
        </p:nvSpPr>
        <p:spPr>
          <a:xfrm>
            <a:off x="1396483" y="226428"/>
            <a:ext cx="192600" cy="192300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8" name="Google Shape;558;p16"/>
          <p:cNvSpPr/>
          <p:nvPr/>
        </p:nvSpPr>
        <p:spPr>
          <a:xfrm>
            <a:off x="617492" y="2000594"/>
            <a:ext cx="57600" cy="57600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p16"/>
          <p:cNvSpPr/>
          <p:nvPr/>
        </p:nvSpPr>
        <p:spPr>
          <a:xfrm>
            <a:off x="3425273" y="387880"/>
            <a:ext cx="57600" cy="57600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0" name="Google Shape;560;p16"/>
          <p:cNvSpPr/>
          <p:nvPr/>
        </p:nvSpPr>
        <p:spPr>
          <a:xfrm>
            <a:off x="8014029" y="4567546"/>
            <a:ext cx="192600" cy="192300"/>
          </a:xfrm>
          <a:prstGeom prst="ellipse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6"/>
          <p:cNvSpPr/>
          <p:nvPr/>
        </p:nvSpPr>
        <p:spPr>
          <a:xfrm>
            <a:off x="0" y="0"/>
            <a:ext cx="4088100" cy="4329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 1 1 2">
  <p:cSld name="TITLE_2_1_2"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" name="Google Shape;563;p17"/>
          <p:cNvPicPr preferRelativeResize="0"/>
          <p:nvPr/>
        </p:nvPicPr>
        <p:blipFill rotWithShape="1">
          <a:blip r:embed="rId2">
            <a:alphaModFix/>
          </a:blip>
          <a:srcRect t="54037"/>
          <a:stretch/>
        </p:blipFill>
        <p:spPr>
          <a:xfrm>
            <a:off x="-119850" y="-87375"/>
            <a:ext cx="9383700" cy="5581525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17"/>
          <p:cNvSpPr/>
          <p:nvPr/>
        </p:nvSpPr>
        <p:spPr>
          <a:xfrm rot="3886626">
            <a:off x="-462593" y="-88356"/>
            <a:ext cx="2184896" cy="1912394"/>
          </a:xfrm>
          <a:custGeom>
            <a:avLst/>
            <a:gdLst/>
            <a:ahLst/>
            <a:cxnLst/>
            <a:rect l="l" t="t" r="r" b="b"/>
            <a:pathLst>
              <a:path w="2080612" h="1821116" extrusionOk="0">
                <a:moveTo>
                  <a:pt x="2048960" y="809683"/>
                </a:moveTo>
                <a:lnTo>
                  <a:pt x="538228" y="597170"/>
                </a:lnTo>
                <a:cubicBezTo>
                  <a:pt x="816109" y="572197"/>
                  <a:pt x="1094535" y="554865"/>
                  <a:pt x="1373506" y="545174"/>
                </a:cubicBezTo>
                <a:cubicBezTo>
                  <a:pt x="1506678" y="540573"/>
                  <a:pt x="1639896" y="537765"/>
                  <a:pt x="1773159" y="536749"/>
                </a:cubicBezTo>
                <a:cubicBezTo>
                  <a:pt x="1822951" y="536354"/>
                  <a:pt x="2018561" y="567177"/>
                  <a:pt x="1996484" y="459828"/>
                </a:cubicBezTo>
                <a:cubicBezTo>
                  <a:pt x="1981045" y="384773"/>
                  <a:pt x="1760396" y="401565"/>
                  <a:pt x="1700428" y="395545"/>
                </a:cubicBezTo>
                <a:cubicBezTo>
                  <a:pt x="1558350" y="381287"/>
                  <a:pt x="1416382" y="365968"/>
                  <a:pt x="1274525" y="349589"/>
                </a:cubicBezTo>
                <a:cubicBezTo>
                  <a:pt x="1000960" y="317997"/>
                  <a:pt x="727896" y="282510"/>
                  <a:pt x="455334" y="243128"/>
                </a:cubicBezTo>
                <a:cubicBezTo>
                  <a:pt x="701507" y="210499"/>
                  <a:pt x="948396" y="184083"/>
                  <a:pt x="1195999" y="163880"/>
                </a:cubicBezTo>
                <a:cubicBezTo>
                  <a:pt x="1313858" y="154246"/>
                  <a:pt x="1431824" y="145998"/>
                  <a:pt x="1549898" y="139136"/>
                </a:cubicBezTo>
                <a:cubicBezTo>
                  <a:pt x="1590622" y="136771"/>
                  <a:pt x="1726770" y="127516"/>
                  <a:pt x="1684632" y="44678"/>
                </a:cubicBezTo>
                <a:cubicBezTo>
                  <a:pt x="1654577" y="-14421"/>
                  <a:pt x="1465189" y="7199"/>
                  <a:pt x="1407515" y="4931"/>
                </a:cubicBezTo>
                <a:cubicBezTo>
                  <a:pt x="1281940" y="1"/>
                  <a:pt x="1156295" y="-1232"/>
                  <a:pt x="1030581" y="1231"/>
                </a:cubicBezTo>
                <a:cubicBezTo>
                  <a:pt x="910925" y="3572"/>
                  <a:pt x="791388" y="9299"/>
                  <a:pt x="671970" y="18411"/>
                </a:cubicBezTo>
                <a:cubicBezTo>
                  <a:pt x="629587" y="21652"/>
                  <a:pt x="354667" y="20680"/>
                  <a:pt x="432577" y="132267"/>
                </a:cubicBezTo>
                <a:cubicBezTo>
                  <a:pt x="357934" y="142334"/>
                  <a:pt x="283367" y="152945"/>
                  <a:pt x="208875" y="164101"/>
                </a:cubicBezTo>
                <a:cubicBezTo>
                  <a:pt x="162557" y="171029"/>
                  <a:pt x="73272" y="169285"/>
                  <a:pt x="33831" y="197322"/>
                </a:cubicBezTo>
                <a:cubicBezTo>
                  <a:pt x="8281" y="215468"/>
                  <a:pt x="-11501" y="256842"/>
                  <a:pt x="7671" y="286193"/>
                </a:cubicBezTo>
                <a:cubicBezTo>
                  <a:pt x="28452" y="318008"/>
                  <a:pt x="142646" y="317833"/>
                  <a:pt x="175974" y="322901"/>
                </a:cubicBezTo>
                <a:cubicBezTo>
                  <a:pt x="469693" y="367606"/>
                  <a:pt x="764042" y="407850"/>
                  <a:pt x="1059022" y="443632"/>
                </a:cubicBezTo>
                <a:cubicBezTo>
                  <a:pt x="879213" y="453768"/>
                  <a:pt x="699623" y="467097"/>
                  <a:pt x="520254" y="483619"/>
                </a:cubicBezTo>
                <a:cubicBezTo>
                  <a:pt x="439194" y="491120"/>
                  <a:pt x="358200" y="499270"/>
                  <a:pt x="277270" y="508071"/>
                </a:cubicBezTo>
                <a:cubicBezTo>
                  <a:pt x="210269" y="515356"/>
                  <a:pt x="108960" y="509283"/>
                  <a:pt x="48383" y="537423"/>
                </a:cubicBezTo>
                <a:cubicBezTo>
                  <a:pt x="-5415" y="562420"/>
                  <a:pt x="-13841" y="617695"/>
                  <a:pt x="35880" y="647345"/>
                </a:cubicBezTo>
                <a:cubicBezTo>
                  <a:pt x="66590" y="665660"/>
                  <a:pt x="139839" y="661965"/>
                  <a:pt x="175747" y="667021"/>
                </a:cubicBezTo>
                <a:lnTo>
                  <a:pt x="280640" y="681777"/>
                </a:lnTo>
                <a:lnTo>
                  <a:pt x="805129" y="755555"/>
                </a:lnTo>
                <a:cubicBezTo>
                  <a:pt x="639309" y="756735"/>
                  <a:pt x="472957" y="770630"/>
                  <a:pt x="311039" y="807558"/>
                </a:cubicBezTo>
                <a:cubicBezTo>
                  <a:pt x="252224" y="820973"/>
                  <a:pt x="129715" y="833935"/>
                  <a:pt x="89204" y="883383"/>
                </a:cubicBezTo>
                <a:cubicBezTo>
                  <a:pt x="34557" y="950091"/>
                  <a:pt x="101409" y="974323"/>
                  <a:pt x="158688" y="980959"/>
                </a:cubicBezTo>
                <a:cubicBezTo>
                  <a:pt x="523527" y="1023240"/>
                  <a:pt x="887881" y="1069470"/>
                  <a:pt x="1251748" y="1119649"/>
                </a:cubicBezTo>
                <a:lnTo>
                  <a:pt x="614283" y="1156843"/>
                </a:lnTo>
                <a:cubicBezTo>
                  <a:pt x="547561" y="1160731"/>
                  <a:pt x="446810" y="1147121"/>
                  <a:pt x="383323" y="1173868"/>
                </a:cubicBezTo>
                <a:cubicBezTo>
                  <a:pt x="345210" y="1189934"/>
                  <a:pt x="317035" y="1242163"/>
                  <a:pt x="352100" y="1276265"/>
                </a:cubicBezTo>
                <a:cubicBezTo>
                  <a:pt x="381151" y="1304515"/>
                  <a:pt x="493472" y="1301975"/>
                  <a:pt x="530540" y="1307276"/>
                </a:cubicBezTo>
                <a:lnTo>
                  <a:pt x="974268" y="1370788"/>
                </a:lnTo>
                <a:cubicBezTo>
                  <a:pt x="913866" y="1373653"/>
                  <a:pt x="472912" y="1350847"/>
                  <a:pt x="537644" y="1479984"/>
                </a:cubicBezTo>
                <a:cubicBezTo>
                  <a:pt x="562741" y="1530061"/>
                  <a:pt x="718359" y="1530029"/>
                  <a:pt x="769176" y="1538862"/>
                </a:cubicBezTo>
                <a:lnTo>
                  <a:pt x="1071461" y="1591441"/>
                </a:lnTo>
                <a:cubicBezTo>
                  <a:pt x="981184" y="1610016"/>
                  <a:pt x="883752" y="1620793"/>
                  <a:pt x="795712" y="1648175"/>
                </a:cubicBezTo>
                <a:cubicBezTo>
                  <a:pt x="744273" y="1664176"/>
                  <a:pt x="694915" y="1716781"/>
                  <a:pt x="751578" y="1760559"/>
                </a:cubicBezTo>
                <a:cubicBezTo>
                  <a:pt x="778308" y="1781207"/>
                  <a:pt x="836916" y="1785465"/>
                  <a:pt x="869512" y="1794357"/>
                </a:cubicBezTo>
                <a:cubicBezTo>
                  <a:pt x="906736" y="1804512"/>
                  <a:pt x="958511" y="1831356"/>
                  <a:pt x="997200" y="1825880"/>
                </a:cubicBezTo>
                <a:cubicBezTo>
                  <a:pt x="1043752" y="1819295"/>
                  <a:pt x="1097439" y="1738874"/>
                  <a:pt x="1036220" y="1713113"/>
                </a:cubicBezTo>
                <a:lnTo>
                  <a:pt x="1283068" y="1662329"/>
                </a:lnTo>
                <a:cubicBezTo>
                  <a:pt x="1333372" y="1651960"/>
                  <a:pt x="1409291" y="1654630"/>
                  <a:pt x="1434881" y="1599841"/>
                </a:cubicBezTo>
                <a:cubicBezTo>
                  <a:pt x="1484842" y="1492874"/>
                  <a:pt x="1189991" y="1489582"/>
                  <a:pt x="1130774" y="1479297"/>
                </a:cubicBezTo>
                <a:lnTo>
                  <a:pt x="1480875" y="1462661"/>
                </a:lnTo>
                <a:cubicBezTo>
                  <a:pt x="1524995" y="1460567"/>
                  <a:pt x="1714940" y="1456316"/>
                  <a:pt x="1644861" y="1358241"/>
                </a:cubicBezTo>
                <a:cubicBezTo>
                  <a:pt x="1622635" y="1327133"/>
                  <a:pt x="1550228" y="1332234"/>
                  <a:pt x="1514216" y="1327088"/>
                </a:cubicBezTo>
                <a:lnTo>
                  <a:pt x="1337073" y="1301735"/>
                </a:lnTo>
                <a:lnTo>
                  <a:pt x="982779" y="1251035"/>
                </a:lnTo>
                <a:lnTo>
                  <a:pt x="1776296" y="1204723"/>
                </a:lnTo>
                <a:cubicBezTo>
                  <a:pt x="1820650" y="1202131"/>
                  <a:pt x="1880754" y="1204930"/>
                  <a:pt x="1894677" y="1149033"/>
                </a:cubicBezTo>
                <a:cubicBezTo>
                  <a:pt x="1915917" y="1063719"/>
                  <a:pt x="1773411" y="1073130"/>
                  <a:pt x="1722362" y="1065651"/>
                </a:cubicBezTo>
                <a:cubicBezTo>
                  <a:pt x="1640719" y="1053691"/>
                  <a:pt x="1559050" y="1041931"/>
                  <a:pt x="1477355" y="1030369"/>
                </a:cubicBezTo>
                <a:cubicBezTo>
                  <a:pt x="1136251" y="982100"/>
                  <a:pt x="794668" y="937336"/>
                  <a:pt x="452605" y="896079"/>
                </a:cubicBezTo>
                <a:cubicBezTo>
                  <a:pt x="756770" y="851420"/>
                  <a:pt x="1065297" y="879229"/>
                  <a:pt x="1369967" y="903098"/>
                </a:cubicBezTo>
                <a:cubicBezTo>
                  <a:pt x="1520283" y="914867"/>
                  <a:pt x="1670716" y="925781"/>
                  <a:pt x="1821551" y="927797"/>
                </a:cubicBezTo>
                <a:cubicBezTo>
                  <a:pt x="1879750" y="928568"/>
                  <a:pt x="1981051" y="944770"/>
                  <a:pt x="2036379" y="920370"/>
                </a:cubicBezTo>
                <a:cubicBezTo>
                  <a:pt x="2073078" y="904193"/>
                  <a:pt x="2116317" y="819158"/>
                  <a:pt x="2048960" y="809683"/>
                </a:cubicBezTo>
                <a:close/>
              </a:path>
            </a:pathLst>
          </a:custGeom>
          <a:solidFill>
            <a:srgbClr val="6666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5" name="Google Shape;56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6305" y="58200"/>
            <a:ext cx="794400" cy="70290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</p:pic>
      <p:sp>
        <p:nvSpPr>
          <p:cNvPr id="566" name="Google Shape;566;p17"/>
          <p:cNvSpPr/>
          <p:nvPr/>
        </p:nvSpPr>
        <p:spPr>
          <a:xfrm>
            <a:off x="80072" y="-11171"/>
            <a:ext cx="6918247" cy="802700"/>
          </a:xfrm>
          <a:custGeom>
            <a:avLst/>
            <a:gdLst/>
            <a:ahLst/>
            <a:cxnLst/>
            <a:rect l="l" t="t" r="r" b="b"/>
            <a:pathLst>
              <a:path w="2638035" h="667526" extrusionOk="0">
                <a:moveTo>
                  <a:pt x="2614056" y="386173"/>
                </a:moveTo>
                <a:cubicBezTo>
                  <a:pt x="2582330" y="367859"/>
                  <a:pt x="2547380" y="355809"/>
                  <a:pt x="2511108" y="350678"/>
                </a:cubicBezTo>
                <a:cubicBezTo>
                  <a:pt x="2532912" y="324404"/>
                  <a:pt x="2525140" y="291132"/>
                  <a:pt x="2535271" y="268099"/>
                </a:cubicBezTo>
                <a:cubicBezTo>
                  <a:pt x="2546231" y="243173"/>
                  <a:pt x="2566966" y="212876"/>
                  <a:pt x="2577557" y="192273"/>
                </a:cubicBezTo>
                <a:cubicBezTo>
                  <a:pt x="2607425" y="134179"/>
                  <a:pt x="2605040" y="100005"/>
                  <a:pt x="2530948" y="82747"/>
                </a:cubicBezTo>
                <a:cubicBezTo>
                  <a:pt x="2625295" y="-34453"/>
                  <a:pt x="2357434" y="6215"/>
                  <a:pt x="2316521" y="9280"/>
                </a:cubicBezTo>
                <a:cubicBezTo>
                  <a:pt x="2196974" y="18245"/>
                  <a:pt x="2077344" y="26022"/>
                  <a:pt x="1957632" y="32611"/>
                </a:cubicBezTo>
                <a:cubicBezTo>
                  <a:pt x="1700276" y="46752"/>
                  <a:pt x="1442701" y="55413"/>
                  <a:pt x="1184908" y="58593"/>
                </a:cubicBezTo>
                <a:cubicBezTo>
                  <a:pt x="935792" y="61639"/>
                  <a:pt x="686680" y="59500"/>
                  <a:pt x="437573" y="52177"/>
                </a:cubicBezTo>
                <a:cubicBezTo>
                  <a:pt x="373888" y="50306"/>
                  <a:pt x="310213" y="48100"/>
                  <a:pt x="246545" y="45560"/>
                </a:cubicBezTo>
                <a:cubicBezTo>
                  <a:pt x="207137" y="43991"/>
                  <a:pt x="146670" y="27835"/>
                  <a:pt x="111299" y="48424"/>
                </a:cubicBezTo>
                <a:cubicBezTo>
                  <a:pt x="49237" y="84574"/>
                  <a:pt x="71333" y="155650"/>
                  <a:pt x="138418" y="158637"/>
                </a:cubicBezTo>
                <a:cubicBezTo>
                  <a:pt x="99716" y="164742"/>
                  <a:pt x="46158" y="162228"/>
                  <a:pt x="23233" y="200439"/>
                </a:cubicBezTo>
                <a:cubicBezTo>
                  <a:pt x="9829" y="222772"/>
                  <a:pt x="11177" y="257529"/>
                  <a:pt x="33189" y="274081"/>
                </a:cubicBezTo>
                <a:cubicBezTo>
                  <a:pt x="8053" y="287639"/>
                  <a:pt x="-8294" y="323478"/>
                  <a:pt x="4404" y="350503"/>
                </a:cubicBezTo>
                <a:cubicBezTo>
                  <a:pt x="22649" y="389343"/>
                  <a:pt x="69654" y="380405"/>
                  <a:pt x="105893" y="381131"/>
                </a:cubicBezTo>
                <a:cubicBezTo>
                  <a:pt x="78554" y="411630"/>
                  <a:pt x="85431" y="461008"/>
                  <a:pt x="129493" y="470100"/>
                </a:cubicBezTo>
                <a:cubicBezTo>
                  <a:pt x="30324" y="574221"/>
                  <a:pt x="252722" y="571545"/>
                  <a:pt x="300291" y="574662"/>
                </a:cubicBezTo>
                <a:cubicBezTo>
                  <a:pt x="419601" y="582478"/>
                  <a:pt x="538942" y="589806"/>
                  <a:pt x="658312" y="596645"/>
                </a:cubicBezTo>
                <a:cubicBezTo>
                  <a:pt x="914956" y="611335"/>
                  <a:pt x="1171711" y="623813"/>
                  <a:pt x="1428580" y="634079"/>
                </a:cubicBezTo>
                <a:cubicBezTo>
                  <a:pt x="1676698" y="643964"/>
                  <a:pt x="1924882" y="651741"/>
                  <a:pt x="2173134" y="657409"/>
                </a:cubicBezTo>
                <a:cubicBezTo>
                  <a:pt x="2236097" y="658844"/>
                  <a:pt x="2299066" y="660140"/>
                  <a:pt x="2362042" y="661298"/>
                </a:cubicBezTo>
                <a:cubicBezTo>
                  <a:pt x="2407880" y="662147"/>
                  <a:pt x="2474480" y="677060"/>
                  <a:pt x="2517388" y="661298"/>
                </a:cubicBezTo>
                <a:cubicBezTo>
                  <a:pt x="2542524" y="652043"/>
                  <a:pt x="2566299" y="628136"/>
                  <a:pt x="2567206" y="599620"/>
                </a:cubicBezTo>
                <a:cubicBezTo>
                  <a:pt x="2567939" y="576639"/>
                  <a:pt x="2558184" y="577792"/>
                  <a:pt x="2552357" y="558829"/>
                </a:cubicBezTo>
                <a:lnTo>
                  <a:pt x="2537818" y="550625"/>
                </a:lnTo>
                <a:cubicBezTo>
                  <a:pt x="2546054" y="533870"/>
                  <a:pt x="2545541" y="514141"/>
                  <a:pt x="2536444" y="497838"/>
                </a:cubicBezTo>
                <a:cubicBezTo>
                  <a:pt x="2581900" y="495376"/>
                  <a:pt x="2691492" y="432621"/>
                  <a:pt x="2614056" y="38617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7" name="Google Shape;56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28616" y="57588"/>
            <a:ext cx="795600" cy="70410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</p:pic>
      <p:sp>
        <p:nvSpPr>
          <p:cNvPr id="568" name="Google Shape;568;p17"/>
          <p:cNvSpPr txBox="1">
            <a:spLocks noGrp="1"/>
          </p:cNvSpPr>
          <p:nvPr>
            <p:ph type="subTitle" idx="1"/>
          </p:nvPr>
        </p:nvSpPr>
        <p:spPr>
          <a:xfrm>
            <a:off x="618125" y="-126825"/>
            <a:ext cx="6220500" cy="90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600"/>
              </a:spcBef>
              <a:spcAft>
                <a:spcPts val="0"/>
              </a:spcAft>
              <a:buNone/>
              <a:defRPr sz="4800">
                <a:solidFill>
                  <a:srgbClr val="FFFFFF"/>
                </a:solidFill>
                <a:latin typeface="Cabin Sketch"/>
                <a:ea typeface="Cabin Sketch"/>
                <a:cs typeface="Cabin Sketch"/>
                <a:sym typeface="Cabin Sketch"/>
              </a:defRPr>
            </a:lvl1pPr>
            <a:lvl2pPr lvl="1" rtl="0">
              <a:spcBef>
                <a:spcPts val="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60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6">
  <p:cSld name="TITLE_6"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1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71" name="Google Shape;571;p1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2" name="Google Shape;5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rt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creativecommons.org/licenses/by-nc-sa/4.0/" TargetMode="External"/><Relationship Id="rId3" Type="http://schemas.openxmlformats.org/officeDocument/2006/relationships/image" Target="../media/image5.png"/><Relationship Id="rId7" Type="http://schemas.openxmlformats.org/officeDocument/2006/relationships/hyperlink" Target="mailto:equipe@recitmst.qc.c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11" Type="http://schemas.openxmlformats.org/officeDocument/2006/relationships/image" Target="../media/image8.png"/><Relationship Id="rId5" Type="http://schemas.openxmlformats.org/officeDocument/2006/relationships/hyperlink" Target="http://recitmst.qc.ca" TargetMode="External"/><Relationship Id="rId10" Type="http://schemas.openxmlformats.org/officeDocument/2006/relationships/image" Target="../media/image7.png"/><Relationship Id="rId4" Type="http://schemas.openxmlformats.org/officeDocument/2006/relationships/hyperlink" Target="https://monurl.ca/mst20mai22" TargetMode="External"/><Relationship Id="rId9" Type="http://schemas.openxmlformats.org/officeDocument/2006/relationships/hyperlink" Target="https://creativecommons.org/licenses/by-nc-sa/4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onya.fiset@recitmst.qc.c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5" Type="http://schemas.openxmlformats.org/officeDocument/2006/relationships/hyperlink" Target="https://recitmst.qc.ca/" TargetMode="Externa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monurl.ca/gdm22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IUKqkHaOsFrsmfN96Zcliz9pSth01ge31sOyLU0VDqA/edit?usp=sharin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4.jpg"/><Relationship Id="rId4" Type="http://schemas.openxmlformats.org/officeDocument/2006/relationships/hyperlink" Target="http://www.youtube.com/watch?v=5xL45es-aeM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7IcadI_rZFwso9N81PYqFg" TargetMode="External"/><Relationship Id="rId3" Type="http://schemas.openxmlformats.org/officeDocument/2006/relationships/image" Target="../media/image9.png"/><Relationship Id="rId7" Type="http://schemas.openxmlformats.org/officeDocument/2006/relationships/hyperlink" Target="https://twitter.com/recitmst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facebook.com/RECITMST2020/" TargetMode="External"/><Relationship Id="rId5" Type="http://schemas.openxmlformats.org/officeDocument/2006/relationships/hyperlink" Target="mailto:equipe@recitmst.qc.ca" TargetMode="External"/><Relationship Id="rId10" Type="http://schemas.openxmlformats.org/officeDocument/2006/relationships/image" Target="../media/image7.png"/><Relationship Id="rId4" Type="http://schemas.openxmlformats.org/officeDocument/2006/relationships/hyperlink" Target="mailto:sonya.fiset@recitmst.qc.ca" TargetMode="External"/><Relationship Id="rId9" Type="http://schemas.openxmlformats.org/officeDocument/2006/relationships/hyperlink" Target="http://creativecommons.org/licenses/by-nc-sa/4.0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carnival.com/help-use-presentation-template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slidescarnival.com/copyright-and-legal-informati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" name="Google Shape;57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9144003" cy="5143484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19"/>
          <p:cNvSpPr txBox="1"/>
          <p:nvPr/>
        </p:nvSpPr>
        <p:spPr>
          <a:xfrm>
            <a:off x="124925" y="505350"/>
            <a:ext cx="6343800" cy="39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Les TIC dans l’enseignement des mathématiques : perspectives croisées entre chercheur.se.s et praticien.ne.s (atelier)</a:t>
            </a:r>
            <a:endParaRPr sz="36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79" name="Google Shape;579;p19"/>
          <p:cNvSpPr txBox="1"/>
          <p:nvPr/>
        </p:nvSpPr>
        <p:spPr>
          <a:xfrm>
            <a:off x="5569500" y="3368850"/>
            <a:ext cx="3574500" cy="7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monurl.ca/mst20mai22</a:t>
            </a:r>
            <a:endParaRPr sz="18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580" name="Google Shape;580;p19"/>
          <p:cNvSpPr txBox="1"/>
          <p:nvPr/>
        </p:nvSpPr>
        <p:spPr>
          <a:xfrm>
            <a:off x="124925" y="4811100"/>
            <a:ext cx="1683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33333"/>
                </a:solidFill>
                <a:latin typeface="Ubuntu"/>
                <a:ea typeface="Ubuntu"/>
                <a:cs typeface="Ubuntu"/>
                <a:sym typeface="Ubuntu"/>
              </a:rPr>
              <a:t>Site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recitmst.qc.ca</a:t>
            </a:r>
            <a:endParaRPr sz="12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1" name="Google Shape;581;p19"/>
          <p:cNvPicPr preferRelativeResize="0"/>
          <p:nvPr/>
        </p:nvPicPr>
        <p:blipFill rotWithShape="1">
          <a:blip r:embed="rId6">
            <a:alphaModFix/>
          </a:blip>
          <a:srcRect t="18540" b="15829"/>
          <a:stretch/>
        </p:blipFill>
        <p:spPr>
          <a:xfrm>
            <a:off x="203625" y="4147575"/>
            <a:ext cx="737050" cy="780650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19"/>
          <p:cNvSpPr txBox="1"/>
          <p:nvPr/>
        </p:nvSpPr>
        <p:spPr>
          <a:xfrm>
            <a:off x="1039025" y="4053475"/>
            <a:ext cx="2086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Domaine de la mathématique, de la science et de la technologie (MST)</a:t>
            </a:r>
            <a:endParaRPr sz="12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83" name="Google Shape;583;p19"/>
          <p:cNvSpPr txBox="1"/>
          <p:nvPr/>
        </p:nvSpPr>
        <p:spPr>
          <a:xfrm>
            <a:off x="3177150" y="4687800"/>
            <a:ext cx="4946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Présentation </a:t>
            </a:r>
            <a:r>
              <a:rPr lang="en" sz="11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monurl.ca/mst20mai22</a:t>
            </a:r>
            <a:r>
              <a:rPr lang="en" sz="11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1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du </a:t>
            </a:r>
            <a:r>
              <a:rPr lang="en" sz="11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RÉCIT MST</a:t>
            </a:r>
            <a:r>
              <a:rPr lang="en" sz="1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est mise à disposition, sauf exception, selon les termes de la </a:t>
            </a:r>
            <a:r>
              <a:rPr lang="en" sz="11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CC</a:t>
            </a:r>
            <a:r>
              <a:rPr lang="en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.</a:t>
            </a:r>
            <a:endParaRPr>
              <a:solidFill>
                <a:schemeClr val="l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584" name="Google Shape;584;p19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191950" y="4754257"/>
            <a:ext cx="952050" cy="333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395558" y="134125"/>
            <a:ext cx="1509900" cy="114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20"/>
          <p:cNvSpPr txBox="1">
            <a:spLocks noGrp="1"/>
          </p:cNvSpPr>
          <p:nvPr>
            <p:ph type="body" idx="4294967295"/>
          </p:nvPr>
        </p:nvSpPr>
        <p:spPr>
          <a:xfrm>
            <a:off x="3775400" y="1723488"/>
            <a:ext cx="4641300" cy="213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chemeClr val="dk2"/>
                </a:solidFill>
              </a:rPr>
              <a:t>Bonjour!</a:t>
            </a:r>
            <a:endParaRPr sz="3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Sonya Fiset</a:t>
            </a:r>
            <a:endParaRPr sz="36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sonya.fiset@recitmst.qc.ca</a:t>
            </a: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1" name="Google Shape;591;p20"/>
          <p:cNvSpPr txBox="1">
            <a:spLocks noGrp="1"/>
          </p:cNvSpPr>
          <p:nvPr>
            <p:ph type="sldNum" idx="12"/>
          </p:nvPr>
        </p:nvSpPr>
        <p:spPr>
          <a:xfrm>
            <a:off x="5730200" y="6471066"/>
            <a:ext cx="731700" cy="38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592" name="Google Shape;59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Google Shape;593;p20"/>
          <p:cNvSpPr txBox="1"/>
          <p:nvPr/>
        </p:nvSpPr>
        <p:spPr>
          <a:xfrm>
            <a:off x="2104238" y="4193963"/>
            <a:ext cx="5018400" cy="6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lang="en" sz="1400" b="1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recitmst.qc.ca</a:t>
            </a:r>
            <a:endParaRPr sz="1400" b="1" u="sng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4" name="Google Shape;594;p20"/>
          <p:cNvPicPr preferRelativeResize="0"/>
          <p:nvPr/>
        </p:nvPicPr>
        <p:blipFill rotWithShape="1">
          <a:blip r:embed="rId6">
            <a:alphaModFix/>
          </a:blip>
          <a:srcRect l="3113" t="6884" r="3113" b="28657"/>
          <a:stretch/>
        </p:blipFill>
        <p:spPr>
          <a:xfrm>
            <a:off x="928700" y="1768100"/>
            <a:ext cx="2121900" cy="19542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21"/>
          <p:cNvSpPr txBox="1">
            <a:spLocks noGrp="1"/>
          </p:cNvSpPr>
          <p:nvPr>
            <p:ph type="ctrTitle" idx="4294967295"/>
          </p:nvPr>
        </p:nvSpPr>
        <p:spPr>
          <a:xfrm>
            <a:off x="548200" y="169375"/>
            <a:ext cx="81138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Plan robotique </a:t>
            </a:r>
            <a:endParaRPr sz="4800"/>
          </a:p>
        </p:txBody>
      </p:sp>
      <p:sp>
        <p:nvSpPr>
          <p:cNvPr id="600" name="Google Shape;600;p21"/>
          <p:cNvSpPr txBox="1">
            <a:spLocks noGrp="1"/>
          </p:cNvSpPr>
          <p:nvPr>
            <p:ph type="subTitle" idx="4294967295"/>
          </p:nvPr>
        </p:nvSpPr>
        <p:spPr>
          <a:xfrm>
            <a:off x="483475" y="1133900"/>
            <a:ext cx="8239500" cy="369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Interactions mathématiques - informatiques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Quelques activités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Concepts mathématiques,  raisonnements mobilisés ou médiation offerte par les technologies numériques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Réflexion</a:t>
            </a:r>
            <a:endParaRPr sz="2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/>
          </a:p>
        </p:txBody>
      </p:sp>
      <p:sp>
        <p:nvSpPr>
          <p:cNvPr id="601" name="Google Shape;601;p2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602" name="Google Shape;60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70698" y="220325"/>
            <a:ext cx="794425" cy="767375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21"/>
          <p:cNvSpPr txBox="1"/>
          <p:nvPr/>
        </p:nvSpPr>
        <p:spPr>
          <a:xfrm>
            <a:off x="4006775" y="3926150"/>
            <a:ext cx="48774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monurl.ca/gdm22</a:t>
            </a:r>
            <a:r>
              <a:rPr lang="en" sz="3600">
                <a:latin typeface="Ubuntu"/>
                <a:ea typeface="Ubuntu"/>
                <a:cs typeface="Ubuntu"/>
                <a:sym typeface="Ubuntu"/>
              </a:rPr>
              <a:t> </a:t>
            </a:r>
            <a:endParaRPr sz="36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2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609" name="Google Shape;60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84500"/>
            <a:ext cx="8839198" cy="2872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23"/>
          <p:cNvSpPr txBox="1">
            <a:spLocks noGrp="1"/>
          </p:cNvSpPr>
          <p:nvPr>
            <p:ph type="ctrTitle"/>
          </p:nvPr>
        </p:nvSpPr>
        <p:spPr>
          <a:xfrm>
            <a:off x="322225" y="262075"/>
            <a:ext cx="7810500" cy="472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3100"/>
              </a:spcAft>
              <a:buNone/>
            </a:pPr>
            <a:r>
              <a:rPr lang="en" sz="2400" b="1">
                <a:latin typeface="Ubuntu"/>
                <a:ea typeface="Ubuntu"/>
                <a:cs typeface="Ubuntu"/>
                <a:sym typeface="Ubuntu"/>
              </a:rPr>
              <a:t>Parcours exploration Mars</a:t>
            </a:r>
            <a:r>
              <a:rPr lang="en" sz="2400" b="1">
                <a:solidFill>
                  <a:schemeClr val="hlink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/>
              </a:rPr>
              <a:t>:</a:t>
            </a:r>
            <a:endParaRPr/>
          </a:p>
        </p:txBody>
      </p:sp>
      <p:sp>
        <p:nvSpPr>
          <p:cNvPr id="615" name="Google Shape;615;p23"/>
          <p:cNvSpPr txBox="1">
            <a:spLocks noGrp="1"/>
          </p:cNvSpPr>
          <p:nvPr>
            <p:ph type="sldNum" idx="4294967295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616" name="Google Shape;61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0048" y="175525"/>
            <a:ext cx="794425" cy="76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52571" y="866700"/>
            <a:ext cx="5207853" cy="4200599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23"/>
          <p:cNvSpPr txBox="1"/>
          <p:nvPr/>
        </p:nvSpPr>
        <p:spPr>
          <a:xfrm>
            <a:off x="525450" y="1709575"/>
            <a:ext cx="1709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Point de départ : Noir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24"/>
          <p:cNvSpPr txBox="1">
            <a:spLocks noGrp="1"/>
          </p:cNvSpPr>
          <p:nvPr>
            <p:ph type="subTitle" idx="4294967295"/>
          </p:nvPr>
        </p:nvSpPr>
        <p:spPr>
          <a:xfrm>
            <a:off x="483475" y="1133900"/>
            <a:ext cx="8057700" cy="369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/>
          </a:p>
        </p:txBody>
      </p:sp>
      <p:sp>
        <p:nvSpPr>
          <p:cNvPr id="624" name="Google Shape;624;p2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pic>
        <p:nvPicPr>
          <p:cNvPr id="625" name="Google Shape;62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70698" y="220325"/>
            <a:ext cx="794425" cy="76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24" descr="Activité de robotique avec LEGO EV3 pour les élèves du 3e cycle" title="Résumé Mission sur Mars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64000" y="315750"/>
            <a:ext cx="5294000" cy="3970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7" name="Google Shape;627;p24"/>
          <p:cNvSpPr txBox="1"/>
          <p:nvPr/>
        </p:nvSpPr>
        <p:spPr>
          <a:xfrm>
            <a:off x="1265725" y="4514675"/>
            <a:ext cx="2192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À 2 min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25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633" name="Google Shape;63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84500"/>
            <a:ext cx="8839198" cy="2872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26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39" name="Google Shape;63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26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sonya.fiset@recitmst.qc.ca</a:t>
            </a:r>
            <a:r>
              <a:rPr lang="en" sz="1500">
                <a:latin typeface="Ubuntu"/>
                <a:ea typeface="Ubuntu"/>
                <a:cs typeface="Ubuntu"/>
                <a:sym typeface="Ubuntu"/>
              </a:rPr>
              <a:t> </a:t>
            </a:r>
            <a:endParaRPr sz="15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equipe@recitmst.qc.ca </a:t>
            </a:r>
            <a:endParaRPr sz="1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641" name="Google Shape;641;p26"/>
          <p:cNvSpPr txBox="1"/>
          <p:nvPr/>
        </p:nvSpPr>
        <p:spPr>
          <a:xfrm>
            <a:off x="443038" y="27197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42" name="Google Shape;642;p26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43" name="Google Shape;643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2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Crédits</a:t>
            </a:r>
            <a:endParaRPr sz="3600"/>
          </a:p>
        </p:txBody>
      </p:sp>
      <p:sp>
        <p:nvSpPr>
          <p:cNvPr id="649" name="Google Shape;649;p27"/>
          <p:cNvSpPr txBox="1"/>
          <p:nvPr/>
        </p:nvSpPr>
        <p:spPr>
          <a:xfrm>
            <a:off x="747925" y="1449675"/>
            <a:ext cx="2997000" cy="29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3C78D8"/>
                </a:solidFill>
                <a:latin typeface="Dosis"/>
                <a:ea typeface="Dosis"/>
                <a:cs typeface="Dosis"/>
                <a:sym typeface="Dosis"/>
              </a:rPr>
              <a:t>EDIT IN GOOGLE SLIDES</a:t>
            </a:r>
            <a:endParaRPr sz="1200">
              <a:solidFill>
                <a:srgbClr val="3C78D8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Click on the button under the presentation preview that says "Use as Google Slides Theme".</a:t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You will get a copy of this document on your Google Drive and will be able to edit, add or delete slides.</a:t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You have to be signed in to your Google account.</a:t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50" name="Google Shape;650;p27"/>
          <p:cNvSpPr txBox="1"/>
          <p:nvPr/>
        </p:nvSpPr>
        <p:spPr>
          <a:xfrm>
            <a:off x="4150426" y="1449675"/>
            <a:ext cx="3127800" cy="29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3C78D8"/>
                </a:solidFill>
                <a:latin typeface="Dosis"/>
                <a:ea typeface="Dosis"/>
                <a:cs typeface="Dosis"/>
                <a:sym typeface="Dosis"/>
              </a:rPr>
              <a:t>EDIT IN POWERPOINT®</a:t>
            </a:r>
            <a:endParaRPr sz="1200">
              <a:solidFill>
                <a:srgbClr val="3C78D8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Click on the button under the presentation preview that says "Download as PowerPoint template". You will get a .pptx file that you can edit in PowerPoint.</a:t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 design slide</a:t>
            </a:r>
            <a:r>
              <a:rPr lang="en" sz="12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)</a:t>
            </a:r>
            <a:endParaRPr sz="12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51" name="Google Shape;651;p27"/>
          <p:cNvSpPr txBox="1"/>
          <p:nvPr/>
        </p:nvSpPr>
        <p:spPr>
          <a:xfrm>
            <a:off x="747925" y="3982125"/>
            <a:ext cx="6530400" cy="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</a:rPr>
              <a:t>More info on how to use this template at </a:t>
            </a:r>
            <a:r>
              <a:rPr lang="en" sz="1200" b="1" u="sng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www.slidescarnival.com/help-use-presentation-template</a:t>
            </a:r>
            <a:endParaRPr sz="1200" b="1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</a:rPr>
              <a:t>This template is free to use under </a:t>
            </a:r>
            <a:r>
              <a:rPr lang="en" sz="1200" u="sng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 Commons Attribution license</a:t>
            </a:r>
            <a:r>
              <a:rPr lang="en" sz="1200">
                <a:solidFill>
                  <a:srgbClr val="FFFFFF"/>
                </a:solidFill>
                <a:highlight>
                  <a:srgbClr val="3C78D8"/>
                </a:highlight>
                <a:latin typeface="Dosis"/>
                <a:ea typeface="Dosis"/>
                <a:cs typeface="Dosis"/>
                <a:sym typeface="Dosis"/>
              </a:rPr>
              <a:t>.You can keep the Credits slide or mention SlidesCarnival and other resources used in a slide footer.</a:t>
            </a:r>
            <a:endParaRPr sz="1200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200">
              <a:solidFill>
                <a:srgbClr val="FFFFFF"/>
              </a:solidFill>
              <a:highlight>
                <a:srgbClr val="3C78D8"/>
              </a:highlight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52" name="Google Shape;652;p2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457</Words>
  <Application>Microsoft Office PowerPoint</Application>
  <PresentationFormat>Affichage à l'écran (16:9)</PresentationFormat>
  <Paragraphs>52</Paragraphs>
  <Slides>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7" baseType="lpstr">
      <vt:lpstr>Sniglet</vt:lpstr>
      <vt:lpstr>Viga</vt:lpstr>
      <vt:lpstr>Ubuntu</vt:lpstr>
      <vt:lpstr>Arial</vt:lpstr>
      <vt:lpstr>Cabin Sketch</vt:lpstr>
      <vt:lpstr>Calibri</vt:lpstr>
      <vt:lpstr>Dosis</vt:lpstr>
      <vt:lpstr>Friar template</vt:lpstr>
      <vt:lpstr>Présentation PowerPoint</vt:lpstr>
      <vt:lpstr>Présentation PowerPoint</vt:lpstr>
      <vt:lpstr>Plan robotique </vt:lpstr>
      <vt:lpstr>Présentation PowerPoint</vt:lpstr>
      <vt:lpstr>Parcours exploration Mars:</vt:lpstr>
      <vt:lpstr>Présentation PowerPoint</vt:lpstr>
      <vt:lpstr>Présentation PowerPoint</vt:lpstr>
      <vt:lpstr>MERCI !</vt:lpstr>
      <vt:lpstr>Crédits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Sonya Fiset</dc:creator>
  <cp:lastModifiedBy>Fiset Sonia</cp:lastModifiedBy>
  <cp:revision>1</cp:revision>
  <dcterms:modified xsi:type="dcterms:W3CDTF">2022-05-17T19:20:24Z</dcterms:modified>
</cp:coreProperties>
</file>