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4" r:id="rId1"/>
    <p:sldMasterId id="2147483675" r:id="rId2"/>
  </p:sldMasterIdLst>
  <p:notesMasterIdLst>
    <p:notesMasterId r:id="rId2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embeddedFontLst>
    <p:embeddedFont>
      <p:font typeface="Amatic SC" panose="020B0604020202020204" charset="-79"/>
      <p:regular r:id="rId26"/>
      <p:bold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Dosis" panose="020B0604020202020204" charset="0"/>
      <p:regular r:id="rId32"/>
      <p:bold r:id="rId33"/>
    </p:embeddedFont>
    <p:embeddedFont>
      <p:font typeface="Oswald" panose="020B0604020202020204" charset="0"/>
      <p:regular r:id="rId34"/>
      <p:bold r:id="rId35"/>
    </p:embeddedFont>
    <p:embeddedFont>
      <p:font typeface="Roboto" panose="020B0604020202020204" charset="0"/>
      <p:regular r:id="rId36"/>
      <p:bold r:id="rId37"/>
      <p:italic r:id="rId38"/>
      <p:boldItalic r:id="rId39"/>
    </p:embeddedFont>
    <p:embeddedFont>
      <p:font typeface="Short Stack" panose="020B0604020202020204" charset="0"/>
      <p:regular r:id="rId40"/>
    </p:embeddedFont>
    <p:embeddedFont>
      <p:font typeface="Ubuntu" panose="020B0604020202020204" charset="0"/>
      <p:regular r:id="rId41"/>
      <p:bold r:id="rId42"/>
      <p:italic r:id="rId43"/>
      <p:boldItalic r:id="rId44"/>
    </p:embeddedFont>
    <p:embeddedFont>
      <p:font typeface="Viga" panose="020B0604020202020204" charset="0"/>
      <p:regular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19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4.fntdata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font" Target="fonts/font20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6.fntdata"/><Relationship Id="rId44" Type="http://schemas.openxmlformats.org/officeDocument/2006/relationships/font" Target="fonts/font19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fileadmin/site_web/documents/ministere/Usage-pedagogique-programmation-informatique.pdf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education.gouv.qc.ca/dossiers-thematiques/plan-daction-numerique/programmation-informatique/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ecv-zoom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177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48d02dafc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148d02dafc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4be85b1963_0_9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9" name="Google Shape;309;g14be85b1963_0_9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14be85b1963_0_10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14be85b1963_0_10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14be85b1963_0_10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14be85b1963_0_10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http://www.education.gouv.qc.ca/dossiers-thematiques/plan-daction-numerique/cadre-de-reference-de-la-competence-numerique/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175005fcae_0_16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175005fcae_0_16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SF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Source: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http://www.education.gouv.qc.ca/fileadmin/site_web/documents/ministere/Usage-pedagogique-programmation-informatique.pdf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chemeClr val="hlink"/>
                </a:solidFill>
                <a:hlinkClick r:id="rId4"/>
              </a:rPr>
              <a:t>http://www.education.gouv.qc.ca/dossiers-thematiques/plan-daction-numerique/programmation-informatique/</a:t>
            </a:r>
            <a:r>
              <a:rPr lang="en" b="1"/>
              <a:t> </a:t>
            </a:r>
            <a:endParaRPr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1175005fcae_0_1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1175005fcae_0_1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SF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175005fcae_0_9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175005fcae_0_9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MAM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4be85b196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14be85b196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14be85b1963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14be85b1963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4be85b1963_0_17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14be85b1963_0_17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14be85b1963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14be85b1963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14be85b1963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14be85b1963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14be85b1963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14be85b1963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14be85b1963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14be85b1963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14be85b1963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14be85b1963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4be85b1963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14be85b1963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14be85b1963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14be85b1963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14be85b1963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14be85b1963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14be85b1963_0_17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14be85b1963_0_17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14be85b1963_0_13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14be85b1963_0_13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sz="1050" u="sng">
                <a:solidFill>
                  <a:schemeClr val="hlink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  <a:hlinkClick r:id="rId3"/>
              </a:rPr>
              <a:t>https://recitmst.qc.ca/ecv-zoom</a:t>
            </a:r>
            <a:r>
              <a:rPr lang="en" sz="1050"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14c16b2e2e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14c16b2e2e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https://campus.recit.qc.ca/enrol/index.php?id=</a:t>
            </a:r>
            <a:r>
              <a:rPr lang="en" sz="1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294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14be85b1963_0_1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14be85b1963_0_14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</a:t>
            </a:r>
            <a:r>
              <a:rPr lang="en"/>
              <a:t>a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ctrTitle"/>
          </p:nvPr>
        </p:nvSpPr>
        <p:spPr>
          <a:xfrm>
            <a:off x="2112400" y="1583350"/>
            <a:ext cx="49194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2112400" y="2840052"/>
            <a:ext cx="4919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53" name="Google Shape;53;p13"/>
          <p:cNvGrpSpPr/>
          <p:nvPr/>
        </p:nvGrpSpPr>
        <p:grpSpPr>
          <a:xfrm>
            <a:off x="-83913" y="-168653"/>
            <a:ext cx="9288757" cy="5426904"/>
            <a:chOff x="-83913" y="-168653"/>
            <a:chExt cx="9288757" cy="5426904"/>
          </a:xfrm>
        </p:grpSpPr>
        <p:sp>
          <p:nvSpPr>
            <p:cNvPr id="54" name="Google Shape;54;p13"/>
            <p:cNvSpPr/>
            <p:nvPr/>
          </p:nvSpPr>
          <p:spPr>
            <a:xfrm>
              <a:off x="3901992" y="271731"/>
              <a:ext cx="499650" cy="704779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5" name="Google Shape;55;p13"/>
            <p:cNvSpPr/>
            <p:nvPr/>
          </p:nvSpPr>
          <p:spPr>
            <a:xfrm>
              <a:off x="-73851" y="4335362"/>
              <a:ext cx="601266" cy="549535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6" name="Google Shape;56;p13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" name="Google Shape;57;p13"/>
            <p:cNvSpPr/>
            <p:nvPr/>
          </p:nvSpPr>
          <p:spPr>
            <a:xfrm rot="-1974315">
              <a:off x="1151275" y="3720972"/>
              <a:ext cx="252371" cy="554298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" name="Google Shape;58;p13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" name="Google Shape;60;p13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" name="Google Shape;61;p13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3" name="Google Shape;63;p13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4" name="Google Shape;64;p13"/>
            <p:cNvSpPr/>
            <p:nvPr/>
          </p:nvSpPr>
          <p:spPr>
            <a:xfrm rot="9911830">
              <a:off x="5498424" y="4613124"/>
              <a:ext cx="338915" cy="323847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510215" y="271717"/>
              <a:ext cx="557022" cy="619823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6" name="Google Shape;66;p13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7" name="Google Shape;67;p13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8" name="Google Shape;68;p13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9" name="Google Shape;69;p13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0" name="Google Shape;70;p13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2" name="Google Shape;72;p13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3" name="Google Shape;73;p13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74" name="Google Shape;74;p13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75" name="Google Shape;75;p13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77" name="Google Shape;77;p13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79" name="Google Shape;79;p13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80" name="Google Shape;80;p13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81" name="Google Shape;81;p13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82" name="Google Shape;82;p13"/>
            <p:cNvSpPr/>
            <p:nvPr/>
          </p:nvSpPr>
          <p:spPr>
            <a:xfrm rot="-1109260">
              <a:off x="7493180" y="3971096"/>
              <a:ext cx="396713" cy="402269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3" name="Google Shape;83;p13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4" name="Google Shape;84;p13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7413193" y="740389"/>
              <a:ext cx="289739" cy="45623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 rot="-1245048">
              <a:off x="7884626" y="2097617"/>
              <a:ext cx="363919" cy="537176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313599" y="1360788"/>
              <a:ext cx="410163" cy="515682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2" name="Google Shape;92;p13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3" name="Google Shape;93;p13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4" name="Google Shape;94;p13"/>
            <p:cNvSpPr/>
            <p:nvPr/>
          </p:nvSpPr>
          <p:spPr>
            <a:xfrm>
              <a:off x="8514477" y="3303552"/>
              <a:ext cx="236138" cy="229907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5" name="Google Shape;95;p13"/>
            <p:cNvSpPr/>
            <p:nvPr/>
          </p:nvSpPr>
          <p:spPr>
            <a:xfrm rot="9304419">
              <a:off x="3726725" y="4079275"/>
              <a:ext cx="219185" cy="471718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7" name="Google Shape;97;p13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8" name="Google Shape;98;p13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0" name="Google Shape;100;p13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1" name="Google Shape;101;p13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03" name="Google Shape;103;p13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104" name="Google Shape;104;p13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05" name="Google Shape;105;p13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06" name="Google Shape;106;p13"/>
            <p:cNvSpPr/>
            <p:nvPr/>
          </p:nvSpPr>
          <p:spPr>
            <a:xfrm>
              <a:off x="2318449" y="613815"/>
              <a:ext cx="332332" cy="336908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08" name="Google Shape;108;p13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109" name="Google Shape;109;p13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10" name="Google Shape;110;p13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11" name="Google Shape;111;p13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12" name="Google Shape;112;p13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3" name="Google Shape;113;p13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4" name="Google Shape;114;p13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5" name="Google Shape;115;p13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chemeClr val="accent5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117;p14"/>
          <p:cNvGrpSpPr/>
          <p:nvPr/>
        </p:nvGrpSpPr>
        <p:grpSpPr>
          <a:xfrm>
            <a:off x="-83913" y="-168653"/>
            <a:ext cx="9288757" cy="5426904"/>
            <a:chOff x="-83913" y="-168653"/>
            <a:chExt cx="9288757" cy="5426904"/>
          </a:xfrm>
        </p:grpSpPr>
        <p:sp>
          <p:nvSpPr>
            <p:cNvPr id="118" name="Google Shape;118;p14"/>
            <p:cNvSpPr/>
            <p:nvPr/>
          </p:nvSpPr>
          <p:spPr>
            <a:xfrm>
              <a:off x="3901992" y="271731"/>
              <a:ext cx="499650" cy="704779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9" name="Google Shape;119;p14"/>
            <p:cNvSpPr/>
            <p:nvPr/>
          </p:nvSpPr>
          <p:spPr>
            <a:xfrm>
              <a:off x="-73851" y="4335362"/>
              <a:ext cx="601266" cy="549535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0" name="Google Shape;120;p14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1" name="Google Shape;121;p14"/>
            <p:cNvSpPr/>
            <p:nvPr/>
          </p:nvSpPr>
          <p:spPr>
            <a:xfrm rot="-1974315">
              <a:off x="1151275" y="3720972"/>
              <a:ext cx="252371" cy="554298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2" name="Google Shape;122;p14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3" name="Google Shape;123;p14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4" name="Google Shape;124;p14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5" name="Google Shape;125;p14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6" name="Google Shape;126;p14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7" name="Google Shape;127;p14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8" name="Google Shape;128;p14"/>
            <p:cNvSpPr/>
            <p:nvPr/>
          </p:nvSpPr>
          <p:spPr>
            <a:xfrm rot="9911830">
              <a:off x="5498424" y="4613124"/>
              <a:ext cx="338915" cy="323847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9" name="Google Shape;129;p14"/>
            <p:cNvSpPr/>
            <p:nvPr/>
          </p:nvSpPr>
          <p:spPr>
            <a:xfrm>
              <a:off x="510215" y="271717"/>
              <a:ext cx="557022" cy="619823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0" name="Google Shape;130;p14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1" name="Google Shape;131;p14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2" name="Google Shape;132;p14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3" name="Google Shape;133;p14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4" name="Google Shape;134;p14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5" name="Google Shape;135;p14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6" name="Google Shape;136;p14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7" name="Google Shape;137;p14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38" name="Google Shape;138;p14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139" name="Google Shape;139;p14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40" name="Google Shape;140;p14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41" name="Google Shape;141;p14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2" name="Google Shape;142;p14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43" name="Google Shape;143;p14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144" name="Google Shape;144;p14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45" name="Google Shape;145;p14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46" name="Google Shape;146;p14"/>
            <p:cNvSpPr/>
            <p:nvPr/>
          </p:nvSpPr>
          <p:spPr>
            <a:xfrm rot="-1109260">
              <a:off x="7493180" y="3971096"/>
              <a:ext cx="396713" cy="402269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7" name="Google Shape;147;p14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8" name="Google Shape;148;p14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9" name="Google Shape;149;p14"/>
            <p:cNvSpPr/>
            <p:nvPr/>
          </p:nvSpPr>
          <p:spPr>
            <a:xfrm>
              <a:off x="7413193" y="740389"/>
              <a:ext cx="289739" cy="45623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0" name="Google Shape;150;p14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1" name="Google Shape;151;p14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2" name="Google Shape;152;p14"/>
            <p:cNvSpPr/>
            <p:nvPr/>
          </p:nvSpPr>
          <p:spPr>
            <a:xfrm rot="-1245048">
              <a:off x="7884626" y="2097617"/>
              <a:ext cx="363919" cy="537176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3" name="Google Shape;153;p14"/>
            <p:cNvSpPr/>
            <p:nvPr/>
          </p:nvSpPr>
          <p:spPr>
            <a:xfrm>
              <a:off x="313599" y="1360788"/>
              <a:ext cx="410163" cy="515682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4" name="Google Shape;154;p14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5" name="Google Shape;155;p14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6" name="Google Shape;156;p14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7" name="Google Shape;157;p14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8" name="Google Shape;158;p14"/>
            <p:cNvSpPr/>
            <p:nvPr/>
          </p:nvSpPr>
          <p:spPr>
            <a:xfrm>
              <a:off x="8514477" y="3303552"/>
              <a:ext cx="236138" cy="229907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9" name="Google Shape;159;p14"/>
            <p:cNvSpPr/>
            <p:nvPr/>
          </p:nvSpPr>
          <p:spPr>
            <a:xfrm rot="9304419">
              <a:off x="3726725" y="4079275"/>
              <a:ext cx="219185" cy="471718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0" name="Google Shape;160;p14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1" name="Google Shape;161;p14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2" name="Google Shape;162;p14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3" name="Google Shape;163;p14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4" name="Google Shape;164;p14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5" name="Google Shape;165;p14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6" name="Google Shape;166;p14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67" name="Google Shape;167;p14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168" name="Google Shape;168;p14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69" name="Google Shape;169;p14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70" name="Google Shape;170;p14"/>
            <p:cNvSpPr/>
            <p:nvPr/>
          </p:nvSpPr>
          <p:spPr>
            <a:xfrm>
              <a:off x="2318449" y="613815"/>
              <a:ext cx="332332" cy="336908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1" name="Google Shape;171;p14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72" name="Google Shape;172;p14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173" name="Google Shape;173;p14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74" name="Google Shape;174;p14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75" name="Google Shape;175;p14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76" name="Google Shape;176;p14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7" name="Google Shape;177;p14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8" name="Google Shape;178;p14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9" name="Google Shape;179;p14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180" name="Google Shape;180;p14"/>
          <p:cNvSpPr txBox="1">
            <a:spLocks noGrp="1"/>
          </p:cNvSpPr>
          <p:nvPr>
            <p:ph type="body" idx="1"/>
          </p:nvPr>
        </p:nvSpPr>
        <p:spPr>
          <a:xfrm>
            <a:off x="2052200" y="1253925"/>
            <a:ext cx="5039700" cy="26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●"/>
              <a:defRPr sz="3600" b="1">
                <a:latin typeface="Amatic SC"/>
                <a:ea typeface="Amatic SC"/>
                <a:cs typeface="Amatic SC"/>
                <a:sym typeface="Amatic SC"/>
              </a:defRPr>
            </a:lvl1pPr>
            <a:lvl2pPr marL="914400" lvl="1" indent="-45720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3600"/>
              <a:buFont typeface="Amatic SC"/>
              <a:buChar char="○"/>
              <a:defRPr sz="3600" b="1">
                <a:latin typeface="Amatic SC"/>
                <a:ea typeface="Amatic SC"/>
                <a:cs typeface="Amatic SC"/>
                <a:sym typeface="Amatic SC"/>
              </a:defRPr>
            </a:lvl2pPr>
            <a:lvl3pPr marL="1371600" lvl="2" indent="-45720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3600"/>
              <a:buFont typeface="Amatic SC"/>
              <a:buChar char="■"/>
              <a:defRPr sz="3600" b="1">
                <a:latin typeface="Amatic SC"/>
                <a:ea typeface="Amatic SC"/>
                <a:cs typeface="Amatic SC"/>
                <a:sym typeface="Amatic SC"/>
              </a:defRPr>
            </a:lvl3pPr>
            <a:lvl4pPr marL="1828800" lvl="3" indent="-45720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3600"/>
              <a:buFont typeface="Amatic SC"/>
              <a:buChar char="●"/>
              <a:defRPr sz="3600" b="1">
                <a:latin typeface="Amatic SC"/>
                <a:ea typeface="Amatic SC"/>
                <a:cs typeface="Amatic SC"/>
                <a:sym typeface="Amatic SC"/>
              </a:defRPr>
            </a:lvl4pPr>
            <a:lvl5pPr marL="2286000" lvl="4" indent="-45720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3600"/>
              <a:buFont typeface="Amatic SC"/>
              <a:buChar char="○"/>
              <a:defRPr sz="3600" b="1">
                <a:latin typeface="Amatic SC"/>
                <a:ea typeface="Amatic SC"/>
                <a:cs typeface="Amatic SC"/>
                <a:sym typeface="Amatic SC"/>
              </a:defRPr>
            </a:lvl5pPr>
            <a:lvl6pPr marL="2743200" lvl="5" indent="-45720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3600"/>
              <a:buFont typeface="Amatic SC"/>
              <a:buChar char="■"/>
              <a:defRPr sz="3600" b="1">
                <a:latin typeface="Amatic SC"/>
                <a:ea typeface="Amatic SC"/>
                <a:cs typeface="Amatic SC"/>
                <a:sym typeface="Amatic SC"/>
              </a:defRPr>
            </a:lvl6pPr>
            <a:lvl7pPr marL="3200400" lvl="6" indent="-45720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3600"/>
              <a:buFont typeface="Amatic SC"/>
              <a:buChar char="●"/>
              <a:defRPr sz="3600" b="1">
                <a:latin typeface="Amatic SC"/>
                <a:ea typeface="Amatic SC"/>
                <a:cs typeface="Amatic SC"/>
                <a:sym typeface="Amatic SC"/>
              </a:defRPr>
            </a:lvl7pPr>
            <a:lvl8pPr marL="3657600" lvl="7" indent="-457200" algn="ctr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3600"/>
              <a:buFont typeface="Amatic SC"/>
              <a:buChar char="○"/>
              <a:defRPr sz="3600" b="1">
                <a:latin typeface="Amatic SC"/>
                <a:ea typeface="Amatic SC"/>
                <a:cs typeface="Amatic SC"/>
                <a:sym typeface="Amatic SC"/>
              </a:defRPr>
            </a:lvl8pPr>
            <a:lvl9pPr marL="4114800" lvl="8" indent="-457200" algn="ctr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3600"/>
              <a:buFont typeface="Amatic SC"/>
              <a:buChar char="■"/>
              <a:defRPr sz="3600" b="1"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1" name="Google Shape;181;p14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70000" lnSpcReduction="20000"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pattern">
  <p:cSld name="BLANK_1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15"/>
          <p:cNvGrpSpPr/>
          <p:nvPr/>
        </p:nvGrpSpPr>
        <p:grpSpPr>
          <a:xfrm>
            <a:off x="-45603" y="4341395"/>
            <a:ext cx="9272423" cy="910791"/>
            <a:chOff x="-45603" y="440026"/>
            <a:chExt cx="9272423" cy="910791"/>
          </a:xfrm>
        </p:grpSpPr>
        <p:sp>
          <p:nvSpPr>
            <p:cNvPr id="184" name="Google Shape;184;p15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5" name="Google Shape;185;p15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6" name="Google Shape;186;p15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7" name="Google Shape;187;p15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8" name="Google Shape;188;p15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9" name="Google Shape;189;p15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0" name="Google Shape;190;p15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1" name="Google Shape;191;p15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2" name="Google Shape;192;p15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3" name="Google Shape;193;p15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4" name="Google Shape;194;p15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5" name="Google Shape;195;p15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6" name="Google Shape;196;p15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7" name="Google Shape;197;p15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8" name="Google Shape;198;p15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9" name="Google Shape;199;p15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2" name="Google Shape;202;p15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04" name="Google Shape;204;p15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205" name="Google Shape;205;p15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06" name="Google Shape;206;p15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07" name="Google Shape;207;p15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09" name="Google Shape;209;p15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210" name="Google Shape;210;p15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11" name="Google Shape;211;p15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12" name="Google Shape;212;p15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4" name="Google Shape;214;p15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6" name="Google Shape;216;p15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8" name="Google Shape;218;p15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4" name="Google Shape;224;p15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5" name="Google Shape;225;p15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6" name="Google Shape;226;p15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7" name="Google Shape;227;p15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8" name="Google Shape;228;p15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9" name="Google Shape;229;p15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0" name="Google Shape;230;p15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1" name="Google Shape;231;p15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32" name="Google Shape;232;p15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233" name="Google Shape;233;p15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34" name="Google Shape;234;p15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35" name="Google Shape;235;p15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6" name="Google Shape;236;p15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37" name="Google Shape;237;p15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238" name="Google Shape;238;p15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39" name="Google Shape;239;p15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40" name="Google Shape;240;p15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41" name="Google Shape;241;p15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2" name="Google Shape;242;p15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243" name="Google Shape;243;p15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70000" lnSpcReduction="20000"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50" name="Google Shape;250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51" name="Google Shape;25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4" name="Google Shape;25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8" name="Google Shape;25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2" name="Google Shape;262;p2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3" name="Google Shape;26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69" name="Google Shape;269;p2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0" name="Google Shape;27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73" name="Google Shape;273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77" name="Google Shape;277;p2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78" name="Google Shape;278;p2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9" name="Google Shape;27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282" name="Google Shape;282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85" name="Google Shape;285;p2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86" name="Google Shape;286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Dark background">
  <p:cSld name="BLANK_1">
    <p:bg>
      <p:bgPr>
        <a:gradFill>
          <a:gsLst>
            <a:gs pos="0">
              <a:schemeClr val="accent5"/>
            </a:gs>
            <a:gs pos="100000">
              <a:schemeClr val="accent4"/>
            </a:gs>
          </a:gsLst>
          <a:lin ang="18900044" scaled="0"/>
        </a:gra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8"/>
          <p:cNvSpPr/>
          <p:nvPr/>
        </p:nvSpPr>
        <p:spPr>
          <a:xfrm rot="5400000">
            <a:off x="163900" y="2091300"/>
            <a:ext cx="633300" cy="9609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1" name="Google Shape;291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28"/>
          <p:cNvSpPr txBox="1">
            <a:spLocks noGrp="1"/>
          </p:cNvSpPr>
          <p:nvPr>
            <p:ph type="sldNum" idx="12"/>
          </p:nvPr>
        </p:nvSpPr>
        <p:spPr>
          <a:xfrm>
            <a:off x="8619825" y="4630250"/>
            <a:ext cx="524100" cy="51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6" name="Google Shape;24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47" name="Google Shape;247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deed.fr" TargetMode="External"/><Relationship Id="rId3" Type="http://schemas.openxmlformats.org/officeDocument/2006/relationships/image" Target="../media/image2.jpg"/><Relationship Id="rId7" Type="http://schemas.openxmlformats.org/officeDocument/2006/relationships/hyperlink" Target="https://monurl.ca/mst5octobre22" TargetMode="Externa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6.png"/><Relationship Id="rId5" Type="http://schemas.openxmlformats.org/officeDocument/2006/relationships/hyperlink" Target="https://monurl.ca/mst28octobre22" TargetMode="External"/><Relationship Id="rId10" Type="http://schemas.openxmlformats.org/officeDocument/2006/relationships/hyperlink" Target="http://recitmst.qc.ca" TargetMode="External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hyperlink" Target="mailto:sonya.fiset@recitmst.qc.c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flaticon.com/free-icon/video-conference_896677?related_id=896677&amp;origin=search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cadre-de-reference-de-la-competence-numerique/" TargetMode="External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hyperlink" Target="http://www.education.gouv.qc.ca/dossiers-thematiques/plan-daction-numerique/programmation-informatique/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://www.education.gouv.qc.ca/fileadmin/site_web/documents/ministere/Usage-pedagogique-programmation-informatique.pdf" TargetMode="External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OWgCsrdqQn6_UkmVLBPYJ0j1WsaYjXHAoYbPsmDLJwE/edit?usp=sharing" TargetMode="External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hyperlink" Target="https://spike.legoeducation.com/" TargetMode="External"/><Relationship Id="rId4" Type="http://schemas.openxmlformats.org/officeDocument/2006/relationships/hyperlink" Target="https://campus.recit.qc.ca/course/view.php?id=365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jAyBVEwgMQVKiCvNU0Po1G_q8QduVpHeJWww0uTblMY" TargetMode="External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.png"/><Relationship Id="rId5" Type="http://schemas.openxmlformats.org/officeDocument/2006/relationships/hyperlink" Target="https://spike.legoeducation.com/" TargetMode="External"/><Relationship Id="rId4" Type="http://schemas.openxmlformats.org/officeDocument/2006/relationships/hyperlink" Target="https://campus.recit.qc.ca/course/view.php?id=294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hyperlink" Target="https://education.lego.com/v3/assets/blt293eea581807678a/blt49da50c2bc43ea63/5ec9262c7976043edd42fb9f/out-of-order-bi-pdf-book1of1.pdf" TargetMode="External"/><Relationship Id="rId4" Type="http://schemas.openxmlformats.org/officeDocument/2006/relationships/hyperlink" Target="https://education.lego.com/fr-fr/lessons/spikeessential-great-adventures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png"/><Relationship Id="rId5" Type="http://schemas.openxmlformats.org/officeDocument/2006/relationships/image" Target="../media/image23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4.png"/><Relationship Id="rId5" Type="http://schemas.openxmlformats.org/officeDocument/2006/relationships/image" Target="../media/image23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3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3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IUKqkHaOsFrsmfN96Zcliz9pSth01ge31sOyLU0VDqA/edit?usp=sharing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365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1.png"/><Relationship Id="rId4" Type="http://schemas.openxmlformats.org/officeDocument/2006/relationships/hyperlink" Target="https://campus.recit.qc.ca/course/view.php?id=294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mst.qc.ca/ecv-zoom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9.png"/><Relationship Id="rId4" Type="http://schemas.openxmlformats.org/officeDocument/2006/relationships/hyperlink" Target="http://www.recitmst.qc.ca/ecv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login/index.php" TargetMode="External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0.png"/><Relationship Id="rId5" Type="http://schemas.openxmlformats.org/officeDocument/2006/relationships/hyperlink" Target="https://campus.recit.qc.ca/mod/page/view.php?id=16623" TargetMode="External"/><Relationship Id="rId4" Type="http://schemas.openxmlformats.org/officeDocument/2006/relationships/hyperlink" Target="https://campus.recit.qc.ca/enrol/index.php?id=294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creativecommons.org/licenses/by-nc-sa/4.0/deed.fr" TargetMode="External"/><Relationship Id="rId3" Type="http://schemas.openxmlformats.org/officeDocument/2006/relationships/image" Target="../media/image6.png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 t="16631" r="1068"/>
          <a:stretch/>
        </p:blipFill>
        <p:spPr>
          <a:xfrm>
            <a:off x="0" y="13"/>
            <a:ext cx="9144003" cy="5143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40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 txBox="1"/>
          <p:nvPr/>
        </p:nvSpPr>
        <p:spPr>
          <a:xfrm>
            <a:off x="80500" y="1296775"/>
            <a:ext cx="4522800" cy="13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72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Robots SPIKE</a:t>
            </a:r>
            <a:endParaRPr sz="38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marL="720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Prime ou Essentiel</a:t>
            </a:r>
            <a:endParaRPr sz="38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00" name="Google Shape;300;p29"/>
          <p:cNvSpPr txBox="1"/>
          <p:nvPr/>
        </p:nvSpPr>
        <p:spPr>
          <a:xfrm>
            <a:off x="5511400" y="3389675"/>
            <a:ext cx="35907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EdCamp 28 octobre 2022</a:t>
            </a: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accent4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monurl.ca/mst28octobre22</a:t>
            </a: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8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01" name="Google Shape;301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62525" y="4537200"/>
            <a:ext cx="692025" cy="2404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29"/>
          <p:cNvSpPr txBox="1"/>
          <p:nvPr/>
        </p:nvSpPr>
        <p:spPr>
          <a:xfrm>
            <a:off x="3544200" y="4727975"/>
            <a:ext cx="55998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L</a:t>
            </a:r>
            <a:r>
              <a:rPr lang="en" sz="700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e contenu de cette présentation du RÉCIT, </a:t>
            </a:r>
            <a:r>
              <a:rPr lang="en" sz="700" u="sng">
                <a:solidFill>
                  <a:srgbClr val="FAA22A"/>
                </a:solidFill>
                <a:latin typeface="Oswald"/>
                <a:ea typeface="Oswald"/>
                <a:cs typeface="Oswald"/>
                <a:sym typeface="Oswald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monurl.ca/mst5octobre22</a:t>
            </a:r>
            <a:r>
              <a:rPr lang="en" sz="700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  <a:t> sauf mention contraire, est mis à disposition selon les termes de la licence</a:t>
            </a:r>
            <a:br>
              <a:rPr lang="en" sz="700">
                <a:solidFill>
                  <a:srgbClr val="B7B7B7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lang="en" sz="700">
                <a:solidFill>
                  <a:schemeClr val="lt1"/>
                </a:solidFill>
                <a:uFill>
                  <a:noFill/>
                </a:uFill>
                <a:latin typeface="Oswald"/>
                <a:ea typeface="Oswald"/>
                <a:cs typeface="Oswald"/>
                <a:sym typeface="Oswald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" sz="700">
                <a:solidFill>
                  <a:schemeClr val="accent5"/>
                </a:solidFill>
                <a:uFill>
                  <a:noFill/>
                </a:uFill>
                <a:latin typeface="Oswald"/>
                <a:ea typeface="Oswald"/>
                <a:cs typeface="Oswald"/>
                <a:sym typeface="Oswald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Creative Commons - Attribution - Pas d'Utilisation Commerciale - Partage des Conditions Initiales à l'Identique 4.0 International</a:t>
            </a:r>
            <a:endParaRPr sz="1200">
              <a:solidFill>
                <a:schemeClr val="dk1"/>
              </a:solidFill>
            </a:endParaRPr>
          </a:p>
        </p:txBody>
      </p:sp>
      <p:pic>
        <p:nvPicPr>
          <p:cNvPr id="303" name="Google Shape;303;p29"/>
          <p:cNvPicPr preferRelativeResize="0"/>
          <p:nvPr/>
        </p:nvPicPr>
        <p:blipFill rotWithShape="1">
          <a:blip r:embed="rId9">
            <a:alphaModFix/>
          </a:blip>
          <a:srcRect b="3072"/>
          <a:stretch/>
        </p:blipFill>
        <p:spPr>
          <a:xfrm>
            <a:off x="3380050" y="3644425"/>
            <a:ext cx="1277874" cy="1499051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9"/>
          <p:cNvSpPr txBox="1"/>
          <p:nvPr/>
        </p:nvSpPr>
        <p:spPr>
          <a:xfrm>
            <a:off x="144975" y="4777600"/>
            <a:ext cx="2466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" sz="1200">
                <a:solidFill>
                  <a:srgbClr val="333333"/>
                </a:solidFill>
                <a:latin typeface="Ubuntu"/>
                <a:ea typeface="Ubuntu"/>
                <a:cs typeface="Ubuntu"/>
                <a:sym typeface="Ubuntu"/>
              </a:rPr>
              <a:t>Site : </a:t>
            </a:r>
            <a:r>
              <a:rPr lang="en" sz="1200" u="sng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</a:t>
            </a:r>
            <a:endParaRPr/>
          </a:p>
        </p:txBody>
      </p:sp>
      <p:pic>
        <p:nvPicPr>
          <p:cNvPr id="305" name="Google Shape;305;p2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1800" y="4019800"/>
            <a:ext cx="2734850" cy="785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043975" y="240575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0"/>
          <p:cNvSpPr txBox="1">
            <a:spLocks noGrp="1"/>
          </p:cNvSpPr>
          <p:nvPr>
            <p:ph type="sldNum" idx="12"/>
          </p:nvPr>
        </p:nvSpPr>
        <p:spPr>
          <a:xfrm>
            <a:off x="5730200" y="6471066"/>
            <a:ext cx="731700" cy="3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312" name="Google Shape;312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0"/>
          <p:cNvSpPr txBox="1"/>
          <p:nvPr/>
        </p:nvSpPr>
        <p:spPr>
          <a:xfrm>
            <a:off x="0" y="0"/>
            <a:ext cx="3000000" cy="35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30"/>
          <p:cNvSpPr txBox="1">
            <a:spLocks noGrp="1"/>
          </p:cNvSpPr>
          <p:nvPr>
            <p:ph type="body" idx="4294967295"/>
          </p:nvPr>
        </p:nvSpPr>
        <p:spPr>
          <a:xfrm>
            <a:off x="2676550" y="1705625"/>
            <a:ext cx="3652200" cy="30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" sz="2000" b="1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sonya.fiset@recitmst.qc.ca</a:t>
            </a:r>
            <a:endParaRPr sz="20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endParaRPr sz="2000" b="1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15" name="Google Shape;315;p30"/>
          <p:cNvPicPr preferRelativeResize="0"/>
          <p:nvPr/>
        </p:nvPicPr>
        <p:blipFill rotWithShape="1">
          <a:blip r:embed="rId5">
            <a:alphaModFix/>
          </a:blip>
          <a:srcRect l="3113" t="6884" r="3113" b="28657"/>
          <a:stretch/>
        </p:blipFill>
        <p:spPr>
          <a:xfrm>
            <a:off x="239550" y="1804825"/>
            <a:ext cx="2143800" cy="1973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16" name="Google Shape;316;p30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7" name="Google Shape;317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53575" y="1328925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1"/>
          <p:cNvSpPr/>
          <p:nvPr/>
        </p:nvSpPr>
        <p:spPr>
          <a:xfrm>
            <a:off x="-310000" y="1302525"/>
            <a:ext cx="5550900" cy="35229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1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Plan</a:t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25" name="Google Shape;325;p31"/>
          <p:cNvSpPr txBox="1">
            <a:spLocks noGrp="1"/>
          </p:cNvSpPr>
          <p:nvPr>
            <p:ph type="body" idx="1"/>
          </p:nvPr>
        </p:nvSpPr>
        <p:spPr>
          <a:xfrm>
            <a:off x="311700" y="1620750"/>
            <a:ext cx="8520600" cy="294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-Présentation des robots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-Pourquoi programmer?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-Exploration mains 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-Ressources</a:t>
            </a:r>
            <a:endParaRPr sz="24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-Badge</a:t>
            </a: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26" name="Google Shape;326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327" name="Google Shape;32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26775" y="1718425"/>
            <a:ext cx="2417149" cy="2417149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1"/>
          <p:cNvSpPr txBox="1"/>
          <p:nvPr/>
        </p:nvSpPr>
        <p:spPr>
          <a:xfrm>
            <a:off x="7873050" y="4174000"/>
            <a:ext cx="599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Source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2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32"/>
          <p:cNvSpPr/>
          <p:nvPr/>
        </p:nvSpPr>
        <p:spPr>
          <a:xfrm>
            <a:off x="4742875" y="1166475"/>
            <a:ext cx="3324300" cy="37281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32"/>
          <p:cNvSpPr txBox="1">
            <a:spLocks noGrp="1"/>
          </p:cNvSpPr>
          <p:nvPr>
            <p:ph type="title"/>
          </p:nvPr>
        </p:nvSpPr>
        <p:spPr>
          <a:xfrm>
            <a:off x="176050" y="102350"/>
            <a:ext cx="88023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Pourquoi programmer?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336" name="Google Shape;336;p32"/>
          <p:cNvSpPr txBox="1"/>
          <p:nvPr/>
        </p:nvSpPr>
        <p:spPr>
          <a:xfrm>
            <a:off x="311700" y="4707425"/>
            <a:ext cx="53556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Cadre de référence de la compétence numérique</a:t>
            </a:r>
            <a:endParaRPr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37" name="Google Shape;33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1068575"/>
            <a:ext cx="3996223" cy="368142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38" name="Google Shape;338;p32"/>
          <p:cNvPicPr preferRelativeResize="0"/>
          <p:nvPr/>
        </p:nvPicPr>
        <p:blipFill rotWithShape="1">
          <a:blip r:embed="rId5">
            <a:alphaModFix/>
          </a:blip>
          <a:srcRect r="24161" b="74378"/>
          <a:stretch/>
        </p:blipFill>
        <p:spPr>
          <a:xfrm>
            <a:off x="4864875" y="1220850"/>
            <a:ext cx="2583203" cy="708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2"/>
          <p:cNvPicPr preferRelativeResize="0"/>
          <p:nvPr/>
        </p:nvPicPr>
        <p:blipFill rotWithShape="1">
          <a:blip r:embed="rId6">
            <a:alphaModFix/>
          </a:blip>
          <a:srcRect r="6576" b="61836"/>
          <a:stretch/>
        </p:blipFill>
        <p:spPr>
          <a:xfrm>
            <a:off x="4864875" y="3478812"/>
            <a:ext cx="3023007" cy="659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2"/>
          <p:cNvPicPr preferRelativeResize="0"/>
          <p:nvPr/>
        </p:nvPicPr>
        <p:blipFill rotWithShape="1">
          <a:blip r:embed="rId7">
            <a:alphaModFix/>
          </a:blip>
          <a:srcRect t="1354" r="9624" b="58573"/>
          <a:stretch/>
        </p:blipFill>
        <p:spPr>
          <a:xfrm>
            <a:off x="4871738" y="2339342"/>
            <a:ext cx="3009278" cy="659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33"/>
          <p:cNvSpPr/>
          <p:nvPr/>
        </p:nvSpPr>
        <p:spPr>
          <a:xfrm>
            <a:off x="0" y="868206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33"/>
          <p:cNvSpPr txBox="1"/>
          <p:nvPr/>
        </p:nvSpPr>
        <p:spPr>
          <a:xfrm>
            <a:off x="2415150" y="4610325"/>
            <a:ext cx="52353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 d’action numérique/Programmation informatique</a:t>
            </a:r>
            <a:endParaRPr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47" name="Google Shape;347;p3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525" y="1100925"/>
            <a:ext cx="2203175" cy="285534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  <a:reflection endPos="30000" dist="38100" dir="5400000" fadeDir="5400012" sy="-100000" algn="bl" rotWithShape="0"/>
          </a:effectLst>
        </p:spPr>
      </p:pic>
      <p:pic>
        <p:nvPicPr>
          <p:cNvPr id="348" name="Google Shape;348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6875" y="1207575"/>
            <a:ext cx="2873349" cy="249407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49" name="Google Shape;349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34400" y="1264973"/>
            <a:ext cx="3460400" cy="1454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350" name="Google Shape;350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0225" y="2992550"/>
            <a:ext cx="3372325" cy="11911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351" name="Google Shape;351;p33"/>
          <p:cNvSpPr txBox="1">
            <a:spLocks noGrp="1"/>
          </p:cNvSpPr>
          <p:nvPr>
            <p:ph type="title"/>
          </p:nvPr>
        </p:nvSpPr>
        <p:spPr>
          <a:xfrm>
            <a:off x="109525" y="87100"/>
            <a:ext cx="88023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Usage pédagogique de la programmation…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352" name="Google Shape;352;p3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341202" y="4413750"/>
            <a:ext cx="588367" cy="56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4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SPIKE Essentiel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58" name="Google Shape;358;p34"/>
          <p:cNvSpPr txBox="1">
            <a:spLocks noGrp="1"/>
          </p:cNvSpPr>
          <p:nvPr>
            <p:ph type="title"/>
          </p:nvPr>
        </p:nvSpPr>
        <p:spPr>
          <a:xfrm>
            <a:off x="3774000" y="1127100"/>
            <a:ext cx="5223000" cy="375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" sz="2000" b="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Ressources</a:t>
            </a: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000" b="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autoformation</a:t>
            </a:r>
            <a:r>
              <a:rPr lang="en" sz="2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0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plateforme en ligne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Avantages : 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Ubuntu"/>
              <a:buChar char="❏"/>
            </a:pP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créativité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Ubuntu"/>
              <a:buChar char="❏"/>
            </a:pP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plus niveaux de programmation LEGO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Inconvénient :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Ubuntu"/>
              <a:buChar char="❏"/>
            </a:pP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Gestion du matériel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Capteurs : couleurs, gyroscopique intégré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59" name="Google Shape;359;p34"/>
          <p:cNvSpPr txBox="1"/>
          <p:nvPr/>
        </p:nvSpPr>
        <p:spPr>
          <a:xfrm>
            <a:off x="52050" y="1031150"/>
            <a:ext cx="13869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0" name="Google Shape;360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41202" y="4413750"/>
            <a:ext cx="588367" cy="56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400000">
            <a:off x="152400" y="1869350"/>
            <a:ext cx="3048000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5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SPIKE Prime ou principal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67" name="Google Shape;367;p35"/>
          <p:cNvSpPr txBox="1">
            <a:spLocks noGrp="1"/>
          </p:cNvSpPr>
          <p:nvPr>
            <p:ph type="title"/>
          </p:nvPr>
        </p:nvSpPr>
        <p:spPr>
          <a:xfrm>
            <a:off x="3305375" y="1127100"/>
            <a:ext cx="5419200" cy="35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" sz="2000" b="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Ressources</a:t>
            </a: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000" b="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autoformation</a:t>
            </a:r>
            <a:r>
              <a:rPr lang="en" sz="20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20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plateforme en ligne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Avantages : 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Ubuntu"/>
              <a:buChar char="❏"/>
            </a:pP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beaucoup de modèles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Ubuntu"/>
              <a:buChar char="❏"/>
            </a:pP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créativité, approche MATIS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Ubuntu"/>
              <a:buChar char="❏"/>
            </a:pP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progression du primaire au secondaire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Ubuntu"/>
              <a:buChar char="❏"/>
            </a:pP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leçons disponibles LEGO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55000"/>
              <a:buFont typeface="Arial"/>
              <a:buNone/>
            </a:pP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Inconvénient :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0B5394"/>
              </a:buClr>
              <a:buSzPct val="100000"/>
              <a:buFont typeface="Ubuntu"/>
              <a:buChar char="❏"/>
            </a:pP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Gestion du matériel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Capteurs : couleurs, gyroscopique intégré</a:t>
            </a:r>
            <a:endParaRPr sz="2000" b="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68" name="Google Shape;368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41202" y="4413750"/>
            <a:ext cx="588367" cy="56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400000">
            <a:off x="152400" y="2041500"/>
            <a:ext cx="3000575" cy="22504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6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Associer tablette et robot</a:t>
            </a:r>
            <a:endParaRPr/>
          </a:p>
        </p:txBody>
      </p:sp>
      <p:sp>
        <p:nvSpPr>
          <p:cNvPr id="375" name="Google Shape;375;p36"/>
          <p:cNvSpPr txBox="1">
            <a:spLocks noGrp="1"/>
          </p:cNvSpPr>
          <p:nvPr>
            <p:ph type="ctrTitle" idx="4294967295"/>
          </p:nvPr>
        </p:nvSpPr>
        <p:spPr>
          <a:xfrm>
            <a:off x="587750" y="1168975"/>
            <a:ext cx="3701100" cy="33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B5394"/>
                </a:solidFill>
              </a:rPr>
              <a:t>(mise à jour)</a:t>
            </a:r>
            <a:endParaRPr sz="3000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B5394"/>
                </a:solidFill>
              </a:rPr>
              <a:t>(identifier les robots)</a:t>
            </a:r>
            <a:endParaRPr sz="3000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B5394"/>
                </a:solidFill>
              </a:rPr>
              <a:t>Démarrer (tutoriels)</a:t>
            </a:r>
            <a:endParaRPr sz="3000">
              <a:solidFill>
                <a:srgbClr val="0B5394"/>
              </a:solidFill>
            </a:endParaRPr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B5394"/>
                </a:solidFill>
              </a:rPr>
              <a:t>Nouveau projet</a:t>
            </a:r>
            <a:endParaRPr sz="3000">
              <a:solidFill>
                <a:srgbClr val="0B5394"/>
              </a:solidFill>
            </a:endParaRPr>
          </a:p>
        </p:txBody>
      </p:sp>
      <p:sp>
        <p:nvSpPr>
          <p:cNvPr id="376" name="Google Shape;376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377" name="Google Shape;37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1098" y="167725"/>
            <a:ext cx="794425" cy="76737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6"/>
          <p:cNvSpPr/>
          <p:nvPr/>
        </p:nvSpPr>
        <p:spPr>
          <a:xfrm>
            <a:off x="467600" y="2410125"/>
            <a:ext cx="3918000" cy="640800"/>
          </a:xfrm>
          <a:prstGeom prst="ellipse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36"/>
          <p:cNvSpPr txBox="1"/>
          <p:nvPr/>
        </p:nvSpPr>
        <p:spPr>
          <a:xfrm>
            <a:off x="1132550" y="4400625"/>
            <a:ext cx="28284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Plan d’un robot SPIKE Essentiel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80" name="Google Shape;380;p36"/>
          <p:cNvSpPr txBox="1"/>
          <p:nvPr/>
        </p:nvSpPr>
        <p:spPr>
          <a:xfrm>
            <a:off x="5523150" y="4400625"/>
            <a:ext cx="2900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Plan d’un robot SPIKE Prime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81" name="Google Shape;381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33075" y="1202000"/>
            <a:ext cx="3781425" cy="281642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6"/>
          <p:cNvSpPr/>
          <p:nvPr/>
        </p:nvSpPr>
        <p:spPr>
          <a:xfrm>
            <a:off x="511550" y="3100575"/>
            <a:ext cx="3918000" cy="640800"/>
          </a:xfrm>
          <a:prstGeom prst="ellipse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83" name="Google Shape;383;p36"/>
          <p:cNvCxnSpPr/>
          <p:nvPr/>
        </p:nvCxnSpPr>
        <p:spPr>
          <a:xfrm rot="10800000" flipH="1">
            <a:off x="4385600" y="2870025"/>
            <a:ext cx="1886700" cy="129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384" name="Google Shape;384;p36"/>
          <p:cNvCxnSpPr/>
          <p:nvPr/>
        </p:nvCxnSpPr>
        <p:spPr>
          <a:xfrm rot="10800000" flipH="1">
            <a:off x="4385600" y="3555825"/>
            <a:ext cx="1886700" cy="129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7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Afficher</a:t>
            </a:r>
            <a:endParaRPr/>
          </a:p>
        </p:txBody>
      </p:sp>
      <p:sp>
        <p:nvSpPr>
          <p:cNvPr id="390" name="Google Shape;390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391" name="Google Shape;39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1098" y="167725"/>
            <a:ext cx="794425" cy="7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5500" y="1270125"/>
            <a:ext cx="1950825" cy="11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37001" y="2689425"/>
            <a:ext cx="3867275" cy="183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3925" y="2895225"/>
            <a:ext cx="3057525" cy="1323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400000">
            <a:off x="1600200" y="1428750"/>
            <a:ext cx="1502795" cy="112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8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Jouer un son</a:t>
            </a:r>
            <a:endParaRPr/>
          </a:p>
        </p:txBody>
      </p:sp>
      <p:sp>
        <p:nvSpPr>
          <p:cNvPr id="401" name="Google Shape;401;p38"/>
          <p:cNvSpPr txBox="1">
            <a:spLocks noGrp="1"/>
          </p:cNvSpPr>
          <p:nvPr>
            <p:ph type="subTitle" idx="4294967295"/>
          </p:nvPr>
        </p:nvSpPr>
        <p:spPr>
          <a:xfrm>
            <a:off x="870600" y="1350475"/>
            <a:ext cx="7146900" cy="162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4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3600" b="1"/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440"/>
              <a:buFont typeface="Arial"/>
              <a:buNone/>
            </a:pPr>
            <a:endParaRPr sz="4800"/>
          </a:p>
        </p:txBody>
      </p:sp>
      <p:sp>
        <p:nvSpPr>
          <p:cNvPr id="402" name="Google Shape;402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403" name="Google Shape;40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1098" y="167725"/>
            <a:ext cx="794425" cy="7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38900" y="1270125"/>
            <a:ext cx="1950825" cy="111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37001" y="2689425"/>
            <a:ext cx="3867275" cy="183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5800" y="2869625"/>
            <a:ext cx="3469475" cy="135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39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Déplacement</a:t>
            </a:r>
            <a:endParaRPr/>
          </a:p>
        </p:txBody>
      </p:sp>
      <p:sp>
        <p:nvSpPr>
          <p:cNvPr id="412" name="Google Shape;412;p39"/>
          <p:cNvSpPr txBox="1">
            <a:spLocks noGrp="1"/>
          </p:cNvSpPr>
          <p:nvPr>
            <p:ph type="ctrTitle" idx="4294967295"/>
          </p:nvPr>
        </p:nvSpPr>
        <p:spPr>
          <a:xfrm>
            <a:off x="685800" y="1209275"/>
            <a:ext cx="7772400" cy="112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B5394"/>
                </a:solidFill>
              </a:rPr>
              <a:t>Bouge</a:t>
            </a:r>
            <a:endParaRPr sz="30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B5394"/>
                </a:solidFill>
              </a:rPr>
              <a:t>Avance</a:t>
            </a:r>
            <a:r>
              <a:rPr lang="en" sz="1400">
                <a:solidFill>
                  <a:srgbClr val="0B5394"/>
                </a:solidFill>
              </a:rPr>
              <a:t> (rotations, degré secondes)</a:t>
            </a:r>
            <a:endParaRPr sz="14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B5394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</p:txBody>
      </p:sp>
      <p:sp>
        <p:nvSpPr>
          <p:cNvPr id="413" name="Google Shape;413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pic>
        <p:nvPicPr>
          <p:cNvPr id="414" name="Google Shape;41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1098" y="167725"/>
            <a:ext cx="794425" cy="7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3326" y="2888001"/>
            <a:ext cx="4030250" cy="1899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7175" y="1778850"/>
            <a:ext cx="1512325" cy="86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9"/>
          <p:cNvPicPr preferRelativeResize="0"/>
          <p:nvPr/>
        </p:nvPicPr>
        <p:blipFill rotWithShape="1">
          <a:blip r:embed="rId6">
            <a:alphaModFix/>
          </a:blip>
          <a:srcRect l="41183"/>
          <a:stretch/>
        </p:blipFill>
        <p:spPr>
          <a:xfrm>
            <a:off x="1088597" y="2710900"/>
            <a:ext cx="2484900" cy="11271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9"/>
          <p:cNvSpPr/>
          <p:nvPr/>
        </p:nvSpPr>
        <p:spPr>
          <a:xfrm>
            <a:off x="3019825" y="2797475"/>
            <a:ext cx="749700" cy="983400"/>
          </a:xfrm>
          <a:prstGeom prst="roundRect">
            <a:avLst>
              <a:gd name="adj" fmla="val 16667"/>
            </a:avLst>
          </a:prstGeom>
          <a:noFill/>
          <a:ln w="28575" cap="flat" cmpd="sng">
            <a:solidFill>
              <a:srgbClr val="FAA22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39"/>
          <p:cNvSpPr txBox="1"/>
          <p:nvPr/>
        </p:nvSpPr>
        <p:spPr>
          <a:xfrm>
            <a:off x="170675" y="2232300"/>
            <a:ext cx="4643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Pour avoir accès aux blocs de déplacement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cxnSp>
        <p:nvCxnSpPr>
          <p:cNvPr id="420" name="Google Shape;420;p39"/>
          <p:cNvCxnSpPr/>
          <p:nvPr/>
        </p:nvCxnSpPr>
        <p:spPr>
          <a:xfrm>
            <a:off x="2915000" y="2575400"/>
            <a:ext cx="314400" cy="1773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421" name="Google Shape;421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95650" y="3945847"/>
            <a:ext cx="2235947" cy="1000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0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Carré</a:t>
            </a:r>
            <a:endParaRPr/>
          </a:p>
        </p:txBody>
      </p:sp>
      <p:sp>
        <p:nvSpPr>
          <p:cNvPr id="427" name="Google Shape;427;p40"/>
          <p:cNvSpPr txBox="1">
            <a:spLocks noGrp="1"/>
          </p:cNvSpPr>
          <p:nvPr>
            <p:ph type="ctrTitle" idx="4294967295"/>
          </p:nvPr>
        </p:nvSpPr>
        <p:spPr>
          <a:xfrm>
            <a:off x="685800" y="1190488"/>
            <a:ext cx="7772400" cy="6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B5394"/>
                </a:solidFill>
              </a:rPr>
              <a:t>Utilise un bloc de répétition</a:t>
            </a:r>
            <a:r>
              <a:rPr lang="en" sz="3000"/>
              <a:t> </a:t>
            </a:r>
            <a:endParaRPr sz="3000"/>
          </a:p>
        </p:txBody>
      </p:sp>
      <p:sp>
        <p:nvSpPr>
          <p:cNvPr id="428" name="Google Shape;428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429" name="Google Shape;42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1098" y="167725"/>
            <a:ext cx="794425" cy="7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5972" y="1880522"/>
            <a:ext cx="3299550" cy="313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718088"/>
            <a:ext cx="4229100" cy="135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438" name="Google Shape;438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88700" y="18900"/>
            <a:ext cx="3939300" cy="50973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1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Tourner pour SPIKE Prime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2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Capteur de couleur</a:t>
            </a:r>
            <a:endParaRPr/>
          </a:p>
        </p:txBody>
      </p:sp>
      <p:sp>
        <p:nvSpPr>
          <p:cNvPr id="445" name="Google Shape;445;p42"/>
          <p:cNvSpPr txBox="1">
            <a:spLocks noGrp="1"/>
          </p:cNvSpPr>
          <p:nvPr>
            <p:ph type="ctrTitle" idx="4294967295"/>
          </p:nvPr>
        </p:nvSpPr>
        <p:spPr>
          <a:xfrm>
            <a:off x="685800" y="1273775"/>
            <a:ext cx="7772400" cy="343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B5394"/>
                </a:solidFill>
              </a:rPr>
              <a:t>Quand capteur voit (vert, rouge), fais...</a:t>
            </a:r>
            <a:endParaRPr sz="3000">
              <a:solidFill>
                <a:srgbClr val="0B5394"/>
              </a:solidFill>
            </a:endParaRPr>
          </a:p>
        </p:txBody>
      </p:sp>
      <p:sp>
        <p:nvSpPr>
          <p:cNvPr id="446" name="Google Shape;446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447" name="Google Shape;44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1098" y="167725"/>
            <a:ext cx="794425" cy="7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46338" y="2957700"/>
            <a:ext cx="4029075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7175" y="1931250"/>
            <a:ext cx="1512325" cy="86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82350" y="3058188"/>
            <a:ext cx="1809750" cy="117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43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Capteur distance</a:t>
            </a:r>
            <a:endParaRPr/>
          </a:p>
        </p:txBody>
      </p:sp>
      <p:sp>
        <p:nvSpPr>
          <p:cNvPr id="456" name="Google Shape;456;p43"/>
          <p:cNvSpPr txBox="1">
            <a:spLocks noGrp="1"/>
          </p:cNvSpPr>
          <p:nvPr>
            <p:ph type="ctrTitle" idx="4294967295"/>
          </p:nvPr>
        </p:nvSpPr>
        <p:spPr>
          <a:xfrm>
            <a:off x="685800" y="1127100"/>
            <a:ext cx="7772400" cy="358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B5394"/>
                </a:solidFill>
              </a:rPr>
              <a:t>Fais un son lorsque... </a:t>
            </a:r>
            <a:endParaRPr sz="3000">
              <a:solidFill>
                <a:srgbClr val="0B5394"/>
              </a:solidFill>
            </a:endParaRPr>
          </a:p>
        </p:txBody>
      </p:sp>
      <p:sp>
        <p:nvSpPr>
          <p:cNvPr id="457" name="Google Shape;457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458" name="Google Shape;45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81098" y="167725"/>
            <a:ext cx="794425" cy="7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1625" y="3060275"/>
            <a:ext cx="3981450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7175" y="2083650"/>
            <a:ext cx="1512325" cy="86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08250" y="3179325"/>
            <a:ext cx="1809750" cy="117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44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Capteur de pression</a:t>
            </a:r>
            <a:endParaRPr/>
          </a:p>
        </p:txBody>
      </p:sp>
      <p:sp>
        <p:nvSpPr>
          <p:cNvPr id="467" name="Google Shape;467;p44"/>
          <p:cNvSpPr txBox="1">
            <a:spLocks noGrp="1"/>
          </p:cNvSpPr>
          <p:nvPr>
            <p:ph type="ctrTitle" idx="4294967295"/>
          </p:nvPr>
        </p:nvSpPr>
        <p:spPr>
          <a:xfrm>
            <a:off x="226750" y="1209275"/>
            <a:ext cx="8231400" cy="350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B5394"/>
                </a:solidFill>
              </a:rPr>
              <a:t>Quand … faire </a:t>
            </a:r>
            <a:endParaRPr sz="3000">
              <a:solidFill>
                <a:srgbClr val="0B5394"/>
              </a:solidFill>
            </a:endParaRPr>
          </a:p>
        </p:txBody>
      </p:sp>
      <p:sp>
        <p:nvSpPr>
          <p:cNvPr id="468" name="Google Shape;468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469" name="Google Shape;46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3498" y="167725"/>
            <a:ext cx="794425" cy="7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99350" y="2034088"/>
            <a:ext cx="3143250" cy="305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7175" y="1321650"/>
            <a:ext cx="1512325" cy="86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5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Capteur gyroscopique</a:t>
            </a:r>
            <a:endParaRPr/>
          </a:p>
        </p:txBody>
      </p:sp>
      <p:sp>
        <p:nvSpPr>
          <p:cNvPr id="477" name="Google Shape;477;p45"/>
          <p:cNvSpPr txBox="1">
            <a:spLocks noGrp="1"/>
          </p:cNvSpPr>
          <p:nvPr>
            <p:ph type="ctrTitle" idx="4294967295"/>
          </p:nvPr>
        </p:nvSpPr>
        <p:spPr>
          <a:xfrm>
            <a:off x="381875" y="1249600"/>
            <a:ext cx="8076300" cy="34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0B5394"/>
                </a:solidFill>
              </a:rPr>
              <a:t>Quand … faire</a:t>
            </a:r>
            <a:r>
              <a:rPr lang="en" sz="3000"/>
              <a:t> </a:t>
            </a:r>
            <a:endParaRPr sz="3000"/>
          </a:p>
        </p:txBody>
      </p:sp>
      <p:sp>
        <p:nvSpPr>
          <p:cNvPr id="478" name="Google Shape;478;p4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479" name="Google Shape;47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3498" y="167725"/>
            <a:ext cx="794425" cy="76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38425" y="2804850"/>
            <a:ext cx="2667000" cy="137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6425" y="3014400"/>
            <a:ext cx="3905250" cy="116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15763" y="1773112"/>
            <a:ext cx="1512325" cy="86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46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Tâches en mathématique</a:t>
            </a: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 :</a:t>
            </a:r>
            <a:endParaRPr/>
          </a:p>
        </p:txBody>
      </p:sp>
      <p:sp>
        <p:nvSpPr>
          <p:cNvPr id="488" name="Google Shape;488;p46"/>
          <p:cNvSpPr txBox="1">
            <a:spLocks noGrp="1"/>
          </p:cNvSpPr>
          <p:nvPr>
            <p:ph type="ctrTitle" idx="4294967295"/>
          </p:nvPr>
        </p:nvSpPr>
        <p:spPr>
          <a:xfrm>
            <a:off x="274150" y="1168975"/>
            <a:ext cx="8658600" cy="37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457200" lvl="0" indent="-332739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69BF"/>
              </a:buClr>
              <a:buSzPct val="100000"/>
              <a:buFont typeface="Ubuntu"/>
              <a:buChar char="●"/>
            </a:pPr>
            <a:r>
              <a:rPr lang="en" sz="1822">
                <a:solidFill>
                  <a:srgbClr val="0069BF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Défi 1 : Avancer lentement sur une distance d’environ 60 cm.</a:t>
            </a:r>
            <a:endParaRPr sz="1822">
              <a:solidFill>
                <a:srgbClr val="0069BF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3273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ct val="100000"/>
              <a:buFont typeface="Ubuntu"/>
              <a:buChar char="●"/>
            </a:pPr>
            <a:r>
              <a:rPr lang="en" sz="1822">
                <a:solidFill>
                  <a:srgbClr val="0069BF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Défi 2 : Reculer rapidement pendant 3 secondes en utilisant les nombres négatifs.</a:t>
            </a:r>
            <a:endParaRPr sz="1822">
              <a:solidFill>
                <a:srgbClr val="0069BF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3273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ct val="100000"/>
              <a:buFont typeface="Ubuntu"/>
              <a:buChar char="●"/>
            </a:pPr>
            <a:r>
              <a:rPr lang="en" sz="1822">
                <a:solidFill>
                  <a:srgbClr val="0069BF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Défi 3 : Avancer de 235 mm, faire une pause de 3 secondes et reculer en 3 blocs en ajoutant 3 blocs de distance (Stratégie : utiliser la décomposition du nombre).</a:t>
            </a:r>
            <a:endParaRPr sz="1822">
              <a:solidFill>
                <a:srgbClr val="0069BF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3273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ct val="100000"/>
              <a:buFont typeface="Ubuntu"/>
              <a:buChar char="●"/>
            </a:pPr>
            <a:r>
              <a:rPr lang="en" sz="1822">
                <a:solidFill>
                  <a:srgbClr val="0069BF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Défi 4 : Avancer de 235 mm, tourner de 90</a:t>
            </a:r>
            <a:r>
              <a:rPr lang="en" sz="1822" baseline="30000">
                <a:solidFill>
                  <a:srgbClr val="0069BF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0</a:t>
            </a:r>
            <a:r>
              <a:rPr lang="en" sz="1822">
                <a:solidFill>
                  <a:srgbClr val="0069BF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, reculer de la moitié de la distance et émettre une son.</a:t>
            </a:r>
            <a:endParaRPr sz="1822">
              <a:solidFill>
                <a:srgbClr val="0069BF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3273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ct val="100000"/>
              <a:buFont typeface="Ubuntu"/>
              <a:buChar char="●"/>
            </a:pPr>
            <a:r>
              <a:rPr lang="en" sz="1822">
                <a:solidFill>
                  <a:srgbClr val="0069BF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Défi 5 : Tracer un carré dont le périmètre est de 160 cm. Défi supplémentaire : utiliser le moins de blocs possibles.</a:t>
            </a:r>
            <a:endParaRPr sz="1822">
              <a:solidFill>
                <a:srgbClr val="0069BF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3273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ct val="100000"/>
              <a:buFont typeface="Ubuntu"/>
              <a:buChar char="●"/>
            </a:pPr>
            <a:r>
              <a:rPr lang="en" sz="1822">
                <a:solidFill>
                  <a:srgbClr val="0069BF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Défi 6 : Dessiner un triangle dont un côté mesure 3 rotations.</a:t>
            </a:r>
            <a:endParaRPr sz="1822">
              <a:solidFill>
                <a:srgbClr val="0069BF"/>
              </a:solidFill>
              <a:highlight>
                <a:schemeClr val="lt1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-332739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ct val="100000"/>
              <a:buFont typeface="Ubuntu"/>
              <a:buChar char="●"/>
            </a:pPr>
            <a:r>
              <a:rPr lang="en" sz="1822">
                <a:solidFill>
                  <a:srgbClr val="0069BF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Défi 7 : Tracer une autre forme géométrique dont le périmètre est 120 cm et ajouter un affichage à la fin du trajet. Défi supplémentaire : utiliser le moins de blocs possibles.</a:t>
            </a:r>
            <a:endParaRPr sz="3022"/>
          </a:p>
        </p:txBody>
      </p:sp>
      <p:sp>
        <p:nvSpPr>
          <p:cNvPr id="489" name="Google Shape;489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pic>
        <p:nvPicPr>
          <p:cNvPr id="490" name="Google Shape;490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90048" y="175525"/>
            <a:ext cx="794425" cy="76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7"/>
          <p:cNvSpPr/>
          <p:nvPr/>
        </p:nvSpPr>
        <p:spPr>
          <a:xfrm>
            <a:off x="161250" y="1217350"/>
            <a:ext cx="5724000" cy="8385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6" name="Google Shape;496;p47"/>
          <p:cNvSpPr/>
          <p:nvPr/>
        </p:nvSpPr>
        <p:spPr>
          <a:xfrm>
            <a:off x="-1295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47"/>
          <p:cNvSpPr txBox="1">
            <a:spLocks noGrp="1"/>
          </p:cNvSpPr>
          <p:nvPr>
            <p:ph type="body" idx="1"/>
          </p:nvPr>
        </p:nvSpPr>
        <p:spPr>
          <a:xfrm>
            <a:off x="370850" y="1302650"/>
            <a:ext cx="8572200" cy="3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Autoformations sur Campus RÉCIT :</a:t>
            </a:r>
            <a:r>
              <a:rPr lang="en" sz="21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2286000" lvl="0" indent="-361950" algn="l" rtl="0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100"/>
              <a:buFont typeface="Ubuntu"/>
              <a:buChar char="●"/>
            </a:pP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SPIKE Essentiel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2286000" lvl="0" indent="-361950" algn="l" rtl="0">
              <a:spcBef>
                <a:spcPts val="1000"/>
              </a:spcBef>
              <a:spcAft>
                <a:spcPts val="1000"/>
              </a:spcAft>
              <a:buClr>
                <a:srgbClr val="0B5394"/>
              </a:buClr>
              <a:buSzPts val="2100"/>
              <a:buFont typeface="Ubuntu"/>
              <a:buChar char="●"/>
            </a:pPr>
            <a:r>
              <a:rPr lang="en" sz="21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SPIKE Prime </a:t>
            </a:r>
            <a:endParaRPr sz="21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98" name="Google Shape;498;p47"/>
          <p:cNvSpPr txBox="1">
            <a:spLocks noGrp="1"/>
          </p:cNvSpPr>
          <p:nvPr>
            <p:ph type="title"/>
          </p:nvPr>
        </p:nvSpPr>
        <p:spPr>
          <a:xfrm>
            <a:off x="157425" y="127350"/>
            <a:ext cx="34686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</a:t>
            </a: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Ressources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499" name="Google Shape;499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7598" y="116533"/>
            <a:ext cx="925524" cy="894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505" name="Google Shape;505;p48"/>
          <p:cNvSpPr txBox="1">
            <a:spLocks noGrp="1"/>
          </p:cNvSpPr>
          <p:nvPr>
            <p:ph type="title" idx="4294967295"/>
          </p:nvPr>
        </p:nvSpPr>
        <p:spPr>
          <a:xfrm>
            <a:off x="1364575" y="181425"/>
            <a:ext cx="6473700" cy="114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11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111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11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</a:rPr>
              <a:t>les mercredis matins de 9 h à 11 h 30.</a:t>
            </a:r>
            <a:r>
              <a:rPr lang="en" sz="3000">
                <a:solidFill>
                  <a:schemeClr val="accent5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chemeClr val="accent5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06" name="Google Shape;506;p48"/>
          <p:cNvSpPr/>
          <p:nvPr/>
        </p:nvSpPr>
        <p:spPr>
          <a:xfrm>
            <a:off x="2805248" y="13436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07" name="Google Shape;507;p48"/>
          <p:cNvSpPr txBox="1"/>
          <p:nvPr/>
        </p:nvSpPr>
        <p:spPr>
          <a:xfrm>
            <a:off x="1638175" y="3595525"/>
            <a:ext cx="5926500" cy="7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Ubuntu"/>
                <a:ea typeface="Ubuntu"/>
                <a:cs typeface="Ubuntu"/>
                <a:sym typeface="Ubuntu"/>
              </a:rPr>
              <a:t>Lien vers notre salle de vidéoconférence : </a:t>
            </a:r>
            <a:endParaRPr sz="16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B5394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http://recitmst.qc.ca/ecv-zoom</a:t>
            </a:r>
            <a:endParaRPr sz="2400">
              <a:solidFill>
                <a:srgbClr val="0B5394"/>
              </a:solidFill>
              <a:highlight>
                <a:srgbClr val="FFFFFF"/>
              </a:highlight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Toutes les informations: </a:t>
            </a:r>
            <a:r>
              <a:rPr lang="en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recitmst.qc.ca/ecv</a:t>
            </a:r>
            <a:r>
              <a:rPr lang="en" sz="2600">
                <a:solidFill>
                  <a:srgbClr val="0B5394"/>
                </a:solidFill>
                <a:highlight>
                  <a:srgbClr val="FFFFFF"/>
                </a:highlight>
                <a:latin typeface="Viga"/>
                <a:ea typeface="Viga"/>
                <a:cs typeface="Viga"/>
                <a:sym typeface="Viga"/>
              </a:rPr>
              <a:t> </a:t>
            </a:r>
            <a:endParaRPr sz="2600" b="1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08" name="Google Shape;508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40350" y="1454825"/>
            <a:ext cx="2958601" cy="1633199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8"/>
          <p:cNvSpPr/>
          <p:nvPr/>
        </p:nvSpPr>
        <p:spPr>
          <a:xfrm>
            <a:off x="0" y="4974300"/>
            <a:ext cx="9144000" cy="169200"/>
          </a:xfrm>
          <a:prstGeom prst="rect">
            <a:avLst/>
          </a:prstGeom>
          <a:solidFill>
            <a:srgbClr val="0069BF"/>
          </a:solidFill>
          <a:ln w="9525" cap="flat" cmpd="sng">
            <a:solidFill>
              <a:srgbClr val="59595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49"/>
          <p:cNvSpPr/>
          <p:nvPr/>
        </p:nvSpPr>
        <p:spPr>
          <a:xfrm>
            <a:off x="-45200" y="0"/>
            <a:ext cx="9156900" cy="1127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5" name="Google Shape;515;p49"/>
          <p:cNvSpPr txBox="1">
            <a:spLocks noGrp="1"/>
          </p:cNvSpPr>
          <p:nvPr>
            <p:ph type="title" idx="4294967295"/>
          </p:nvPr>
        </p:nvSpPr>
        <p:spPr>
          <a:xfrm>
            <a:off x="157900" y="127350"/>
            <a:ext cx="8396700" cy="8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📑 Badge « Découverte »</a:t>
            </a:r>
            <a:endParaRPr sz="25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16" name="Google Shape;516;p49"/>
          <p:cNvSpPr txBox="1"/>
          <p:nvPr/>
        </p:nvSpPr>
        <p:spPr>
          <a:xfrm>
            <a:off x="491775" y="1322150"/>
            <a:ext cx="5103300" cy="29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Créer compte gratuit sur </a:t>
            </a:r>
            <a:r>
              <a:rPr lang="en" sz="20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Campus RÉCIT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Valider le courriel, se connecter;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S’inscrire à l’autoformation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« </a:t>
            </a:r>
            <a:r>
              <a:rPr lang="en" sz="20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Premiers pas avec </a:t>
            </a:r>
            <a:r>
              <a:rPr lang="en" sz="20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SPIKE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»;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55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Voir </a:t>
            </a:r>
            <a:r>
              <a:rPr lang="en" sz="20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cette page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i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Note : le lien sera disponible que quelques heures.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17" name="Google Shape;517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76675" y="2436050"/>
            <a:ext cx="1285875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14950" y="1889100"/>
            <a:ext cx="2776650" cy="2369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0"/>
          <p:cNvSpPr txBox="1">
            <a:spLocks noGrp="1"/>
          </p:cNvSpPr>
          <p:nvPr>
            <p:ph type="ctrTitle" idx="4294967295"/>
          </p:nvPr>
        </p:nvSpPr>
        <p:spPr>
          <a:xfrm>
            <a:off x="4279350" y="1952825"/>
            <a:ext cx="44277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solidFill>
                  <a:srgbClr val="0B5394"/>
                </a:solidFill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solidFill>
                <a:srgbClr val="0B5394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24" name="Google Shape;52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498" y="178450"/>
            <a:ext cx="2940700" cy="844225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50"/>
          <p:cNvSpPr txBox="1"/>
          <p:nvPr/>
        </p:nvSpPr>
        <p:spPr>
          <a:xfrm>
            <a:off x="4256050" y="2818100"/>
            <a:ext cx="42582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equipe@recitmst.qc.ca</a:t>
            </a: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526" name="Google Shape;526;p50"/>
          <p:cNvSpPr txBox="1"/>
          <p:nvPr/>
        </p:nvSpPr>
        <p:spPr>
          <a:xfrm>
            <a:off x="2451875" y="4528300"/>
            <a:ext cx="60624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</a:t>
            </a:r>
            <a:r>
              <a:rPr lang="en" sz="800" u="sng">
                <a:solidFill>
                  <a:srgbClr val="4A86E8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RÉCITMST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International.</a:t>
            </a:r>
            <a:r>
              <a:rPr lang="en" sz="800" u="sng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27" name="Google Shape;527;p5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50"/>
          <p:cNvSpPr/>
          <p:nvPr/>
        </p:nvSpPr>
        <p:spPr>
          <a:xfrm>
            <a:off x="-389475" y="1154925"/>
            <a:ext cx="4190100" cy="30621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45720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latin typeface="Ubuntu"/>
                <a:ea typeface="Ubuntu"/>
                <a:cs typeface="Ubuntu"/>
                <a:sym typeface="Ubuntu"/>
              </a:rPr>
              <a:t>Des questions?</a:t>
            </a:r>
            <a:endParaRPr sz="36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706</Words>
  <Application>Microsoft Office PowerPoint</Application>
  <PresentationFormat>Affichage à l'écran (16:9)</PresentationFormat>
  <Paragraphs>136</Paragraphs>
  <Slides>22</Slides>
  <Notes>22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22</vt:i4>
      </vt:variant>
    </vt:vector>
  </HeadingPairs>
  <TitlesOfParts>
    <vt:vector size="33" baseType="lpstr">
      <vt:lpstr>Short Stack</vt:lpstr>
      <vt:lpstr>Dosis</vt:lpstr>
      <vt:lpstr>Ubuntu</vt:lpstr>
      <vt:lpstr>Amatic SC</vt:lpstr>
      <vt:lpstr>Century Gothic</vt:lpstr>
      <vt:lpstr>Oswald</vt:lpstr>
      <vt:lpstr>Roboto</vt:lpstr>
      <vt:lpstr>Viga</vt:lpstr>
      <vt:lpstr>Arial</vt:lpstr>
      <vt:lpstr>Simple Light</vt:lpstr>
      <vt:lpstr>Simple Light</vt:lpstr>
      <vt:lpstr>Présentation PowerPoint</vt:lpstr>
      <vt:lpstr>Présentation PowerPoint</vt:lpstr>
      <vt:lpstr>Plan</vt:lpstr>
      <vt:lpstr>Pourquoi programmer?</vt:lpstr>
      <vt:lpstr>Usage pédagogique de la programmation…</vt:lpstr>
      <vt:lpstr>Ressources, autoformation, plateforme en ligne  Avantages :  créativité plus niveaux de programmation LEGO  Inconvénient : Gestion du matériel  Capteurs : couleurs, gyroscopique intégré</vt:lpstr>
      <vt:lpstr>Ressources, autoformation, plateforme en ligne  Avantages :  beaucoup de modèles créativité, approche MATIS progression du primaire au secondaire leçons disponibles LEGO  Inconvénient : Gestion du matériel  Capteurs : couleurs, gyroscopique intégré</vt:lpstr>
      <vt:lpstr>(mise à jour) (identifier les robots) Démarrer (tutoriels) Nouveau projet</vt:lpstr>
      <vt:lpstr>Présentation PowerPoint</vt:lpstr>
      <vt:lpstr>Présentation PowerPoint</vt:lpstr>
      <vt:lpstr>Bouge Avance (rotations, degré secondes)  </vt:lpstr>
      <vt:lpstr>Utilise un bloc de répétition </vt:lpstr>
      <vt:lpstr>Présentation PowerPoint</vt:lpstr>
      <vt:lpstr>Quand capteur voit (vert, rouge), fais...</vt:lpstr>
      <vt:lpstr> Fais un son lorsque... </vt:lpstr>
      <vt:lpstr> Quand … faire </vt:lpstr>
      <vt:lpstr>Quand … faire </vt:lpstr>
      <vt:lpstr>Défi 1 : Avancer lentement sur une distance d’environ 60 cm. Défi 2 : Reculer rapidement pendant 3 secondes en utilisant les nombres négatifs. Défi 3 : Avancer de 235 mm, faire une pause de 3 secondes et reculer en 3 blocs en ajoutant 3 blocs de distance (Stratégie : utiliser la décomposition du nombre). Défi 4 : Avancer de 235 mm, tourner de 900, reculer de la moitié de la distance et émettre une son. Défi 5 : Tracer un carré dont le périmètre est de 160 cm. Défi supplémentaire : utiliser le moins de blocs possibles. Défi 6 : Dessiner un triangle dont un côté mesure 3 rotations. Défi 7 : Tracer une autre forme géométrique dont le périmètre est 120 cm et ajouter un affichage à la fin du trajet. Défi supplémentaire : utiliser le moins de blocs possibles.</vt:lpstr>
      <vt:lpstr>📑 Ressources</vt:lpstr>
      <vt:lpstr>L’équipe du RÉCIT MST est disponible  les mercredis matins de 9 h à 11 h 30. </vt:lpstr>
      <vt:lpstr>📑 Badge « Découverte »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</dc:creator>
  <cp:lastModifiedBy>Fiset Sonia</cp:lastModifiedBy>
  <cp:revision>1</cp:revision>
  <dcterms:modified xsi:type="dcterms:W3CDTF">2022-10-25T19:19:56Z</dcterms:modified>
</cp:coreProperties>
</file>