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2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6858000" cy="9144000"/>
  <p:embeddedFontLst>
    <p:embeddedFont>
      <p:font typeface="Bangers" panose="020B0604020202020204" charset="0"/>
      <p:regular r:id="rId17"/>
    </p:embeddedFont>
    <p:embeddedFont>
      <p:font typeface="Century Gothic" panose="020B0502020202020204" pitchFamily="34" charset="0"/>
      <p:regular r:id="rId18"/>
      <p:bold r:id="rId19"/>
      <p:italic r:id="rId20"/>
      <p:boldItalic r:id="rId21"/>
    </p:embeddedFont>
    <p:embeddedFont>
      <p:font typeface="Dosis" panose="020B0604020202020204" charset="0"/>
      <p:regular r:id="rId22"/>
      <p:bold r:id="rId23"/>
    </p:embeddedFont>
    <p:embeddedFont>
      <p:font typeface="Roboto" panose="020B0604020202020204" charset="0"/>
      <p:regular r:id="rId24"/>
      <p:bold r:id="rId25"/>
      <p:italic r:id="rId26"/>
      <p:boldItalic r:id="rId27"/>
    </p:embeddedFont>
    <p:embeddedFont>
      <p:font typeface="Trebuchet MS" panose="020B0603020202020204" pitchFamily="34" charset="0"/>
      <p:regular r:id="rId28"/>
      <p:bold r:id="rId29"/>
      <p:italic r:id="rId30"/>
      <p:boldItalic r:id="rId31"/>
    </p:embeddedFont>
    <p:embeddedFont>
      <p:font typeface="Ubuntu" panose="020B0604020202020204" charset="0"/>
      <p:regular r:id="rId32"/>
      <p:bold r:id="rId33"/>
      <p:italic r:id="rId34"/>
      <p:boldItalic r:id="rId35"/>
    </p:embeddedFont>
    <p:embeddedFont>
      <p:font typeface="Viga" panose="020B0604020202020204" charset="0"/>
      <p:regular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theme" Target="theme/theme1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monurl.ca/jne4nov2022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monurl.ca/mst4nov2022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dossiers-thematiques/plan-daction-numerique/cadre-de-reference-de-la-competence-numerique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ratchjr.org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adlet.com/sonya_fiset/progCSC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16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ecv-zoom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equipe@recitmst.qc.ca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4" Type="http://schemas.openxmlformats.org/officeDocument/2006/relationships/hyperlink" Target="mailto:recitprescolaire@csdm.qc.ca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57f5bbd3a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57f5bbd3aa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57f5bbd3aa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157f5bbd3aa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Sonya, Natalie et autres à confirmer </a:t>
            </a:r>
            <a:r>
              <a:rPr lang="en">
                <a:highlight>
                  <a:srgbClr val="FFFF00"/>
                </a:highlight>
              </a:rPr>
              <a:t>page à changer</a:t>
            </a:r>
            <a:endParaRPr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Lien de la présentation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https://monurl.ca/jne4nov2022</a:t>
            </a:r>
            <a:r>
              <a:rPr lang="en">
                <a:solidFill>
                  <a:schemeClr val="dk1"/>
                </a:solidFill>
              </a:rPr>
              <a:t> ou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https://monurl.ca/mst4nov2022</a:t>
            </a:r>
            <a:r>
              <a:rPr lang="en">
                <a:solidFill>
                  <a:schemeClr val="dk1"/>
                </a:solidFill>
              </a:rPr>
              <a:t> 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5a73dfc1f1_0_2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5a73dfc1f1_0_2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40a84d9e38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40a84d9e38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SF</a:t>
            </a:r>
            <a:endParaRPr sz="1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5a73dfc1f1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15a73dfc1f1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http://www.education.gouv.qc.ca/dossiers-thematiques/plan-daction-numerique/cadre-de-reference-de-la-competence-numerique/</a:t>
            </a:r>
            <a:r>
              <a:rPr lang="en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fbb38f098a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fbb38f098a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Application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https://www.scratchjr.org/</a:t>
            </a:r>
            <a:r>
              <a:rPr lang="en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40a84d9e38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40a84d9e38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Padlet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https://padlet.com/sonya_fiset/progCSC</a:t>
            </a:r>
            <a:r>
              <a:rPr lang="en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fbb38f098a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fbb38f098a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40a84d9e38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140a84d9e38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80a1a99a2d_0_5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80a1a99a2d_0_5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 Coder avec ScratchJr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https://campus.recit.qc.ca/course/view.php?id=16</a:t>
            </a: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ad5542a58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ad5542a58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Salle de vidéoconférence : </a:t>
            </a:r>
            <a:r>
              <a:rPr lang="en" sz="1050" u="sng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https://recitmst.qc.ca/ecv-zoom</a:t>
            </a:r>
            <a:r>
              <a:rPr lang="en" sz="105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4a85c39fc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14a85c39fc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Message à l’équipe : equipe</a:t>
            </a:r>
            <a:r>
              <a:rPr lang="en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@recitmst.qc.c</a:t>
            </a:r>
            <a:r>
              <a:rPr lang="en"/>
              <a:t>a ou </a:t>
            </a:r>
            <a:r>
              <a:rPr lang="en" u="sng">
                <a:solidFill>
                  <a:schemeClr val="hlink"/>
                </a:solidFill>
                <a:hlinkClick r:id="rId4"/>
              </a:rPr>
              <a:t>recitprescolaire@csdm.qc.ca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Dark background">
  <p:cSld name="BLANK_1">
    <p:bg>
      <p:bgPr>
        <a:gradFill>
          <a:gsLst>
            <a:gs pos="0">
              <a:schemeClr val="accent5"/>
            </a:gs>
            <a:gs pos="100000">
              <a:schemeClr val="accent4"/>
            </a:gs>
          </a:gsLst>
          <a:lin ang="18900044" scaled="0"/>
        </a:gra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 rot="5400000">
            <a:off x="163900" y="2091300"/>
            <a:ext cx="633300" cy="9609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2" name="Google Shape;52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619825" y="4630250"/>
            <a:ext cx="524100" cy="51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 5">
  <p:cSld name="TITLE_7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508001" y="457200"/>
            <a:ext cx="6447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Trebuchet MS"/>
              <a:buNone/>
              <a:defRPr sz="27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body" idx="1"/>
          </p:nvPr>
        </p:nvSpPr>
        <p:spPr>
          <a:xfrm>
            <a:off x="508000" y="1620450"/>
            <a:ext cx="7273500" cy="29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1pPr>
            <a:lvl2pPr marL="914400" lvl="1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2pPr>
            <a:lvl3pPr marL="1371600" lvl="2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3pPr>
            <a:lvl4pPr marL="1828800" lvl="3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4pPr>
            <a:lvl5pPr marL="2286000" lvl="4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5pPr>
            <a:lvl6pPr marL="2743200" lvl="5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6pPr>
            <a:lvl7pPr marL="3200400" lvl="6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7pPr>
            <a:lvl8pPr marL="3657600" lvl="7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8pPr>
            <a:lvl9pPr marL="4114800" lvl="8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sldNum" idx="12"/>
          </p:nvPr>
        </p:nvSpPr>
        <p:spPr>
          <a:xfrm>
            <a:off x="6442998" y="4531022"/>
            <a:ext cx="512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sz="7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creativecommons.org/licenses/by-nc-sa/4.0/" TargetMode="External"/><Relationship Id="rId5" Type="http://schemas.openxmlformats.org/officeDocument/2006/relationships/hyperlink" Target="mailto:equipe@recitmst.qc.ca" TargetMode="External"/><Relationship Id="rId4" Type="http://schemas.openxmlformats.org/officeDocument/2006/relationships/hyperlink" Target="https://monurl.ca/jne4nov2022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png"/><Relationship Id="rId7" Type="http://schemas.openxmlformats.org/officeDocument/2006/relationships/hyperlink" Target="http://creativecommons.org/licenses/by-nc-sa/4.0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equipe@recitmst.qc.ca" TargetMode="External"/><Relationship Id="rId5" Type="http://schemas.openxmlformats.org/officeDocument/2006/relationships/hyperlink" Target="https://monurl.ca/mst4nov2022" TargetMode="Externa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hyperlink" Target="http://www.education.gouv.qc.ca/dossiers-thematiques/plan-daction-numerique/cadre-de-reference-de-la-competence-numerique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ratchjr.or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adlet.com/sonya_fiset/scratchjr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hyperlink" Target="https://youtu.be/qFChDE7sKf4" TargetMode="External"/><Relationship Id="rId7" Type="http://schemas.openxmlformats.org/officeDocument/2006/relationships/hyperlink" Target="https://youtu.be/FwqddZjDF3A" TargetMode="External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youtu.be/E7Ur-WyqZDI" TargetMode="External"/><Relationship Id="rId11" Type="http://schemas.openxmlformats.org/officeDocument/2006/relationships/image" Target="../media/image18.png"/><Relationship Id="rId5" Type="http://schemas.openxmlformats.org/officeDocument/2006/relationships/hyperlink" Target="https://youtu.be/u0bBeXQqDww" TargetMode="External"/><Relationship Id="rId10" Type="http://schemas.openxmlformats.org/officeDocument/2006/relationships/image" Target="../media/image17.png"/><Relationship Id="rId4" Type="http://schemas.openxmlformats.org/officeDocument/2006/relationships/hyperlink" Target="https://youtu.be/UECBiRelnEk" TargetMode="External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s://campus.recit.qc.ca/course/view.php?id=16" TargetMode="External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bit.ly/mstactivitescreatives" TargetMode="External"/><Relationship Id="rId5" Type="http://schemas.openxmlformats.org/officeDocument/2006/relationships/hyperlink" Target="https://recitpresco.qc.ca/fr/scratch-junior" TargetMode="External"/><Relationship Id="rId4" Type="http://schemas.openxmlformats.org/officeDocument/2006/relationships/hyperlink" Target="https://padlet.com/sonya_fiset/scratchjr" TargetMode="External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2.png"/><Relationship Id="rId5" Type="http://schemas.openxmlformats.org/officeDocument/2006/relationships/hyperlink" Target="http://www.recitmst.qc.ca/ecv" TargetMode="External"/><Relationship Id="rId4" Type="http://schemas.openxmlformats.org/officeDocument/2006/relationships/hyperlink" Target="http://recitmst.qc.ca/ecv-zoom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kreocode.ca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recitmst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www.facebook.com/RECITMST2020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recitprescolaire@csdm.qc.ca" TargetMode="External"/><Relationship Id="rId11" Type="http://schemas.openxmlformats.org/officeDocument/2006/relationships/image" Target="../media/image25.png"/><Relationship Id="rId5" Type="http://schemas.openxmlformats.org/officeDocument/2006/relationships/hyperlink" Target="mailto:equipe@recitmst.qc.ca" TargetMode="External"/><Relationship Id="rId10" Type="http://schemas.openxmlformats.org/officeDocument/2006/relationships/hyperlink" Target="http://creativecommons.org/licenses/by-nc-sa/4.0/" TargetMode="External"/><Relationship Id="rId4" Type="http://schemas.openxmlformats.org/officeDocument/2006/relationships/image" Target="../media/image24.png"/><Relationship Id="rId9" Type="http://schemas.openxmlformats.org/officeDocument/2006/relationships/hyperlink" Target="https://www.youtube.com/channel/UC7IcadI_rZFwso9N81PYqF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  <p:pic>
        <p:nvPicPr>
          <p:cNvPr id="67" name="Google Shape;6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73" name="Google Shape;73;p17"/>
          <p:cNvSpPr txBox="1"/>
          <p:nvPr/>
        </p:nvSpPr>
        <p:spPr>
          <a:xfrm>
            <a:off x="1265725" y="4845200"/>
            <a:ext cx="7820100" cy="3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endParaRPr>
              <a:solidFill>
                <a:schemeClr val="accent5"/>
              </a:solidFill>
            </a:endParaRPr>
          </a:p>
        </p:txBody>
      </p:sp>
      <p:pic>
        <p:nvPicPr>
          <p:cNvPr id="74" name="Google Shape;7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28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75" y="3700"/>
            <a:ext cx="909222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3868350" y="1848775"/>
            <a:ext cx="4449600" cy="14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Viga"/>
                <a:ea typeface="Viga"/>
                <a:cs typeface="Viga"/>
                <a:sym typeface="Viga"/>
              </a:rPr>
              <a:t>Présentation :</a:t>
            </a:r>
            <a:endParaRPr sz="3000">
              <a:solidFill>
                <a:schemeClr val="accent5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monurl.ca/jne4nov2022</a:t>
            </a:r>
            <a:r>
              <a:rPr lang="en" sz="3000">
                <a:solidFill>
                  <a:schemeClr val="accent5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solidFill>
                <a:schemeClr val="accent5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accent5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accent5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1" name="Google Shape;81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8"/>
          <p:cNvSpPr txBox="1"/>
          <p:nvPr/>
        </p:nvSpPr>
        <p:spPr>
          <a:xfrm>
            <a:off x="919050" y="4780725"/>
            <a:ext cx="7913400" cy="2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Cette présentation, </a:t>
            </a:r>
            <a:r>
              <a:rPr lang="en" sz="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monurl.ca/jne4nov2022</a:t>
            </a:r>
            <a:r>
              <a:rPr lang="en" sz="9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 du </a:t>
            </a:r>
            <a:r>
              <a:rPr lang="en" sz="900" u="sng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RÉCITMST, </a:t>
            </a:r>
            <a:r>
              <a:rPr lang="en" sz="9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est mise à disposition, sauf exception, selon les termes de la </a:t>
            </a:r>
            <a:r>
              <a:rPr lang="en" sz="900" u="sng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</a:t>
            </a:r>
            <a:r>
              <a:rPr lang="en" sz="9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endParaRPr/>
          </a:p>
        </p:txBody>
      </p:sp>
      <p:pic>
        <p:nvPicPr>
          <p:cNvPr id="83" name="Google Shape;83;p1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37075" y="4712275"/>
            <a:ext cx="834791" cy="29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06025" y="491775"/>
            <a:ext cx="3508725" cy="3508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75" y="3700"/>
            <a:ext cx="909222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Viga"/>
                <a:ea typeface="Viga"/>
                <a:cs typeface="Viga"/>
                <a:sym typeface="Viga"/>
              </a:rPr>
              <a:t>Plan de l’atelier</a:t>
            </a:r>
            <a:endParaRPr sz="3000">
              <a:solidFill>
                <a:schemeClr val="accent5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91" name="Google Shape;91;p19"/>
          <p:cNvSpPr txBox="1">
            <a:spLocks noGrp="1"/>
          </p:cNvSpPr>
          <p:nvPr>
            <p:ph type="body" idx="1"/>
          </p:nvPr>
        </p:nvSpPr>
        <p:spPr>
          <a:xfrm>
            <a:off x="747925" y="1302825"/>
            <a:ext cx="7199700" cy="29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Bienvenue!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●"/>
            </a:pPr>
            <a:r>
              <a:rPr lang="en" sz="2300">
                <a:latin typeface="Ubuntu"/>
                <a:ea typeface="Ubuntu"/>
                <a:cs typeface="Ubuntu"/>
                <a:sym typeface="Ubuntu"/>
              </a:rPr>
              <a:t>Cadre de référence de la compétence numérique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L’</a:t>
            </a:r>
            <a:r>
              <a:rPr lang="en" sz="2300">
                <a:latin typeface="Ubuntu"/>
                <a:ea typeface="Ubuntu"/>
                <a:cs typeface="Ubuntu"/>
                <a:sym typeface="Ubuntu"/>
              </a:rPr>
              <a:t>application et des missions pour apprendre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●"/>
            </a:pPr>
            <a:r>
              <a:rPr lang="en" sz="2300">
                <a:latin typeface="Ubuntu"/>
                <a:ea typeface="Ubuntu"/>
                <a:cs typeface="Ubuntu"/>
                <a:sym typeface="Ubuntu"/>
              </a:rPr>
              <a:t>Programmer pour raconter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Ressources 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Badge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" name="Google Shape;9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73875" y="411850"/>
            <a:ext cx="1383926" cy="97852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9"/>
          <p:cNvSpPr txBox="1"/>
          <p:nvPr/>
        </p:nvSpPr>
        <p:spPr>
          <a:xfrm>
            <a:off x="919050" y="4780725"/>
            <a:ext cx="7913400" cy="2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Cette présentation, </a:t>
            </a:r>
            <a:r>
              <a:rPr lang="en" sz="900" u="sng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monurl.ca/mst4nov2022</a:t>
            </a:r>
            <a:r>
              <a:rPr lang="en" sz="9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 du </a:t>
            </a:r>
            <a:r>
              <a:rPr lang="en" sz="900" u="sng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RÉCITMST, </a:t>
            </a:r>
            <a:r>
              <a:rPr lang="en" sz="9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est mise à disposition, sauf exception, selon les termes de la </a:t>
            </a:r>
            <a:r>
              <a:rPr lang="en" sz="900" u="sng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</a:t>
            </a:r>
            <a:r>
              <a:rPr lang="en" sz="9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endParaRPr/>
          </a:p>
        </p:txBody>
      </p:sp>
      <p:pic>
        <p:nvPicPr>
          <p:cNvPr id="95" name="Google Shape;95;p1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37075" y="4712275"/>
            <a:ext cx="834791" cy="29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>
            <a:spLocks noGrp="1"/>
          </p:cNvSpPr>
          <p:nvPr>
            <p:ph type="body" idx="1"/>
          </p:nvPr>
        </p:nvSpPr>
        <p:spPr>
          <a:xfrm>
            <a:off x="2479700" y="3285925"/>
            <a:ext cx="3722100" cy="154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457200" lvl="0" indent="-347345" algn="l" rtl="0">
              <a:spcBef>
                <a:spcPts val="0"/>
              </a:spcBef>
              <a:spcAft>
                <a:spcPts val="0"/>
              </a:spcAft>
              <a:buSzPct val="100000"/>
              <a:buFont typeface="Ubuntu"/>
              <a:buAutoNum type="arabicPeriod"/>
            </a:pPr>
            <a:r>
              <a:rPr lang="en" sz="2200">
                <a:latin typeface="Ubuntu"/>
                <a:ea typeface="Ubuntu"/>
                <a:cs typeface="Ubuntu"/>
                <a:sym typeface="Ubuntu"/>
              </a:rPr>
              <a:t>Fermer votre micro</a:t>
            </a: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47345" algn="l" rtl="0">
              <a:spcBef>
                <a:spcPts val="0"/>
              </a:spcBef>
              <a:spcAft>
                <a:spcPts val="0"/>
              </a:spcAft>
              <a:buSzPct val="100000"/>
              <a:buFont typeface="Ubuntu"/>
              <a:buAutoNum type="arabicPeriod"/>
            </a:pPr>
            <a:r>
              <a:rPr lang="en" sz="2200">
                <a:latin typeface="Ubuntu"/>
                <a:ea typeface="Ubuntu"/>
                <a:cs typeface="Ubuntu"/>
                <a:sym typeface="Ubuntu"/>
              </a:rPr>
              <a:t>Ouvrir votre caméra</a:t>
            </a: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47345" algn="l" rtl="0">
              <a:spcBef>
                <a:spcPts val="0"/>
              </a:spcBef>
              <a:spcAft>
                <a:spcPts val="0"/>
              </a:spcAft>
              <a:buSzPct val="100000"/>
              <a:buFont typeface="Ubuntu"/>
              <a:buAutoNum type="arabicPeriod"/>
            </a:pPr>
            <a:r>
              <a:rPr lang="en" sz="2200">
                <a:latin typeface="Ubuntu"/>
                <a:ea typeface="Ubuntu"/>
                <a:cs typeface="Ubuntu"/>
                <a:sym typeface="Ubuntu"/>
              </a:rPr>
              <a:t>Utiliser le clavardage</a:t>
            </a: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47345" algn="l" rtl="0">
              <a:spcBef>
                <a:spcPts val="0"/>
              </a:spcBef>
              <a:spcAft>
                <a:spcPts val="0"/>
              </a:spcAft>
              <a:buSzPct val="100000"/>
              <a:buFont typeface="Ubuntu"/>
              <a:buAutoNum type="arabicPeriod"/>
            </a:pPr>
            <a:r>
              <a:rPr lang="en" sz="2200">
                <a:latin typeface="Ubuntu"/>
                <a:ea typeface="Ubuntu"/>
                <a:cs typeface="Ubuntu"/>
                <a:sym typeface="Ubuntu"/>
              </a:rPr>
              <a:t>Partager votre écran</a:t>
            </a: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47345" algn="l" rtl="0">
              <a:spcBef>
                <a:spcPts val="0"/>
              </a:spcBef>
              <a:spcAft>
                <a:spcPts val="0"/>
              </a:spcAft>
              <a:buSzPct val="100000"/>
              <a:buFont typeface="Ubuntu"/>
              <a:buAutoNum type="arabicPeriod"/>
            </a:pPr>
            <a:r>
              <a:rPr lang="en" sz="2200">
                <a:latin typeface="Ubuntu"/>
                <a:ea typeface="Ubuntu"/>
                <a:cs typeface="Ubuntu"/>
                <a:sym typeface="Ubuntu"/>
              </a:rPr>
              <a:t>Lever la main</a:t>
            </a:r>
            <a:endParaRPr sz="22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01" name="Google Shape;101;p20"/>
          <p:cNvSpPr/>
          <p:nvPr/>
        </p:nvSpPr>
        <p:spPr>
          <a:xfrm>
            <a:off x="-12950" y="0"/>
            <a:ext cx="9144000" cy="1127100"/>
          </a:xfrm>
          <a:prstGeom prst="rect">
            <a:avLst/>
          </a:prstGeom>
          <a:solidFill>
            <a:srgbClr val="0097A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0"/>
          <p:cNvSpPr txBox="1">
            <a:spLocks noGrp="1"/>
          </p:cNvSpPr>
          <p:nvPr>
            <p:ph type="title"/>
          </p:nvPr>
        </p:nvSpPr>
        <p:spPr>
          <a:xfrm>
            <a:off x="311713" y="2772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💡 À distance</a:t>
            </a:r>
            <a:endParaRPr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03" name="Google Shape;10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05400"/>
            <a:ext cx="8839198" cy="34223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4" name="Google Shape;104;p20"/>
          <p:cNvCxnSpPr/>
          <p:nvPr/>
        </p:nvCxnSpPr>
        <p:spPr>
          <a:xfrm rot="10800000">
            <a:off x="377575" y="1739200"/>
            <a:ext cx="325500" cy="12729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5" name="Google Shape;105;p20"/>
          <p:cNvCxnSpPr/>
          <p:nvPr/>
        </p:nvCxnSpPr>
        <p:spPr>
          <a:xfrm rot="10800000">
            <a:off x="1368175" y="1739200"/>
            <a:ext cx="325500" cy="12729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6" name="Google Shape;106;p20"/>
          <p:cNvCxnSpPr/>
          <p:nvPr/>
        </p:nvCxnSpPr>
        <p:spPr>
          <a:xfrm rot="10800000">
            <a:off x="4622575" y="1739200"/>
            <a:ext cx="325500" cy="12729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7" name="Google Shape;107;p20"/>
          <p:cNvCxnSpPr/>
          <p:nvPr/>
        </p:nvCxnSpPr>
        <p:spPr>
          <a:xfrm rot="10800000">
            <a:off x="5232175" y="1739200"/>
            <a:ext cx="325500" cy="12729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8" name="Google Shape;108;p20"/>
          <p:cNvSpPr txBox="1"/>
          <p:nvPr/>
        </p:nvSpPr>
        <p:spPr>
          <a:xfrm>
            <a:off x="723975" y="2593950"/>
            <a:ext cx="378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1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09" name="Google Shape;109;p20"/>
          <p:cNvSpPr txBox="1"/>
          <p:nvPr/>
        </p:nvSpPr>
        <p:spPr>
          <a:xfrm>
            <a:off x="1693675" y="2593950"/>
            <a:ext cx="378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2</a:t>
            </a:r>
            <a:endParaRPr/>
          </a:p>
        </p:txBody>
      </p:sp>
      <p:sp>
        <p:nvSpPr>
          <p:cNvPr id="110" name="Google Shape;110;p20"/>
          <p:cNvSpPr txBox="1"/>
          <p:nvPr/>
        </p:nvSpPr>
        <p:spPr>
          <a:xfrm>
            <a:off x="4951075" y="2593950"/>
            <a:ext cx="4293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3</a:t>
            </a:r>
            <a:endParaRPr/>
          </a:p>
        </p:txBody>
      </p:sp>
      <p:sp>
        <p:nvSpPr>
          <p:cNvPr id="111" name="Google Shape;111;p20"/>
          <p:cNvSpPr txBox="1"/>
          <p:nvPr/>
        </p:nvSpPr>
        <p:spPr>
          <a:xfrm>
            <a:off x="5557675" y="2593950"/>
            <a:ext cx="548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4</a:t>
            </a:r>
            <a:endParaRPr/>
          </a:p>
        </p:txBody>
      </p:sp>
      <p:cxnSp>
        <p:nvCxnSpPr>
          <p:cNvPr id="112" name="Google Shape;112;p20"/>
          <p:cNvCxnSpPr/>
          <p:nvPr/>
        </p:nvCxnSpPr>
        <p:spPr>
          <a:xfrm rot="10800000">
            <a:off x="7137175" y="1739200"/>
            <a:ext cx="325500" cy="12729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3" name="Google Shape;113;p20"/>
          <p:cNvSpPr txBox="1"/>
          <p:nvPr/>
        </p:nvSpPr>
        <p:spPr>
          <a:xfrm>
            <a:off x="7462675" y="2593950"/>
            <a:ext cx="548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5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/>
          <p:nvPr/>
        </p:nvSpPr>
        <p:spPr>
          <a:xfrm>
            <a:off x="-12950" y="0"/>
            <a:ext cx="9144000" cy="1127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title"/>
          </p:nvPr>
        </p:nvSpPr>
        <p:spPr>
          <a:xfrm>
            <a:off x="170850" y="270775"/>
            <a:ext cx="88023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📑 </a:t>
            </a:r>
            <a:r>
              <a:rPr lang="en" sz="2600" b="1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Cadre de référence de la compétence numérique</a:t>
            </a:r>
            <a:endParaRPr sz="2600" b="1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20" name="Google Shape;12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207" y="1131775"/>
            <a:ext cx="4274061" cy="3937373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121" name="Google Shape;121;p21"/>
          <p:cNvGrpSpPr/>
          <p:nvPr/>
        </p:nvGrpSpPr>
        <p:grpSpPr>
          <a:xfrm>
            <a:off x="5193100" y="1488250"/>
            <a:ext cx="3324300" cy="3213000"/>
            <a:chOff x="4742875" y="1166475"/>
            <a:chExt cx="3324300" cy="3213000"/>
          </a:xfrm>
        </p:grpSpPr>
        <p:sp>
          <p:nvSpPr>
            <p:cNvPr id="122" name="Google Shape;122;p21"/>
            <p:cNvSpPr/>
            <p:nvPr/>
          </p:nvSpPr>
          <p:spPr>
            <a:xfrm>
              <a:off x="4742875" y="1166475"/>
              <a:ext cx="3324300" cy="3213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23" name="Google Shape;123;p21"/>
            <p:cNvPicPr preferRelativeResize="0"/>
            <p:nvPr/>
          </p:nvPicPr>
          <p:blipFill rotWithShape="1">
            <a:blip r:embed="rId4">
              <a:alphaModFix/>
            </a:blip>
            <a:srcRect r="24161" b="74378"/>
            <a:stretch/>
          </p:blipFill>
          <p:spPr>
            <a:xfrm>
              <a:off x="4864875" y="1220850"/>
              <a:ext cx="2583203" cy="7086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4" name="Google Shape;124;p21"/>
            <p:cNvPicPr preferRelativeResize="0"/>
            <p:nvPr/>
          </p:nvPicPr>
          <p:blipFill rotWithShape="1">
            <a:blip r:embed="rId5">
              <a:alphaModFix/>
            </a:blip>
            <a:srcRect r="6576" b="61836"/>
            <a:stretch/>
          </p:blipFill>
          <p:spPr>
            <a:xfrm>
              <a:off x="4864875" y="3478812"/>
              <a:ext cx="3023007" cy="6595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21"/>
            <p:cNvPicPr preferRelativeResize="0"/>
            <p:nvPr/>
          </p:nvPicPr>
          <p:blipFill rotWithShape="1">
            <a:blip r:embed="rId6">
              <a:alphaModFix/>
            </a:blip>
            <a:srcRect t="1354" r="9624" b="58573"/>
            <a:stretch/>
          </p:blipFill>
          <p:spPr>
            <a:xfrm>
              <a:off x="4871738" y="2339342"/>
              <a:ext cx="3009278" cy="6595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6" name="Google Shape;126;p21"/>
          <p:cNvSpPr txBox="1"/>
          <p:nvPr/>
        </p:nvSpPr>
        <p:spPr>
          <a:xfrm>
            <a:off x="3527950" y="4693775"/>
            <a:ext cx="50658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🔗 </a:t>
            </a:r>
            <a:r>
              <a:rPr lang="en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Cadre de référence de la compétence numérique</a:t>
            </a:r>
            <a:endParaRPr sz="16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2"/>
          <p:cNvSpPr/>
          <p:nvPr/>
        </p:nvSpPr>
        <p:spPr>
          <a:xfrm>
            <a:off x="-12950" y="0"/>
            <a:ext cx="9144000" cy="1127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22"/>
          <p:cNvSpPr txBox="1"/>
          <p:nvPr/>
        </p:nvSpPr>
        <p:spPr>
          <a:xfrm>
            <a:off x="241875" y="1402425"/>
            <a:ext cx="235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🔗 </a:t>
            </a:r>
            <a:r>
              <a:rPr lang="en" sz="30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ScratchJr</a:t>
            </a:r>
            <a:endParaRPr sz="3000">
              <a:solidFill>
                <a:schemeClr val="accent5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34" name="Google Shape;13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07193" y="533400"/>
            <a:ext cx="5860607" cy="4612076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2"/>
          <p:cNvSpPr txBox="1"/>
          <p:nvPr/>
        </p:nvSpPr>
        <p:spPr>
          <a:xfrm>
            <a:off x="4958075" y="1453575"/>
            <a:ext cx="1330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osis"/>
                <a:ea typeface="Dosis"/>
                <a:cs typeface="Dosis"/>
                <a:sym typeface="Dosis"/>
              </a:rPr>
              <a:t>2.Choisir a-plan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36" name="Google Shape;136;p22"/>
          <p:cNvSpPr txBox="1"/>
          <p:nvPr/>
        </p:nvSpPr>
        <p:spPr>
          <a:xfrm>
            <a:off x="3410250" y="2554075"/>
            <a:ext cx="1436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osis"/>
                <a:ea typeface="Dosis"/>
                <a:cs typeface="Dosis"/>
                <a:sym typeface="Dosis"/>
              </a:rPr>
              <a:t>1.Choisir lutin.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37" name="Google Shape;137;p22"/>
          <p:cNvSpPr txBox="1"/>
          <p:nvPr/>
        </p:nvSpPr>
        <p:spPr>
          <a:xfrm>
            <a:off x="4958075" y="4279325"/>
            <a:ext cx="2426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osis"/>
                <a:ea typeface="Dosis"/>
                <a:cs typeface="Dosis"/>
                <a:sym typeface="Dosis"/>
              </a:rPr>
              <a:t>3.Déplacer les blocs ici.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38" name="Google Shape;138;p22"/>
          <p:cNvSpPr txBox="1"/>
          <p:nvPr/>
        </p:nvSpPr>
        <p:spPr>
          <a:xfrm>
            <a:off x="7425025" y="2255775"/>
            <a:ext cx="15237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osis"/>
                <a:ea typeface="Dosis"/>
                <a:cs typeface="Dosis"/>
                <a:sym typeface="Dosis"/>
              </a:rPr>
              <a:t>4.Démarrer le programme avec les drapeau vert.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cxnSp>
        <p:nvCxnSpPr>
          <p:cNvPr id="139" name="Google Shape;139;p22"/>
          <p:cNvCxnSpPr/>
          <p:nvPr/>
        </p:nvCxnSpPr>
        <p:spPr>
          <a:xfrm rot="10800000">
            <a:off x="3789100" y="2167100"/>
            <a:ext cx="0" cy="443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0" name="Google Shape;140;p22"/>
          <p:cNvCxnSpPr/>
          <p:nvPr/>
        </p:nvCxnSpPr>
        <p:spPr>
          <a:xfrm rot="10800000" flipH="1">
            <a:off x="5199925" y="1199575"/>
            <a:ext cx="741600" cy="209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1" name="Google Shape;141;p22"/>
          <p:cNvCxnSpPr/>
          <p:nvPr/>
        </p:nvCxnSpPr>
        <p:spPr>
          <a:xfrm flipH="1">
            <a:off x="5812550" y="3908475"/>
            <a:ext cx="588600" cy="370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2" name="Google Shape;142;p22"/>
          <p:cNvCxnSpPr/>
          <p:nvPr/>
        </p:nvCxnSpPr>
        <p:spPr>
          <a:xfrm rot="10800000">
            <a:off x="7546025" y="1215725"/>
            <a:ext cx="362700" cy="1096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43" name="Google Shape;143;p22"/>
          <p:cNvSpPr txBox="1">
            <a:spLocks noGrp="1"/>
          </p:cNvSpPr>
          <p:nvPr>
            <p:ph type="title" idx="4294967295"/>
          </p:nvPr>
        </p:nvSpPr>
        <p:spPr>
          <a:xfrm>
            <a:off x="170850" y="-34025"/>
            <a:ext cx="8802300" cy="8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📑 </a:t>
            </a:r>
            <a:r>
              <a:rPr lang="en" sz="2600" b="1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L’application</a:t>
            </a:r>
            <a:endParaRPr sz="2600" b="1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/>
          <p:nvPr/>
        </p:nvSpPr>
        <p:spPr>
          <a:xfrm>
            <a:off x="-12950" y="0"/>
            <a:ext cx="9144000" cy="1127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23"/>
          <p:cNvSpPr txBox="1"/>
          <p:nvPr/>
        </p:nvSpPr>
        <p:spPr>
          <a:xfrm>
            <a:off x="247263" y="1446700"/>
            <a:ext cx="22788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Pour commencer : </a:t>
            </a:r>
            <a:r>
              <a:rPr lang="en" sz="16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🔗</a:t>
            </a:r>
            <a:r>
              <a:rPr lang="en" sz="2400" u="sng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Missions</a:t>
            </a:r>
            <a:endParaRPr sz="2400">
              <a:solidFill>
                <a:schemeClr val="accent5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Vidéos et aide</a:t>
            </a:r>
            <a:endParaRPr sz="2000">
              <a:solidFill>
                <a:schemeClr val="accent5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51" name="Google Shape;151;p23"/>
          <p:cNvSpPr txBox="1">
            <a:spLocks noGrp="1"/>
          </p:cNvSpPr>
          <p:nvPr>
            <p:ph type="title" idx="4294967295"/>
          </p:nvPr>
        </p:nvSpPr>
        <p:spPr>
          <a:xfrm>
            <a:off x="170850" y="-34025"/>
            <a:ext cx="8802300" cy="8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📑 </a:t>
            </a:r>
            <a:r>
              <a:rPr lang="en" sz="2600" b="1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Missions</a:t>
            </a:r>
            <a:endParaRPr sz="2600" b="1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52" name="Google Shape;15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73313" y="1263375"/>
            <a:ext cx="2119851" cy="3711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4"/>
          <p:cNvSpPr txBox="1">
            <a:spLocks noGrp="1"/>
          </p:cNvSpPr>
          <p:nvPr>
            <p:ph type="body" idx="1"/>
          </p:nvPr>
        </p:nvSpPr>
        <p:spPr>
          <a:xfrm>
            <a:off x="409100" y="894875"/>
            <a:ext cx="3686400" cy="40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Ubuntu"/>
              <a:buAutoNum type="arabicPeriod"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Choisir un personnage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Ubuntu"/>
              <a:buAutoNum type="arabicPeriod"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Choisir un arrière-plan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Ubuntu"/>
              <a:buAutoNum type="arabicPeriod"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Sélectionner les blocs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Ubuntu"/>
              <a:buAutoNum type="alphaLcPeriod"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Déclencheur 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Ubuntu"/>
              <a:buAutoNum type="alphaLcPeriod"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Mouvement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Ubuntu"/>
              <a:buAutoNum type="alphaLcPeriod"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Apparence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Ubuntu"/>
              <a:buAutoNum type="alphaLcPeriod"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Son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Ubuntu"/>
              <a:buAutoNum type="alphaLcPeriod"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Contrôle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Ubuntu"/>
              <a:buAutoNum type="alphaLcPeriod"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Fin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Ubuntu"/>
              <a:buAutoNum type="arabicPeriod"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Démarrer le programme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58" name="Google Shape;158;p24"/>
          <p:cNvSpPr/>
          <p:nvPr/>
        </p:nvSpPr>
        <p:spPr>
          <a:xfrm>
            <a:off x="-12950" y="0"/>
            <a:ext cx="9144000" cy="1127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24"/>
          <p:cNvSpPr txBox="1">
            <a:spLocks noGrp="1"/>
          </p:cNvSpPr>
          <p:nvPr>
            <p:ph type="title" idx="4294967295"/>
          </p:nvPr>
        </p:nvSpPr>
        <p:spPr>
          <a:xfrm>
            <a:off x="170850" y="-34025"/>
            <a:ext cx="8802300" cy="8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📑 </a:t>
            </a:r>
            <a:r>
              <a:rPr lang="en" sz="2600" b="1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Programmer pour raconter</a:t>
            </a:r>
            <a:endParaRPr sz="2600" b="1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60" name="Google Shape;16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3825" y="1194300"/>
            <a:ext cx="4923976" cy="3874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5"/>
          <p:cNvSpPr txBox="1">
            <a:spLocks noGrp="1"/>
          </p:cNvSpPr>
          <p:nvPr>
            <p:ph type="body" idx="1"/>
          </p:nvPr>
        </p:nvSpPr>
        <p:spPr>
          <a:xfrm>
            <a:off x="659000" y="894875"/>
            <a:ext cx="5810100" cy="40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Ubuntu"/>
              <a:buChar char="●"/>
            </a:pPr>
            <a:r>
              <a:rPr lang="en" sz="1800" b="0">
                <a:latin typeface="Ubuntu"/>
                <a:ea typeface="Ubuntu"/>
                <a:cs typeface="Ubuntu"/>
                <a:sym typeface="Ubuntu"/>
              </a:rPr>
              <a:t>Parler avec </a:t>
            </a:r>
            <a:r>
              <a:rPr lang="en" sz="1800" b="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modification de la taille</a:t>
            </a:r>
            <a:r>
              <a:rPr lang="en" sz="1800" b="0">
                <a:latin typeface="Ubuntu"/>
                <a:ea typeface="Ubuntu"/>
                <a:cs typeface="Ubuntu"/>
                <a:sym typeface="Ubuntu"/>
              </a:rPr>
              <a:t> d’un lutin  </a:t>
            </a:r>
            <a:endParaRPr sz="1800" b="0"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Ubuntu"/>
              <a:buChar char="●"/>
            </a:pPr>
            <a:r>
              <a:rPr lang="en" sz="1800" b="0">
                <a:latin typeface="Ubuntu"/>
                <a:ea typeface="Ubuntu"/>
                <a:cs typeface="Ubuntu"/>
                <a:sym typeface="Ubuntu"/>
              </a:rPr>
              <a:t>Faire </a:t>
            </a:r>
            <a:r>
              <a:rPr lang="en" sz="1800" b="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apparaître </a:t>
            </a:r>
            <a:r>
              <a:rPr lang="en" sz="1800" b="0">
                <a:latin typeface="Ubuntu"/>
                <a:ea typeface="Ubuntu"/>
                <a:cs typeface="Ubuntu"/>
                <a:sym typeface="Ubuntu"/>
              </a:rPr>
              <a:t>et/ou disparaître le lutin et modifier l’arrière-plan </a:t>
            </a:r>
            <a:endParaRPr sz="1800" b="0"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Ubuntu"/>
              <a:buChar char="●"/>
            </a:pPr>
            <a:r>
              <a:rPr lang="en" sz="1800" b="0">
                <a:latin typeface="Ubuntu"/>
                <a:ea typeface="Ubuntu"/>
                <a:cs typeface="Ubuntu"/>
                <a:sym typeface="Ubuntu"/>
              </a:rPr>
              <a:t>Parler à l’aide d’un </a:t>
            </a:r>
            <a:r>
              <a:rPr lang="en" sz="1800" b="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message</a:t>
            </a:r>
            <a:r>
              <a:rPr lang="en" sz="1800" b="0">
                <a:latin typeface="Ubuntu"/>
                <a:ea typeface="Ubuntu"/>
                <a:cs typeface="Ubuntu"/>
                <a:sym typeface="Ubuntu"/>
              </a:rPr>
              <a:t> pour animer deux lutins </a:t>
            </a:r>
            <a:endParaRPr sz="1800" b="0"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Ubuntu"/>
              <a:buChar char="●"/>
            </a:pPr>
            <a:r>
              <a:rPr lang="en" sz="1800" b="0">
                <a:latin typeface="Ubuntu"/>
                <a:ea typeface="Ubuntu"/>
                <a:cs typeface="Ubuntu"/>
                <a:sym typeface="Ubuntu"/>
              </a:rPr>
              <a:t>Commencer un programme en </a:t>
            </a:r>
            <a:r>
              <a:rPr lang="en" sz="1800" b="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touchant</a:t>
            </a:r>
            <a:r>
              <a:rPr lang="en" sz="1800" b="0">
                <a:latin typeface="Ubuntu"/>
                <a:ea typeface="Ubuntu"/>
                <a:cs typeface="Ubuntu"/>
                <a:sym typeface="Ubuntu"/>
              </a:rPr>
              <a:t> un lutin par exemple pour choisir une réponse </a:t>
            </a:r>
            <a:endParaRPr sz="1800" b="0"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Ubuntu"/>
              <a:buChar char="●"/>
            </a:pPr>
            <a:r>
              <a:rPr lang="en" sz="1800" b="0">
                <a:latin typeface="Ubuntu"/>
                <a:ea typeface="Ubuntu"/>
                <a:cs typeface="Ubuntu"/>
                <a:sym typeface="Ubuntu"/>
              </a:rPr>
              <a:t>Illustrer un </a:t>
            </a:r>
            <a:r>
              <a:rPr lang="en" sz="1800" b="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abécédaire</a:t>
            </a:r>
            <a:endParaRPr b="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66" name="Google Shape;166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02687" y="2109569"/>
            <a:ext cx="1118287" cy="8191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386438" y="1434906"/>
            <a:ext cx="1118287" cy="83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386425" y="2645221"/>
            <a:ext cx="1118288" cy="804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386450" y="3983600"/>
            <a:ext cx="1118275" cy="760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689619" y="3490147"/>
            <a:ext cx="1144411" cy="83985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5"/>
          <p:cNvSpPr/>
          <p:nvPr/>
        </p:nvSpPr>
        <p:spPr>
          <a:xfrm>
            <a:off x="-12950" y="0"/>
            <a:ext cx="9144000" cy="1127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25"/>
          <p:cNvSpPr txBox="1">
            <a:spLocks noGrp="1"/>
          </p:cNvSpPr>
          <p:nvPr>
            <p:ph type="title" idx="4294967295"/>
          </p:nvPr>
        </p:nvSpPr>
        <p:spPr>
          <a:xfrm>
            <a:off x="170850" y="-34025"/>
            <a:ext cx="8802300" cy="8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📑 </a:t>
            </a:r>
            <a:r>
              <a:rPr lang="en" sz="2600" b="1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Programmer pour raconter</a:t>
            </a:r>
            <a:endParaRPr sz="2600" b="1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6"/>
          <p:cNvSpPr txBox="1">
            <a:spLocks noGrp="1"/>
          </p:cNvSpPr>
          <p:nvPr>
            <p:ph type="body" idx="1"/>
          </p:nvPr>
        </p:nvSpPr>
        <p:spPr>
          <a:xfrm>
            <a:off x="370850" y="1127100"/>
            <a:ext cx="7473600" cy="40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419100" algn="ctr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3000"/>
              <a:buFont typeface="Ubuntu"/>
              <a:buChar char="●"/>
            </a:pPr>
            <a:r>
              <a:rPr lang="en" sz="30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du Campus RÉCIT : </a:t>
            </a:r>
            <a:r>
              <a:rPr lang="en" sz="3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ScratchJr</a:t>
            </a:r>
            <a:endParaRPr sz="30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41910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B5394"/>
              </a:buClr>
              <a:buSzPts val="3000"/>
              <a:buFont typeface="Ubuntu"/>
              <a:buChar char="●"/>
            </a:pPr>
            <a:r>
              <a:rPr lang="en" sz="30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Padlet de ressources pour </a:t>
            </a:r>
            <a:endParaRPr sz="30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débuter avec </a:t>
            </a:r>
            <a:r>
              <a:rPr lang="en" sz="3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ScratchJr</a:t>
            </a:r>
            <a:endParaRPr sz="30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0" indent="-41910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B5394"/>
              </a:buClr>
              <a:buSzPts val="3000"/>
              <a:buFont typeface="Ubuntu"/>
              <a:buChar char="●"/>
            </a:pPr>
            <a:r>
              <a:rPr lang="en" sz="30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Ressources du </a:t>
            </a:r>
            <a:r>
              <a:rPr lang="en" sz="3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RÉCIT du préscolaire</a:t>
            </a:r>
            <a:endParaRPr sz="30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41910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B5394"/>
              </a:buClr>
              <a:buSzPts val="3000"/>
              <a:buFont typeface="Ubuntu"/>
              <a:buChar char="●"/>
            </a:pPr>
            <a:r>
              <a:rPr lang="en" sz="3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Activités créatives </a:t>
            </a:r>
            <a:endParaRPr sz="3000">
              <a:solidFill>
                <a:schemeClr val="dk1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178" name="Google Shape;178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098325" y="1274125"/>
            <a:ext cx="1915099" cy="135405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6"/>
          <p:cNvSpPr/>
          <p:nvPr/>
        </p:nvSpPr>
        <p:spPr>
          <a:xfrm>
            <a:off x="-12950" y="0"/>
            <a:ext cx="9144000" cy="1127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26"/>
          <p:cNvSpPr txBox="1">
            <a:spLocks noGrp="1"/>
          </p:cNvSpPr>
          <p:nvPr>
            <p:ph type="title"/>
          </p:nvPr>
        </p:nvSpPr>
        <p:spPr>
          <a:xfrm>
            <a:off x="170850" y="-34025"/>
            <a:ext cx="8802300" cy="8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📑 </a:t>
            </a:r>
            <a:r>
              <a:rPr lang="en" sz="2600" b="1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Ressources</a:t>
            </a:r>
            <a:endParaRPr sz="2600" b="1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82" name="Google Shape;182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6"/>
          <p:cNvSpPr txBox="1"/>
          <p:nvPr/>
        </p:nvSpPr>
        <p:spPr>
          <a:xfrm>
            <a:off x="304800" y="3048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184" name="Google Shape;184;p26"/>
          <p:cNvSpPr/>
          <p:nvPr/>
        </p:nvSpPr>
        <p:spPr>
          <a:xfrm>
            <a:off x="-12950" y="0"/>
            <a:ext cx="9144000" cy="757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26"/>
          <p:cNvSpPr txBox="1"/>
          <p:nvPr/>
        </p:nvSpPr>
        <p:spPr>
          <a:xfrm>
            <a:off x="483725" y="274100"/>
            <a:ext cx="4643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26"/>
          <p:cNvSpPr txBox="1"/>
          <p:nvPr/>
        </p:nvSpPr>
        <p:spPr>
          <a:xfrm>
            <a:off x="170850" y="134075"/>
            <a:ext cx="8576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Obtenir votre badge de participation JNÉ 2022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370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7"/>
          <p:cNvSpPr txBox="1">
            <a:spLocks noGrp="1"/>
          </p:cNvSpPr>
          <p:nvPr>
            <p:ph type="title" idx="4294967295"/>
          </p:nvPr>
        </p:nvSpPr>
        <p:spPr>
          <a:xfrm>
            <a:off x="290225" y="346650"/>
            <a:ext cx="6473700" cy="114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Viga"/>
                <a:ea typeface="Viga"/>
                <a:cs typeface="Viga"/>
                <a:sym typeface="Viga"/>
              </a:rPr>
              <a:t>L’équipe du RÉCIT MST est disponible </a:t>
            </a:r>
            <a:endParaRPr sz="3000">
              <a:solidFill>
                <a:schemeClr val="accent5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Viga"/>
                <a:ea typeface="Viga"/>
                <a:cs typeface="Viga"/>
                <a:sym typeface="Viga"/>
              </a:rPr>
              <a:t>les mercredis matins de 9 h à 11 h 30. </a:t>
            </a:r>
            <a:endParaRPr sz="3000">
              <a:solidFill>
                <a:schemeClr val="accent5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94" name="Google Shape;194;p27"/>
          <p:cNvSpPr/>
          <p:nvPr/>
        </p:nvSpPr>
        <p:spPr>
          <a:xfrm>
            <a:off x="1738448" y="1724603"/>
            <a:ext cx="3228699" cy="2173280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95" name="Google Shape;195;p27"/>
          <p:cNvSpPr txBox="1"/>
          <p:nvPr/>
        </p:nvSpPr>
        <p:spPr>
          <a:xfrm>
            <a:off x="571375" y="3976525"/>
            <a:ext cx="5926500" cy="7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Lien vers notre salle de vidéoconférence :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highlight>
                  <a:srgbClr val="FFFFFF"/>
                </a:highlight>
                <a:latin typeface="Viga"/>
                <a:ea typeface="Viga"/>
                <a:cs typeface="Viga"/>
                <a:sym typeface="Viga"/>
                <a:hlinkClick r:id="rId4"/>
              </a:rPr>
              <a:t>http://recitmst.qc.ca/ecv-zoom</a:t>
            </a:r>
            <a:endParaRPr sz="2400">
              <a:highlight>
                <a:srgbClr val="FFFFFF"/>
              </a:highlight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Toutes les informations: </a:t>
            </a:r>
            <a:r>
              <a:rPr lang="en" sz="1200" i="1" u="sng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recitmst.qc.ca/ecv</a:t>
            </a:r>
            <a:r>
              <a:rPr lang="en" sz="2400">
                <a:highlight>
                  <a:srgbClr val="FFFFFF"/>
                </a:highlight>
                <a:latin typeface="Viga"/>
                <a:ea typeface="Viga"/>
                <a:cs typeface="Viga"/>
                <a:sym typeface="Viga"/>
              </a:rPr>
              <a:t> </a:t>
            </a:r>
            <a:endParaRPr sz="2400" b="1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96" name="Google Shape;196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73550" y="1835825"/>
            <a:ext cx="2958601" cy="163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pic>
        <p:nvPicPr>
          <p:cNvPr id="202" name="Google Shape;202;p28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370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9"/>
          <p:cNvSpPr txBox="1">
            <a:spLocks noGrp="1"/>
          </p:cNvSpPr>
          <p:nvPr>
            <p:ph type="ctrTitle" idx="4294967295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 b="1">
                <a:solidFill>
                  <a:schemeClr val="accent5"/>
                </a:solidFill>
                <a:latin typeface="Viga"/>
                <a:ea typeface="Viga"/>
                <a:cs typeface="Viga"/>
                <a:sym typeface="Viga"/>
              </a:rPr>
              <a:t>MERCI !</a:t>
            </a:r>
            <a:endParaRPr sz="10000" b="1">
              <a:solidFill>
                <a:schemeClr val="accent5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09" name="Google Shape;20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1498" y="178450"/>
            <a:ext cx="2940700" cy="844225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9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equipe@recitmst.qc.ca </a:t>
            </a: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ou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recitprescolaire@csdm.qc.ca</a:t>
            </a: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211" name="Google Shape;211;p29"/>
          <p:cNvSpPr txBox="1"/>
          <p:nvPr/>
        </p:nvSpPr>
        <p:spPr>
          <a:xfrm>
            <a:off x="443038" y="271970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12" name="Google Shape;212;p29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13" name="Google Shape;213;p2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507</Words>
  <Application>Microsoft Office PowerPoint</Application>
  <PresentationFormat>Affichage à l'écran (16:9)</PresentationFormat>
  <Paragraphs>96</Paragraphs>
  <Slides>14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3" baseType="lpstr">
      <vt:lpstr>Dosis</vt:lpstr>
      <vt:lpstr>Viga</vt:lpstr>
      <vt:lpstr>Trebuchet MS</vt:lpstr>
      <vt:lpstr>Century Gothic</vt:lpstr>
      <vt:lpstr>Roboto</vt:lpstr>
      <vt:lpstr>Ubuntu</vt:lpstr>
      <vt:lpstr>Bangers</vt:lpstr>
      <vt:lpstr>Arial</vt:lpstr>
      <vt:lpstr>Simple Light</vt:lpstr>
      <vt:lpstr>Présentation PowerPoint</vt:lpstr>
      <vt:lpstr>Présentation PowerPoint</vt:lpstr>
      <vt:lpstr>Présentation : monurl.ca/jne4nov2022   </vt:lpstr>
      <vt:lpstr>Plan de l’atelier</vt:lpstr>
      <vt:lpstr>💡 À distance</vt:lpstr>
      <vt:lpstr>📑 Cadre de référence de la compétence numérique</vt:lpstr>
      <vt:lpstr>📑 L’application</vt:lpstr>
      <vt:lpstr>📑 Missions</vt:lpstr>
      <vt:lpstr>📑 Programmer pour raconter</vt:lpstr>
      <vt:lpstr>📑 Programmer pour raconter</vt:lpstr>
      <vt:lpstr>📑 Ressources</vt:lpstr>
      <vt:lpstr>L’équipe du RÉCIT MST est disponible  les mercredis matins de 9 h à 11 h 30. </vt:lpstr>
      <vt:lpstr>Présentation PowerPoint</vt:lpstr>
      <vt:lpstr>MERCI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</dc:creator>
  <cp:lastModifiedBy>Fiset Sonia</cp:lastModifiedBy>
  <cp:revision>1</cp:revision>
  <dcterms:modified xsi:type="dcterms:W3CDTF">2022-10-27T14:25:56Z</dcterms:modified>
</cp:coreProperties>
</file>