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5" r:id="rId4"/>
    <p:sldMasterId id="2147483686" r:id="rId5"/>
    <p:sldMasterId id="2147483687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</p:sldIdLst>
  <p:sldSz cy="5143500" cx="9144000"/>
  <p:notesSz cx="6858000" cy="9144000"/>
  <p:embeddedFontLst>
    <p:embeddedFont>
      <p:font typeface="Dosis"/>
      <p:regular r:id="rId50"/>
      <p:bold r:id="rId51"/>
    </p:embeddedFont>
    <p:embeddedFont>
      <p:font typeface="Ubuntu"/>
      <p:regular r:id="rId52"/>
      <p:bold r:id="rId53"/>
      <p:italic r:id="rId54"/>
      <p:boldItalic r:id="rId55"/>
    </p:embeddedFont>
    <p:embeddedFont>
      <p:font typeface="Andika"/>
      <p:regular r:id="rId56"/>
      <p:bold r:id="rId57"/>
      <p:italic r:id="rId58"/>
      <p:boldItalic r:id="rId59"/>
    </p:embeddedFont>
    <p:embeddedFont>
      <p:font typeface="Raleway"/>
      <p:regular r:id="rId60"/>
      <p:bold r:id="rId61"/>
      <p:italic r:id="rId62"/>
      <p:boldItalic r:id="rId63"/>
    </p:embeddedFont>
    <p:embeddedFont>
      <p:font typeface="Proxima Nova"/>
      <p:regular r:id="rId64"/>
      <p:bold r:id="rId65"/>
      <p:italic r:id="rId66"/>
      <p:boldItalic r:id="rId67"/>
    </p:embeddedFont>
    <p:embeddedFont>
      <p:font typeface="Nunito"/>
      <p:regular r:id="rId68"/>
      <p:bold r:id="rId69"/>
      <p:italic r:id="rId70"/>
      <p:boldItalic r:id="rId71"/>
    </p:embeddedFont>
    <p:embeddedFont>
      <p:font typeface="Viga"/>
      <p:regular r:id="rId72"/>
    </p:embeddedFont>
    <p:embeddedFont>
      <p:font typeface="Fira Sans Extra Condensed Medium"/>
      <p:regular r:id="rId73"/>
      <p:bold r:id="rId74"/>
      <p:italic r:id="rId75"/>
      <p:boldItalic r:id="rId76"/>
    </p:embeddedFont>
    <p:embeddedFont>
      <p:font typeface="Fira Sans"/>
      <p:regular r:id="rId77"/>
      <p:bold r:id="rId78"/>
      <p:italic r:id="rId79"/>
      <p:boldItalic r:id="rId80"/>
    </p:embeddedFont>
    <p:embeddedFont>
      <p:font typeface="ABeeZee"/>
      <p:regular r:id="rId81"/>
      <p:italic r:id="rId82"/>
    </p:embeddedFont>
    <p:embeddedFont>
      <p:font typeface="Sniglet"/>
      <p:regular r:id="rId83"/>
    </p:embeddedFont>
    <p:embeddedFont>
      <p:font typeface="Roboto"/>
      <p:regular r:id="rId84"/>
      <p:bold r:id="rId85"/>
      <p:italic r:id="rId86"/>
      <p:boldItalic r:id="rId87"/>
    </p:embeddedFont>
    <p:embeddedFont>
      <p:font typeface="Fira Mono"/>
      <p:regular r:id="rId88"/>
      <p:bold r:id="rId89"/>
    </p:embeddedFont>
    <p:embeddedFont>
      <p:font typeface="Outfit"/>
      <p:regular r:id="rId90"/>
      <p:bold r:id="rId91"/>
    </p:embeddedFont>
    <p:embeddedFont>
      <p:font typeface="Merriweather"/>
      <p:regular r:id="rId92"/>
      <p:bold r:id="rId93"/>
      <p:italic r:id="rId94"/>
      <p:boldItalic r:id="rId9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84" Type="http://schemas.openxmlformats.org/officeDocument/2006/relationships/font" Target="fonts/Roboto-regular.fntdata"/><Relationship Id="rId83" Type="http://schemas.openxmlformats.org/officeDocument/2006/relationships/font" Target="fonts/Sniglet-regular.fntdata"/><Relationship Id="rId42" Type="http://schemas.openxmlformats.org/officeDocument/2006/relationships/slide" Target="slides/slide35.xml"/><Relationship Id="rId86" Type="http://schemas.openxmlformats.org/officeDocument/2006/relationships/font" Target="fonts/Roboto-italic.fntdata"/><Relationship Id="rId41" Type="http://schemas.openxmlformats.org/officeDocument/2006/relationships/slide" Target="slides/slide34.xml"/><Relationship Id="rId85" Type="http://schemas.openxmlformats.org/officeDocument/2006/relationships/font" Target="fonts/Roboto-bold.fntdata"/><Relationship Id="rId44" Type="http://schemas.openxmlformats.org/officeDocument/2006/relationships/slide" Target="slides/slide37.xml"/><Relationship Id="rId88" Type="http://schemas.openxmlformats.org/officeDocument/2006/relationships/font" Target="fonts/FiraMono-regular.fntdata"/><Relationship Id="rId43" Type="http://schemas.openxmlformats.org/officeDocument/2006/relationships/slide" Target="slides/slide36.xml"/><Relationship Id="rId87" Type="http://schemas.openxmlformats.org/officeDocument/2006/relationships/font" Target="fonts/Roboto-boldItalic.fntdata"/><Relationship Id="rId46" Type="http://schemas.openxmlformats.org/officeDocument/2006/relationships/slide" Target="slides/slide39.xml"/><Relationship Id="rId45" Type="http://schemas.openxmlformats.org/officeDocument/2006/relationships/slide" Target="slides/slide38.xml"/><Relationship Id="rId89" Type="http://schemas.openxmlformats.org/officeDocument/2006/relationships/font" Target="fonts/FiraMono-bold.fntdata"/><Relationship Id="rId80" Type="http://schemas.openxmlformats.org/officeDocument/2006/relationships/font" Target="fonts/FiraSans-boldItalic.fntdata"/><Relationship Id="rId82" Type="http://schemas.openxmlformats.org/officeDocument/2006/relationships/font" Target="fonts/ABeeZee-italic.fntdata"/><Relationship Id="rId81" Type="http://schemas.openxmlformats.org/officeDocument/2006/relationships/font" Target="fonts/ABeeZee-regular.fntdata"/><Relationship Id="rId1" Type="http://schemas.openxmlformats.org/officeDocument/2006/relationships/theme" Target="theme/theme4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48" Type="http://schemas.openxmlformats.org/officeDocument/2006/relationships/slide" Target="slides/slide41.xml"/><Relationship Id="rId47" Type="http://schemas.openxmlformats.org/officeDocument/2006/relationships/slide" Target="slides/slide40.xml"/><Relationship Id="rId49" Type="http://schemas.openxmlformats.org/officeDocument/2006/relationships/slide" Target="slides/slide42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73" Type="http://schemas.openxmlformats.org/officeDocument/2006/relationships/font" Target="fonts/FiraSansExtraCondensedMedium-regular.fntdata"/><Relationship Id="rId72" Type="http://schemas.openxmlformats.org/officeDocument/2006/relationships/font" Target="fonts/Viga-regular.fntdata"/><Relationship Id="rId31" Type="http://schemas.openxmlformats.org/officeDocument/2006/relationships/slide" Target="slides/slide24.xml"/><Relationship Id="rId75" Type="http://schemas.openxmlformats.org/officeDocument/2006/relationships/font" Target="fonts/FiraSansExtraCondensedMedium-italic.fntdata"/><Relationship Id="rId30" Type="http://schemas.openxmlformats.org/officeDocument/2006/relationships/slide" Target="slides/slide23.xml"/><Relationship Id="rId74" Type="http://schemas.openxmlformats.org/officeDocument/2006/relationships/font" Target="fonts/FiraSansExtraCondensedMedium-bold.fntdata"/><Relationship Id="rId33" Type="http://schemas.openxmlformats.org/officeDocument/2006/relationships/slide" Target="slides/slide26.xml"/><Relationship Id="rId77" Type="http://schemas.openxmlformats.org/officeDocument/2006/relationships/font" Target="fonts/FiraSans-regular.fntdata"/><Relationship Id="rId32" Type="http://schemas.openxmlformats.org/officeDocument/2006/relationships/slide" Target="slides/slide25.xml"/><Relationship Id="rId76" Type="http://schemas.openxmlformats.org/officeDocument/2006/relationships/font" Target="fonts/FiraSansExtraCondensedMedium-boldItalic.fntdata"/><Relationship Id="rId35" Type="http://schemas.openxmlformats.org/officeDocument/2006/relationships/slide" Target="slides/slide28.xml"/><Relationship Id="rId79" Type="http://schemas.openxmlformats.org/officeDocument/2006/relationships/font" Target="fonts/FiraSans-italic.fntdata"/><Relationship Id="rId34" Type="http://schemas.openxmlformats.org/officeDocument/2006/relationships/slide" Target="slides/slide27.xml"/><Relationship Id="rId78" Type="http://schemas.openxmlformats.org/officeDocument/2006/relationships/font" Target="fonts/FiraSans-bold.fntdata"/><Relationship Id="rId71" Type="http://schemas.openxmlformats.org/officeDocument/2006/relationships/font" Target="fonts/Nunito-boldItalic.fntdata"/><Relationship Id="rId70" Type="http://schemas.openxmlformats.org/officeDocument/2006/relationships/font" Target="fonts/Nunito-italic.fntdata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62" Type="http://schemas.openxmlformats.org/officeDocument/2006/relationships/font" Target="fonts/Raleway-italic.fntdata"/><Relationship Id="rId61" Type="http://schemas.openxmlformats.org/officeDocument/2006/relationships/font" Target="fonts/Raleway-bold.fntdata"/><Relationship Id="rId20" Type="http://schemas.openxmlformats.org/officeDocument/2006/relationships/slide" Target="slides/slide13.xml"/><Relationship Id="rId64" Type="http://schemas.openxmlformats.org/officeDocument/2006/relationships/font" Target="fonts/ProximaNova-regular.fntdata"/><Relationship Id="rId63" Type="http://schemas.openxmlformats.org/officeDocument/2006/relationships/font" Target="fonts/Raleway-boldItalic.fntdata"/><Relationship Id="rId22" Type="http://schemas.openxmlformats.org/officeDocument/2006/relationships/slide" Target="slides/slide15.xml"/><Relationship Id="rId66" Type="http://schemas.openxmlformats.org/officeDocument/2006/relationships/font" Target="fonts/ProximaNova-italic.fntdata"/><Relationship Id="rId21" Type="http://schemas.openxmlformats.org/officeDocument/2006/relationships/slide" Target="slides/slide14.xml"/><Relationship Id="rId65" Type="http://schemas.openxmlformats.org/officeDocument/2006/relationships/font" Target="fonts/ProximaNova-bold.fntdata"/><Relationship Id="rId24" Type="http://schemas.openxmlformats.org/officeDocument/2006/relationships/slide" Target="slides/slide17.xml"/><Relationship Id="rId68" Type="http://schemas.openxmlformats.org/officeDocument/2006/relationships/font" Target="fonts/Nunito-regular.fntdata"/><Relationship Id="rId23" Type="http://schemas.openxmlformats.org/officeDocument/2006/relationships/slide" Target="slides/slide16.xml"/><Relationship Id="rId67" Type="http://schemas.openxmlformats.org/officeDocument/2006/relationships/font" Target="fonts/ProximaNova-boldItalic.fntdata"/><Relationship Id="rId60" Type="http://schemas.openxmlformats.org/officeDocument/2006/relationships/font" Target="fonts/Raleway-regular.fntdata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69" Type="http://schemas.openxmlformats.org/officeDocument/2006/relationships/font" Target="fonts/Nunito-bold.fntdata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font" Target="fonts/Dosis-bold.fntdata"/><Relationship Id="rId95" Type="http://schemas.openxmlformats.org/officeDocument/2006/relationships/font" Target="fonts/Merriweather-boldItalic.fntdata"/><Relationship Id="rId50" Type="http://schemas.openxmlformats.org/officeDocument/2006/relationships/font" Target="fonts/Dosis-regular.fntdata"/><Relationship Id="rId94" Type="http://schemas.openxmlformats.org/officeDocument/2006/relationships/font" Target="fonts/Merriweather-italic.fntdata"/><Relationship Id="rId53" Type="http://schemas.openxmlformats.org/officeDocument/2006/relationships/font" Target="fonts/Ubuntu-bold.fntdata"/><Relationship Id="rId52" Type="http://schemas.openxmlformats.org/officeDocument/2006/relationships/font" Target="fonts/Ubuntu-regular.fntdata"/><Relationship Id="rId11" Type="http://schemas.openxmlformats.org/officeDocument/2006/relationships/slide" Target="slides/slide4.xml"/><Relationship Id="rId55" Type="http://schemas.openxmlformats.org/officeDocument/2006/relationships/font" Target="fonts/Ubuntu-boldItalic.fntdata"/><Relationship Id="rId10" Type="http://schemas.openxmlformats.org/officeDocument/2006/relationships/slide" Target="slides/slide3.xml"/><Relationship Id="rId54" Type="http://schemas.openxmlformats.org/officeDocument/2006/relationships/font" Target="fonts/Ubuntu-italic.fntdata"/><Relationship Id="rId13" Type="http://schemas.openxmlformats.org/officeDocument/2006/relationships/slide" Target="slides/slide6.xml"/><Relationship Id="rId57" Type="http://schemas.openxmlformats.org/officeDocument/2006/relationships/font" Target="fonts/Andika-bold.fntdata"/><Relationship Id="rId12" Type="http://schemas.openxmlformats.org/officeDocument/2006/relationships/slide" Target="slides/slide5.xml"/><Relationship Id="rId56" Type="http://schemas.openxmlformats.org/officeDocument/2006/relationships/font" Target="fonts/Andika-regular.fntdata"/><Relationship Id="rId91" Type="http://schemas.openxmlformats.org/officeDocument/2006/relationships/font" Target="fonts/Outfit-bold.fntdata"/><Relationship Id="rId90" Type="http://schemas.openxmlformats.org/officeDocument/2006/relationships/font" Target="fonts/Outfit-regular.fntdata"/><Relationship Id="rId93" Type="http://schemas.openxmlformats.org/officeDocument/2006/relationships/font" Target="fonts/Merriweather-bold.fntdata"/><Relationship Id="rId92" Type="http://schemas.openxmlformats.org/officeDocument/2006/relationships/font" Target="fonts/Merriweather-regular.fntdata"/><Relationship Id="rId15" Type="http://schemas.openxmlformats.org/officeDocument/2006/relationships/slide" Target="slides/slide8.xml"/><Relationship Id="rId59" Type="http://schemas.openxmlformats.org/officeDocument/2006/relationships/font" Target="fonts/Andika-boldItalic.fntdata"/><Relationship Id="rId14" Type="http://schemas.openxmlformats.org/officeDocument/2006/relationships/slide" Target="slides/slide7.xml"/><Relationship Id="rId58" Type="http://schemas.openxmlformats.org/officeDocument/2006/relationships/font" Target="fonts/Andika-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recitmst.qc.ca/creacamp11nov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presentation/d/1bktKytdzy-efogeBG5ZYgX2u91jb1Zw0zsFF9O-pmKw/edit?usp=sharing" TargetMode="External"/><Relationship Id="rId3" Type="http://schemas.openxmlformats.org/officeDocument/2006/relationships/hyperlink" Target="https://docs.google.com/presentation/d/1lm5loQlh6rZe5ADoehb7vP8sEpdaIuwcuLCRIFsAsbQ/edit?usp=sharing" TargetMode="External"/><Relationship Id="rId4" Type="http://schemas.openxmlformats.org/officeDocument/2006/relationships/hyperlink" Target="https://www.dcp.edu.gov.on.ca/fr/curriculum/elementaire-mathematiques" TargetMode="External"/><Relationship Id="rId5" Type="http://schemas.openxmlformats.org/officeDocument/2006/relationships/hyperlink" Target="https://assets-us-01.kc-usercontent.com/fbd574c4-da36-0066-a0c5-849ffb2de96e/f4f0a390-e440-451a-85f0-c1dd4e7f45e0/Algebre%20AODA.pdf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ratch.mit.edu/projects/303198512/editor/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blockly.games/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ratch.mit.edu/projects/336588636" TargetMode="Externa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ratch.mit.edu/projects/25898/" TargetMode="Externa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youtu.be/X1mYalegtdI?feature=shared" TargetMode="Externa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presentation/d/1202uBqv542H9-bthPr_lof7kDZ3s39DSytWerxfzQ5s/edit?usp=sharing" TargetMode="External"/><Relationship Id="rId3" Type="http://schemas.openxmlformats.org/officeDocument/2006/relationships/hyperlink" Target="https://docs.google.com/presentation/d/1F7aQ62miPat2ZBUvT8BbXHWQW75DFGNnWMuaSdvnAbc/edit?usp=sharing" TargetMode="External"/><Relationship Id="rId4" Type="http://schemas.openxmlformats.org/officeDocument/2006/relationships/hyperlink" Target="https://docs.google.com/presentation/d/1HAhv0MIDYYT0zOfjz7xR_sPqwt-FBVtQKIwg1-oMVjs/edit?usp=sharing" TargetMode="Externa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youtu.be/qODatUU6lVc?feature=shared" TargetMode="Externa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ampus.recit.qc.ca/enrol/index.php?id=636" TargetMode="Externa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recitmst.qc.ca/Offre-de-service" TargetMode="Externa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recitmst.qc.ca/salle-ecv" TargetMode="Externa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kreocode.ca/" TargetMode="Externa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ampus.recit.qc.ca/login/index.php" TargetMode="External"/><Relationship Id="rId3" Type="http://schemas.openxmlformats.org/officeDocument/2006/relationships/hyperlink" Target="https://campus.recit.qc.ca/login/index.php" TargetMode="External"/><Relationship Id="rId4" Type="http://schemas.openxmlformats.org/officeDocument/2006/relationships/hyperlink" Target="https://campus.recit.qc.ca/enrol/index.php?id=284" TargetMode="External"/><Relationship Id="rId5" Type="http://schemas.openxmlformats.org/officeDocument/2006/relationships/hyperlink" Target="https://campus.recit.qc.ca/mod/page/view.php?id=25622" TargetMode="Externa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2d52f8cadc2_0_3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g2d52f8cadc2_0_3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Bonjour </a:t>
            </a:r>
            <a:r>
              <a:rPr lang="fr"/>
              <a:t>à vous! </a:t>
            </a:r>
            <a:r>
              <a:rPr lang="fr"/>
              <a:t>Adresse de la présentation </a:t>
            </a:r>
            <a:r>
              <a:rPr lang="fr" u="sng">
                <a:solidFill>
                  <a:schemeClr val="hlink"/>
                </a:solidFill>
                <a:hlinkClick r:id="rId2"/>
              </a:rPr>
              <a:t>https://recitmst.qc.ca/creacamp11nov</a:t>
            </a:r>
            <a:r>
              <a:rPr lang="fr"/>
              <a:t>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2d52f8cadc2_0_6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2d52f8cadc2_0_6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Qui </a:t>
            </a:r>
            <a:r>
              <a:rPr lang="fr"/>
              <a:t>êtes vous?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2d52f8cadc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2d52f8cadc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PL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311cc8d9ca7_0_22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1" name="Google Shape;581;g311cc8d9ca7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PL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2d52f8cadc2_0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8" name="Google Shape;598;g2d52f8cadc2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400"/>
              <a:t>Document pour les ST : </a:t>
            </a:r>
            <a:r>
              <a:rPr lang="fr" sz="1400" u="sng">
                <a:solidFill>
                  <a:schemeClr val="hlink"/>
                </a:solidFill>
                <a:hlinkClick r:id="rId2"/>
              </a:rPr>
              <a:t>https://docs.google.com/presentation/d/1bktKytdzy-efogeBG5ZYgX2u91jb1Zw0zsFF9O-pmKw/edit?usp=sharing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400"/>
              <a:t>Document pour la mathématique : </a:t>
            </a:r>
            <a:r>
              <a:rPr lang="fr" sz="1400" u="sng">
                <a:solidFill>
                  <a:schemeClr val="hlink"/>
                </a:solidFill>
                <a:hlinkClick r:id="rId3"/>
              </a:rPr>
              <a:t>https://docs.google.com/presentation/d/1lm5loQlh6rZe5ADoehb7vP8sEpdaIuwcuLCRIFsAsbQ/edit?usp=sharing</a:t>
            </a:r>
            <a:r>
              <a:rPr lang="fr" sz="1400"/>
              <a:t> 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400"/>
              <a:t>Programme de l’Ontario (1ère à 9e année) : </a:t>
            </a:r>
            <a:r>
              <a:rPr lang="fr" sz="1400" u="sng">
                <a:solidFill>
                  <a:schemeClr val="hlink"/>
                </a:solidFill>
                <a:hlinkClick r:id="rId4"/>
              </a:rPr>
              <a:t>https://www.dcp.edu.gov.on.ca/fr/curriculum/elementaire-mathematiques</a:t>
            </a:r>
            <a:endParaRPr sz="1400"/>
          </a:p>
          <a:p>
            <a:pPr indent="-3175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-"/>
            </a:pPr>
            <a:r>
              <a:rPr lang="fr" sz="1400"/>
              <a:t>Codage en algèbre: </a:t>
            </a:r>
            <a:r>
              <a:rPr b="1" lang="fr" sz="1400" u="sng">
                <a:solidFill>
                  <a:schemeClr val="hlink"/>
                </a:solidFill>
                <a:hlinkClick r:id="rId5"/>
              </a:rPr>
              <a:t>https://assets-us-01.kc-usercontent.com/fbd574c4-da36-0066-a0c5-849ffb2de96e/f4f0a390-e440-451a-85f0-c1dd4e7f45e0/Algebre%20AODA.pdf</a:t>
            </a:r>
            <a:endParaRPr b="1" sz="1400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311cc8d9ca7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7" name="Google Shape;607;g311cc8d9ca7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400"/>
              <a:t>Ouvrir ce lien : </a:t>
            </a:r>
            <a:r>
              <a:rPr lang="fr" sz="1400" u="sng">
                <a:solidFill>
                  <a:schemeClr val="hlink"/>
                </a:solidFill>
                <a:hlinkClick r:id="rId2"/>
              </a:rPr>
              <a:t>https://scratch.mit.edu/projects/303198512/editor/</a:t>
            </a:r>
            <a:r>
              <a:rPr lang="fr" sz="1400"/>
              <a:t> </a:t>
            </a:r>
            <a:endParaRPr sz="14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2d52f8cadc2_0_5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2d52f8cadc2_0_5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400" u="sng">
                <a:solidFill>
                  <a:schemeClr val="hlink"/>
                </a:solidFill>
                <a:hlinkClick r:id="rId2"/>
              </a:rPr>
              <a:t>https://blockly.games/</a:t>
            </a:r>
            <a:r>
              <a:rPr lang="fr" sz="1400"/>
              <a:t> </a:t>
            </a:r>
            <a:endParaRPr sz="14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g2d52f8cadc2_0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0" name="Google Shape;630;g2d52f8cadc2_0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2d52f8cadc2_0_3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" name="Google Shape;638;g2d52f8cadc2_0_3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2d52f8cadc2_0_2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9" name="Google Shape;649;g2d52f8cadc2_0_2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g2d52f8cadc2_0_2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1" name="Google Shape;661;g2d52f8cadc2_0_2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Stéphanie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g2fbbd4b1ca2_0_5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9" name="Google Shape;669;g2fbbd4b1ca2_0_5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28349bbeedc_0_8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9" name="Google Shape;679;g28349bbeedc_0_8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311cc8d9ca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" name="Google Shape;693;g311cc8d9ca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g28349bbeed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3" name="Google Shape;703;g28349bbeed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Stéphanie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g28349bbeedc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7" name="Google Shape;717;g28349bbeedc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Stéphanie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g313cc7aa91d_0_53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7" name="Google Shape;727;g313cc7aa91d_0_5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g313cc7aa91d_0_53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7" name="Google Shape;737;g313cc7aa91d_0_5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g28349bbeedc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8" name="Google Shape;748;g28349bbeedc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Johanne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Ouvrir ce lien     </a:t>
            </a:r>
            <a:r>
              <a:rPr lang="fr" u="sng">
                <a:solidFill>
                  <a:schemeClr val="hlink"/>
                </a:solidFill>
                <a:hlinkClick r:id="rId2"/>
              </a:rPr>
              <a:t>Cycle de l’eau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g28349bbeedc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7" name="Google Shape;757;g28349bbeedc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Johanne ouvrir le lien</a:t>
            </a:r>
            <a:r>
              <a:rPr lang="fr" u="sng">
                <a:solidFill>
                  <a:schemeClr val="hlink"/>
                </a:solidFill>
                <a:hlinkClick r:id="rId2"/>
              </a:rPr>
              <a:t> Engrenage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g2fbbd4b1ca2_0_5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1" name="Google Shape;771;g2fbbd4b1ca2_0_5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Johanne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g28349bbeedc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9" name="Google Shape;779;g28349bbeedc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Johanne    Ouvrir le lien</a:t>
            </a:r>
            <a:r>
              <a:rPr lang="fr" u="sng">
                <a:solidFill>
                  <a:schemeClr val="hlink"/>
                </a:solidFill>
                <a:hlinkClick r:id="rId2"/>
              </a:rPr>
              <a:t> Banana piano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g28349bbeedc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9" name="Google Shape;789;g28349bbeedc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Johanne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6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g28349bbeedc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8" name="Google Shape;798;g28349bbeedc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Johanne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Débuter avec Micro:bit (des défis débutants, intermédiaires, avancés et plus encore : </a:t>
            </a:r>
            <a:r>
              <a:rPr lang="fr" u="sng">
                <a:solidFill>
                  <a:schemeClr val="hlink"/>
                </a:solidFill>
                <a:hlinkClick r:id="rId2"/>
              </a:rPr>
              <a:t>https://docs.google.com/presentation/d/1202uBqv542H9-bthPr_lof7kDZ3s39DSytWerxfzQ5s/edit?usp=sharing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Programmation Micro:bit en mathématique : </a:t>
            </a:r>
            <a:r>
              <a:rPr lang="fr" u="sng">
                <a:solidFill>
                  <a:schemeClr val="hlink"/>
                </a:solidFill>
                <a:hlinkClick r:id="rId3"/>
              </a:rPr>
              <a:t>https://docs.google.com/presentation/d/1F7aQ62miPat2ZBUvT8BbXHWQW75DFGNnWMuaSdvnAbc/edit?usp=sharing</a:t>
            </a:r>
            <a:r>
              <a:rPr lang="fr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Cueillette de données et interprétation (plusieurs outils </a:t>
            </a:r>
            <a:r>
              <a:rPr lang="fr"/>
              <a:t>dont</a:t>
            </a:r>
            <a:r>
              <a:rPr lang="fr"/>
              <a:t> le micro:bit) : </a:t>
            </a:r>
            <a:r>
              <a:rPr lang="fr" u="sng">
                <a:solidFill>
                  <a:schemeClr val="hlink"/>
                </a:solidFill>
                <a:hlinkClick r:id="rId4"/>
              </a:rPr>
              <a:t>https://docs.google.com/presentation/d/1HAhv0MIDYYT0zOfjz7xR_sPqwt-FBVtQKIwg1-oMVjs/edit?usp=sharing</a:t>
            </a:r>
            <a:r>
              <a:rPr lang="fr"/>
              <a:t> 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g28349bbeedc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0" name="Google Shape;810;g28349bbeedc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Johanne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g28349bbeedc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8" name="Google Shape;818;g28349bbeedc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Johanne ouvrir le lien </a:t>
            </a:r>
            <a:r>
              <a:rPr lang="fr" u="sng">
                <a:solidFill>
                  <a:schemeClr val="hlink"/>
                </a:solidFill>
                <a:hlinkClick r:id="rId2"/>
              </a:rPr>
              <a:t>Distributeur à bonbons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g28349bbeedc_0_7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9" name="Google Shape;829;g28349bbeedc_0_7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Johanne</a:t>
            </a:r>
            <a:endParaRPr sz="120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g2d54cbe7c7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1" name="Google Shape;841;g2d54cbe7c7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Johanne</a:t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6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g2f660c01c9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8" name="Google Shape;848;g2f660c01c9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Stéphanie</a:t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7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g2f660c01c95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9" name="Google Shape;859;g2f660c01c9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Stéphanie</a:t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g2f660c01c95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9" name="Google Shape;869;g2f660c01c95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Stéphanie</a:t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g28349bbeedc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5" name="Google Shape;885;g28349bbeedc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PL</a:t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g28349bbeedc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5" name="Google Shape;895;g28349bbeedc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PL</a:t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4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g28349bbeedc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6" name="Google Shape;906;g28349bbeedc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PL</a:t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6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g2d52f8cadc2_0_7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8" name="Google Shape;918;g2d52f8cadc2_0_7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PL</a:t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0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g28349bbeedc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2" name="Google Shape;982;g28349bbeedc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PL</a:t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7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g311cc8d9ca7_0_14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9" name="Google Shape;989;g311cc8d9ca7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Johanne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Nos PEPPIT </a:t>
            </a:r>
            <a:r>
              <a:rPr lang="fr" u="sng">
                <a:solidFill>
                  <a:schemeClr val="hlink"/>
                </a:solidFill>
                <a:hlinkClick r:id="rId2"/>
              </a:rPr>
              <a:t>https://campus.recit.qc.ca/enrol/index.php?id=636</a:t>
            </a:r>
            <a:r>
              <a:rPr lang="fr"/>
              <a:t> </a:t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5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g28349bbeedc_0_88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7" name="Google Shape;997;g28349bbeedc_0_8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Offre de service du RÉCIT MST : </a:t>
            </a:r>
            <a:r>
              <a:rPr lang="fr" u="sng">
                <a:solidFill>
                  <a:schemeClr val="hlink"/>
                </a:solidFill>
                <a:hlinkClick r:id="rId2"/>
              </a:rPr>
              <a:t>https://recitmst.qc.ca/Offre-de-service</a:t>
            </a:r>
            <a:r>
              <a:rPr lang="fr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2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g311cc8d9ca7_0_21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4" name="Google Shape;1004;g311cc8d9ca7_0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Salle ECV : </a:t>
            </a:r>
            <a:r>
              <a:rPr lang="fr" u="sng">
                <a:solidFill>
                  <a:schemeClr val="hlink"/>
                </a:solidFill>
                <a:hlinkClick r:id="rId2"/>
              </a:rPr>
              <a:t>https://recitmst.qc.ca/salle-ecv</a:t>
            </a:r>
            <a:r>
              <a:rPr lang="fr"/>
              <a:t> </a:t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3" name="Shape 1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Google Shape;1014;g311cc8d9ca7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5" name="Google Shape;1015;g311cc8d9ca7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Site du Kreocode : </a:t>
            </a:r>
            <a:r>
              <a:rPr lang="fr" u="sng">
                <a:solidFill>
                  <a:schemeClr val="hlink"/>
                </a:solidFill>
                <a:hlinkClick r:id="rId2"/>
              </a:rPr>
              <a:t>https://kreocode.ca/</a:t>
            </a:r>
            <a:r>
              <a:rPr lang="fr"/>
              <a:t> </a:t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0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" name="Google Shape;1021;g311cc8d9ca7_0_28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2" name="Google Shape;1022;g311cc8d9ca7_0_2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Campus RÉCIT : Se connecter </a:t>
            </a:r>
            <a:r>
              <a:rPr lang="fr" u="sng">
                <a:solidFill>
                  <a:schemeClr val="hlink"/>
                </a:solidFill>
                <a:hlinkClick r:id="rId2"/>
              </a:rPr>
              <a:t>h</a:t>
            </a:r>
            <a:r>
              <a:rPr lang="fr" u="sng">
                <a:solidFill>
                  <a:schemeClr val="hlink"/>
                </a:solidFill>
                <a:hlinkClick r:id="rId3"/>
              </a:rPr>
              <a:t>ttps://campus.recit.qc.ca/login/index.php</a:t>
            </a:r>
            <a:r>
              <a:rPr lang="fr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S’inscrire au cours </a:t>
            </a:r>
            <a:r>
              <a:rPr lang="fr" u="sng">
                <a:solidFill>
                  <a:schemeClr val="hlink"/>
                </a:solidFill>
                <a:hlinkClick r:id="rId4"/>
              </a:rPr>
              <a:t>https://campus.recit.qc.ca/enrol/index.php?id=284</a:t>
            </a:r>
            <a:r>
              <a:rPr lang="fr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Aller sur cette page </a:t>
            </a:r>
            <a:r>
              <a:rPr lang="fr" u="sng">
                <a:solidFill>
                  <a:schemeClr val="hlink"/>
                </a:solidFill>
                <a:hlinkClick r:id="rId5"/>
              </a:rPr>
              <a:t>https://campus.recit.qc.ca/mod/page/view.php?id=25622</a:t>
            </a:r>
            <a:r>
              <a:rPr lang="fr"/>
              <a:t> </a:t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8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g2d52f8cadc2_0_5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0" name="Google Shape;1030;g2d52f8cadc2_0_5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Dark">
  <p:cSld name="BLANK_1">
    <p:bg>
      <p:bgPr>
        <a:solidFill>
          <a:schemeClr val="dk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2" type="sldNum"/>
          </p:nvPr>
        </p:nvSpPr>
        <p:spPr>
          <a:xfrm>
            <a:off x="8404375" y="4693376"/>
            <a:ext cx="548700" cy="3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2500" lnSpcReduction="20000"/>
          </a:bodyPr>
          <a:lstStyle>
            <a:lvl1pPr lvl="0">
              <a:buNone/>
              <a:defRPr>
                <a:solidFill>
                  <a:schemeClr val="lt2"/>
                </a:solidFill>
              </a:defRPr>
            </a:lvl1pPr>
            <a:lvl2pPr lvl="1">
              <a:buNone/>
              <a:defRPr>
                <a:solidFill>
                  <a:schemeClr val="lt2"/>
                </a:solidFill>
              </a:defRPr>
            </a:lvl2pPr>
            <a:lvl3pPr lvl="2">
              <a:buNone/>
              <a:defRPr>
                <a:solidFill>
                  <a:schemeClr val="lt2"/>
                </a:solidFill>
              </a:defRPr>
            </a:lvl3pPr>
            <a:lvl4pPr lvl="3">
              <a:buNone/>
              <a:defRPr>
                <a:solidFill>
                  <a:schemeClr val="lt2"/>
                </a:solidFill>
              </a:defRPr>
            </a:lvl4pPr>
            <a:lvl5pPr lvl="4">
              <a:buNone/>
              <a:defRPr>
                <a:solidFill>
                  <a:schemeClr val="lt2"/>
                </a:solidFill>
              </a:defRPr>
            </a:lvl5pPr>
            <a:lvl6pPr lvl="5">
              <a:buNone/>
              <a:defRPr>
                <a:solidFill>
                  <a:schemeClr val="lt2"/>
                </a:solidFill>
              </a:defRPr>
            </a:lvl6pPr>
            <a:lvl7pPr lvl="6">
              <a:buNone/>
              <a:defRPr>
                <a:solidFill>
                  <a:schemeClr val="lt2"/>
                </a:solidFill>
              </a:defRPr>
            </a:lvl7pPr>
            <a:lvl8pPr lvl="7">
              <a:buNone/>
              <a:defRPr>
                <a:solidFill>
                  <a:schemeClr val="lt2"/>
                </a:solidFill>
              </a:defRPr>
            </a:lvl8pPr>
            <a:lvl9pPr lvl="8">
              <a:buNone/>
              <a:defRPr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52" name="Google Shape;52;p13"/>
          <p:cNvSpPr/>
          <p:nvPr/>
        </p:nvSpPr>
        <p:spPr>
          <a:xfrm>
            <a:off x="368194" y="422127"/>
            <a:ext cx="8379859" cy="4302579"/>
          </a:xfrm>
          <a:custGeom>
            <a:rect b="b" l="l" r="r" t="t"/>
            <a:pathLst>
              <a:path extrusionOk="0" h="2039137" w="3971497">
                <a:moveTo>
                  <a:pt x="3947725" y="299512"/>
                </a:moveTo>
                <a:cubicBezTo>
                  <a:pt x="3924134" y="113307"/>
                  <a:pt x="3885284" y="33501"/>
                  <a:pt x="3686450" y="8902"/>
                </a:cubicBezTo>
                <a:cubicBezTo>
                  <a:pt x="3601997" y="-3398"/>
                  <a:pt x="3538196" y="330"/>
                  <a:pt x="3453085" y="1250"/>
                </a:cubicBezTo>
                <a:cubicBezTo>
                  <a:pt x="2545650" y="21443"/>
                  <a:pt x="1638390" y="51765"/>
                  <a:pt x="731371" y="878"/>
                </a:cubicBezTo>
                <a:cubicBezTo>
                  <a:pt x="642467" y="-87"/>
                  <a:pt x="553519" y="1250"/>
                  <a:pt x="464769" y="6534"/>
                </a:cubicBezTo>
                <a:cubicBezTo>
                  <a:pt x="385183" y="11292"/>
                  <a:pt x="302374" y="15304"/>
                  <a:pt x="224563" y="33743"/>
                </a:cubicBezTo>
                <a:cubicBezTo>
                  <a:pt x="159908" y="49090"/>
                  <a:pt x="106653" y="83204"/>
                  <a:pt x="86570" y="149329"/>
                </a:cubicBezTo>
                <a:cubicBezTo>
                  <a:pt x="9067" y="671747"/>
                  <a:pt x="-7925" y="1209227"/>
                  <a:pt x="2994" y="1737127"/>
                </a:cubicBezTo>
                <a:cubicBezTo>
                  <a:pt x="7729" y="2035301"/>
                  <a:pt x="225024" y="2012784"/>
                  <a:pt x="454881" y="2012828"/>
                </a:cubicBezTo>
                <a:cubicBezTo>
                  <a:pt x="1452075" y="2021379"/>
                  <a:pt x="2463170" y="2030543"/>
                  <a:pt x="3459136" y="2039138"/>
                </a:cubicBezTo>
                <a:cubicBezTo>
                  <a:pt x="3468432" y="2039138"/>
                  <a:pt x="3468235" y="2024426"/>
                  <a:pt x="3458544" y="2024339"/>
                </a:cubicBezTo>
                <a:cubicBezTo>
                  <a:pt x="2395752" y="2013552"/>
                  <a:pt x="1331030" y="2008487"/>
                  <a:pt x="268237" y="1995157"/>
                </a:cubicBezTo>
                <a:cubicBezTo>
                  <a:pt x="201871" y="1991167"/>
                  <a:pt x="129981" y="1978933"/>
                  <a:pt x="80870" y="1929997"/>
                </a:cubicBezTo>
                <a:cubicBezTo>
                  <a:pt x="27856" y="1877181"/>
                  <a:pt x="19898" y="1797332"/>
                  <a:pt x="17289" y="1726406"/>
                </a:cubicBezTo>
                <a:cubicBezTo>
                  <a:pt x="11150" y="1553355"/>
                  <a:pt x="12904" y="1379647"/>
                  <a:pt x="17289" y="1206596"/>
                </a:cubicBezTo>
                <a:cubicBezTo>
                  <a:pt x="24962" y="897125"/>
                  <a:pt x="46317" y="588368"/>
                  <a:pt x="81352" y="280328"/>
                </a:cubicBezTo>
                <a:cubicBezTo>
                  <a:pt x="89990" y="206026"/>
                  <a:pt x="89333" y="112868"/>
                  <a:pt x="163591" y="71825"/>
                </a:cubicBezTo>
                <a:cubicBezTo>
                  <a:pt x="194285" y="54286"/>
                  <a:pt x="229825" y="46349"/>
                  <a:pt x="264444" y="40978"/>
                </a:cubicBezTo>
                <a:cubicBezTo>
                  <a:pt x="347341" y="28174"/>
                  <a:pt x="431728" y="22408"/>
                  <a:pt x="515502" y="18746"/>
                </a:cubicBezTo>
                <a:cubicBezTo>
                  <a:pt x="692894" y="11029"/>
                  <a:pt x="870483" y="17869"/>
                  <a:pt x="1047743" y="26113"/>
                </a:cubicBezTo>
                <a:cubicBezTo>
                  <a:pt x="1755029" y="63845"/>
                  <a:pt x="2462863" y="37711"/>
                  <a:pt x="3170346" y="20654"/>
                </a:cubicBezTo>
                <a:cubicBezTo>
                  <a:pt x="3346028" y="20478"/>
                  <a:pt x="3500947" y="3289"/>
                  <a:pt x="3675948" y="22605"/>
                </a:cubicBezTo>
                <a:cubicBezTo>
                  <a:pt x="3819576" y="42556"/>
                  <a:pt x="3893001" y="73821"/>
                  <a:pt x="3920034" y="229880"/>
                </a:cubicBezTo>
                <a:cubicBezTo>
                  <a:pt x="4003348" y="663591"/>
                  <a:pt x="3918609" y="1093707"/>
                  <a:pt x="3926392" y="1543489"/>
                </a:cubicBezTo>
                <a:cubicBezTo>
                  <a:pt x="3926568" y="1553092"/>
                  <a:pt x="3940665" y="1547436"/>
                  <a:pt x="3940490" y="1538337"/>
                </a:cubicBezTo>
                <a:cubicBezTo>
                  <a:pt x="3933321" y="1127383"/>
                  <a:pt x="4008215" y="711694"/>
                  <a:pt x="3947725" y="2995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13"/>
          <p:cNvSpPr/>
          <p:nvPr/>
        </p:nvSpPr>
        <p:spPr>
          <a:xfrm rot="-5673298">
            <a:off x="2374092" y="4308014"/>
            <a:ext cx="113285" cy="953670"/>
          </a:xfrm>
          <a:custGeom>
            <a:rect b="b" l="l" r="r" t="t"/>
            <a:pathLst>
              <a:path extrusionOk="0" h="452156" w="53711">
                <a:moveTo>
                  <a:pt x="39194" y="6047"/>
                </a:moveTo>
                <a:cubicBezTo>
                  <a:pt x="16217" y="151582"/>
                  <a:pt x="8039" y="298805"/>
                  <a:pt x="15" y="445744"/>
                </a:cubicBezTo>
                <a:cubicBezTo>
                  <a:pt x="-533" y="455478"/>
                  <a:pt x="14244" y="453439"/>
                  <a:pt x="14748" y="444275"/>
                </a:cubicBezTo>
                <a:cubicBezTo>
                  <a:pt x="22707" y="298586"/>
                  <a:pt x="30819" y="152678"/>
                  <a:pt x="53598" y="8393"/>
                </a:cubicBezTo>
                <a:cubicBezTo>
                  <a:pt x="55133" y="-1298"/>
                  <a:pt x="40597" y="-3271"/>
                  <a:pt x="39194" y="604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13"/>
          <p:cNvSpPr/>
          <p:nvPr/>
        </p:nvSpPr>
        <p:spPr>
          <a:xfrm rot="-5673298">
            <a:off x="2213926" y="4684679"/>
            <a:ext cx="80405" cy="398880"/>
          </a:xfrm>
          <a:custGeom>
            <a:rect b="b" l="l" r="r" t="t"/>
            <a:pathLst>
              <a:path extrusionOk="0" h="189118" w="38122">
                <a:moveTo>
                  <a:pt x="23673" y="6072"/>
                </a:moveTo>
                <a:cubicBezTo>
                  <a:pt x="15809" y="64288"/>
                  <a:pt x="7945" y="122498"/>
                  <a:pt x="82" y="180701"/>
                </a:cubicBezTo>
                <a:cubicBezTo>
                  <a:pt x="-1212" y="190414"/>
                  <a:pt x="13237" y="192409"/>
                  <a:pt x="14486" y="183047"/>
                </a:cubicBezTo>
                <a:cubicBezTo>
                  <a:pt x="22364" y="124844"/>
                  <a:pt x="30213" y="66634"/>
                  <a:pt x="38033" y="8418"/>
                </a:cubicBezTo>
                <a:cubicBezTo>
                  <a:pt x="39393" y="-1295"/>
                  <a:pt x="24879" y="-3290"/>
                  <a:pt x="23673" y="607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5590150" y="299125"/>
            <a:ext cx="540251" cy="264299"/>
          </a:xfrm>
          <a:custGeom>
            <a:rect b="b" l="l" r="r" t="t"/>
            <a:pathLst>
              <a:path extrusionOk="0" h="125260" w="256043">
                <a:moveTo>
                  <a:pt x="122835" y="3891"/>
                </a:moveTo>
                <a:cubicBezTo>
                  <a:pt x="106677" y="35258"/>
                  <a:pt x="90541" y="66632"/>
                  <a:pt x="74404" y="98013"/>
                </a:cubicBezTo>
                <a:cubicBezTo>
                  <a:pt x="67103" y="82972"/>
                  <a:pt x="59737" y="67939"/>
                  <a:pt x="52348" y="52914"/>
                </a:cubicBezTo>
                <a:cubicBezTo>
                  <a:pt x="49783" y="47630"/>
                  <a:pt x="41583" y="45218"/>
                  <a:pt x="38602" y="51708"/>
                </a:cubicBezTo>
                <a:cubicBezTo>
                  <a:pt x="30007" y="70416"/>
                  <a:pt x="17598" y="87110"/>
                  <a:pt x="2141" y="100709"/>
                </a:cubicBezTo>
                <a:cubicBezTo>
                  <a:pt x="-4787" y="106848"/>
                  <a:pt x="6723" y="116802"/>
                  <a:pt x="13629" y="110685"/>
                </a:cubicBezTo>
                <a:cubicBezTo>
                  <a:pt x="26258" y="99453"/>
                  <a:pt x="36979" y="86235"/>
                  <a:pt x="45354" y="71550"/>
                </a:cubicBezTo>
                <a:lnTo>
                  <a:pt x="67432" y="116670"/>
                </a:lnTo>
                <a:cubicBezTo>
                  <a:pt x="70107" y="122174"/>
                  <a:pt x="77978" y="124147"/>
                  <a:pt x="81179" y="117876"/>
                </a:cubicBezTo>
                <a:lnTo>
                  <a:pt x="128580" y="25793"/>
                </a:lnTo>
                <a:cubicBezTo>
                  <a:pt x="139147" y="55900"/>
                  <a:pt x="147259" y="86822"/>
                  <a:pt x="152784" y="118249"/>
                </a:cubicBezTo>
                <a:cubicBezTo>
                  <a:pt x="153969" y="125024"/>
                  <a:pt x="163462" y="128422"/>
                  <a:pt x="166970" y="121318"/>
                </a:cubicBezTo>
                <a:cubicBezTo>
                  <a:pt x="177515" y="99979"/>
                  <a:pt x="188039" y="78638"/>
                  <a:pt x="198585" y="57299"/>
                </a:cubicBezTo>
                <a:cubicBezTo>
                  <a:pt x="214107" y="75321"/>
                  <a:pt x="228819" y="94022"/>
                  <a:pt x="242434" y="113469"/>
                </a:cubicBezTo>
                <a:cubicBezTo>
                  <a:pt x="247959" y="121297"/>
                  <a:pt x="260259" y="113711"/>
                  <a:pt x="254580" y="105686"/>
                </a:cubicBezTo>
                <a:cubicBezTo>
                  <a:pt x="238509" y="82896"/>
                  <a:pt x="221145" y="61039"/>
                  <a:pt x="202575" y="40220"/>
                </a:cubicBezTo>
                <a:cubicBezTo>
                  <a:pt x="199023" y="36229"/>
                  <a:pt x="192512" y="35089"/>
                  <a:pt x="189705" y="40746"/>
                </a:cubicBezTo>
                <a:lnTo>
                  <a:pt x="163001" y="94899"/>
                </a:lnTo>
                <a:cubicBezTo>
                  <a:pt x="156468" y="64295"/>
                  <a:pt x="147566" y="34241"/>
                  <a:pt x="136407" y="5009"/>
                </a:cubicBezTo>
                <a:cubicBezTo>
                  <a:pt x="134324" y="-823"/>
                  <a:pt x="125861" y="-2029"/>
                  <a:pt x="122835" y="389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8371587" y="397372"/>
            <a:ext cx="290374" cy="231224"/>
          </a:xfrm>
          <a:custGeom>
            <a:rect b="b" l="l" r="r" t="t"/>
            <a:pathLst>
              <a:path extrusionOk="0" h="109585" w="137618">
                <a:moveTo>
                  <a:pt x="136999" y="99882"/>
                </a:moveTo>
                <a:cubicBezTo>
                  <a:pt x="113869" y="47085"/>
                  <a:pt x="65635" y="9548"/>
                  <a:pt x="8785" y="104"/>
                </a:cubicBezTo>
                <a:cubicBezTo>
                  <a:pt x="-292" y="-1365"/>
                  <a:pt x="-3910" y="13258"/>
                  <a:pt x="5627" y="14771"/>
                </a:cubicBezTo>
                <a:cubicBezTo>
                  <a:pt x="57435" y="23274"/>
                  <a:pt x="101482" y="57237"/>
                  <a:pt x="122902" y="105166"/>
                </a:cubicBezTo>
                <a:cubicBezTo>
                  <a:pt x="126738" y="113936"/>
                  <a:pt x="140705" y="108323"/>
                  <a:pt x="136999" y="998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8526304" y="347275"/>
            <a:ext cx="132428" cy="91243"/>
          </a:xfrm>
          <a:custGeom>
            <a:rect b="b" l="l" r="r" t="t"/>
            <a:pathLst>
              <a:path extrusionOk="0" h="43243" w="62762">
                <a:moveTo>
                  <a:pt x="60351" y="30032"/>
                </a:moveTo>
                <a:cubicBezTo>
                  <a:pt x="45705" y="17367"/>
                  <a:pt x="28955" y="7372"/>
                  <a:pt x="10845" y="500"/>
                </a:cubicBezTo>
                <a:cubicBezTo>
                  <a:pt x="2273" y="-2745"/>
                  <a:pt x="-4765" y="10739"/>
                  <a:pt x="4092" y="14093"/>
                </a:cubicBezTo>
                <a:cubicBezTo>
                  <a:pt x="20996" y="20446"/>
                  <a:pt x="36672" y="29731"/>
                  <a:pt x="50353" y="41521"/>
                </a:cubicBezTo>
                <a:cubicBezTo>
                  <a:pt x="57413" y="47594"/>
                  <a:pt x="67410" y="36127"/>
                  <a:pt x="60351" y="3003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331162" y="1999469"/>
            <a:ext cx="211591" cy="267962"/>
          </a:xfrm>
          <a:custGeom>
            <a:rect b="b" l="l" r="r" t="t"/>
            <a:pathLst>
              <a:path extrusionOk="0" h="126996" w="100280">
                <a:moveTo>
                  <a:pt x="96357" y="74864"/>
                </a:moveTo>
                <a:cubicBezTo>
                  <a:pt x="82786" y="68484"/>
                  <a:pt x="69679" y="61157"/>
                  <a:pt x="57134" y="52940"/>
                </a:cubicBezTo>
                <a:cubicBezTo>
                  <a:pt x="68090" y="38401"/>
                  <a:pt x="80061" y="24657"/>
                  <a:pt x="92959" y="11809"/>
                </a:cubicBezTo>
                <a:cubicBezTo>
                  <a:pt x="99865" y="4925"/>
                  <a:pt x="88969" y="-4459"/>
                  <a:pt x="81997" y="2382"/>
                </a:cubicBezTo>
                <a:cubicBezTo>
                  <a:pt x="68721" y="15624"/>
                  <a:pt x="56406" y="29794"/>
                  <a:pt x="45141" y="44784"/>
                </a:cubicBezTo>
                <a:cubicBezTo>
                  <a:pt x="33594" y="36487"/>
                  <a:pt x="22607" y="27435"/>
                  <a:pt x="12255" y="17685"/>
                </a:cubicBezTo>
                <a:cubicBezTo>
                  <a:pt x="5480" y="11305"/>
                  <a:pt x="-4518" y="22793"/>
                  <a:pt x="2257" y="29173"/>
                </a:cubicBezTo>
                <a:cubicBezTo>
                  <a:pt x="12947" y="39230"/>
                  <a:pt x="24293" y="48568"/>
                  <a:pt x="36218" y="57127"/>
                </a:cubicBezTo>
                <a:cubicBezTo>
                  <a:pt x="23171" y="75947"/>
                  <a:pt x="11779" y="95863"/>
                  <a:pt x="2169" y="116652"/>
                </a:cubicBezTo>
                <a:cubicBezTo>
                  <a:pt x="-1953" y="125554"/>
                  <a:pt x="11246" y="131429"/>
                  <a:pt x="15324" y="122703"/>
                </a:cubicBezTo>
                <a:cubicBezTo>
                  <a:pt x="24609" y="102651"/>
                  <a:pt x="35613" y="83439"/>
                  <a:pt x="48211" y="65283"/>
                </a:cubicBezTo>
                <a:cubicBezTo>
                  <a:pt x="61447" y="73978"/>
                  <a:pt x="75279" y="81731"/>
                  <a:pt x="89604" y="88479"/>
                </a:cubicBezTo>
                <a:cubicBezTo>
                  <a:pt x="97936" y="92360"/>
                  <a:pt x="104951" y="78898"/>
                  <a:pt x="96357" y="7486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8564788" y="3584529"/>
            <a:ext cx="200902" cy="172792"/>
          </a:xfrm>
          <a:custGeom>
            <a:rect b="b" l="l" r="r" t="t"/>
            <a:pathLst>
              <a:path extrusionOk="0" h="81892" w="95214">
                <a:moveTo>
                  <a:pt x="92489" y="65480"/>
                </a:moveTo>
                <a:lnTo>
                  <a:pt x="61028" y="43753"/>
                </a:lnTo>
                <a:cubicBezTo>
                  <a:pt x="70521" y="33157"/>
                  <a:pt x="80036" y="22580"/>
                  <a:pt x="89530" y="12028"/>
                </a:cubicBezTo>
                <a:cubicBezTo>
                  <a:pt x="96107" y="4771"/>
                  <a:pt x="85145" y="-4635"/>
                  <a:pt x="78567" y="2600"/>
                </a:cubicBezTo>
                <a:lnTo>
                  <a:pt x="48991" y="35487"/>
                </a:lnTo>
                <a:lnTo>
                  <a:pt x="12684" y="10383"/>
                </a:lnTo>
                <a:cubicBezTo>
                  <a:pt x="5098" y="5144"/>
                  <a:pt x="-4856" y="16610"/>
                  <a:pt x="2687" y="21872"/>
                </a:cubicBezTo>
                <a:lnTo>
                  <a:pt x="38796" y="46844"/>
                </a:lnTo>
                <a:lnTo>
                  <a:pt x="18275" y="69865"/>
                </a:lnTo>
                <a:cubicBezTo>
                  <a:pt x="11697" y="77122"/>
                  <a:pt x="22660" y="86527"/>
                  <a:pt x="29237" y="79292"/>
                </a:cubicBezTo>
                <a:lnTo>
                  <a:pt x="50942" y="55175"/>
                </a:lnTo>
                <a:lnTo>
                  <a:pt x="82601" y="77100"/>
                </a:lnTo>
                <a:cubicBezTo>
                  <a:pt x="90078" y="82296"/>
                  <a:pt x="100119" y="70829"/>
                  <a:pt x="92489" y="6548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3"/>
          <p:cNvSpPr/>
          <p:nvPr/>
        </p:nvSpPr>
        <p:spPr>
          <a:xfrm rot="5069525">
            <a:off x="7853134" y="3741816"/>
            <a:ext cx="814157" cy="1022353"/>
          </a:xfrm>
          <a:custGeom>
            <a:rect b="b" l="l" r="r" t="t"/>
            <a:pathLst>
              <a:path extrusionOk="0" h="484587" w="385904">
                <a:moveTo>
                  <a:pt x="316148" y="219239"/>
                </a:moveTo>
                <a:cubicBezTo>
                  <a:pt x="261491" y="116194"/>
                  <a:pt x="157744" y="32311"/>
                  <a:pt x="38101" y="26786"/>
                </a:cubicBezTo>
                <a:cubicBezTo>
                  <a:pt x="47463" y="22510"/>
                  <a:pt x="56935" y="18432"/>
                  <a:pt x="66471" y="14530"/>
                </a:cubicBezTo>
                <a:cubicBezTo>
                  <a:pt x="75241" y="10978"/>
                  <a:pt x="71273" y="-3010"/>
                  <a:pt x="62086" y="586"/>
                </a:cubicBezTo>
                <a:cubicBezTo>
                  <a:pt x="42552" y="8566"/>
                  <a:pt x="23390" y="17336"/>
                  <a:pt x="4578" y="26895"/>
                </a:cubicBezTo>
                <a:cubicBezTo>
                  <a:pt x="-2854" y="30645"/>
                  <a:pt x="-508" y="42440"/>
                  <a:pt x="6398" y="41585"/>
                </a:cubicBezTo>
                <a:cubicBezTo>
                  <a:pt x="7473" y="41870"/>
                  <a:pt x="8591" y="41957"/>
                  <a:pt x="9709" y="41826"/>
                </a:cubicBezTo>
                <a:cubicBezTo>
                  <a:pt x="22162" y="48710"/>
                  <a:pt x="33190" y="57875"/>
                  <a:pt x="42267" y="68837"/>
                </a:cubicBezTo>
                <a:cubicBezTo>
                  <a:pt x="48231" y="76094"/>
                  <a:pt x="60618" y="67368"/>
                  <a:pt x="54786" y="60265"/>
                </a:cubicBezTo>
                <a:cubicBezTo>
                  <a:pt x="49217" y="53468"/>
                  <a:pt x="42990" y="47241"/>
                  <a:pt x="36216" y="41650"/>
                </a:cubicBezTo>
                <a:cubicBezTo>
                  <a:pt x="257544" y="58730"/>
                  <a:pt x="357411" y="281133"/>
                  <a:pt x="371135" y="478147"/>
                </a:cubicBezTo>
                <a:cubicBezTo>
                  <a:pt x="372034" y="487859"/>
                  <a:pt x="386723" y="485952"/>
                  <a:pt x="385869" y="476678"/>
                </a:cubicBezTo>
                <a:cubicBezTo>
                  <a:pt x="377756" y="387730"/>
                  <a:pt x="358704" y="298409"/>
                  <a:pt x="316148" y="21923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3"/>
          <p:cNvSpPr/>
          <p:nvPr/>
        </p:nvSpPr>
        <p:spPr>
          <a:xfrm rot="5400000">
            <a:off x="305418" y="304611"/>
            <a:ext cx="746254" cy="775710"/>
          </a:xfrm>
          <a:custGeom>
            <a:rect b="b" l="l" r="r" t="t"/>
            <a:pathLst>
              <a:path extrusionOk="0" h="367635" w="353675">
                <a:moveTo>
                  <a:pt x="349850" y="316408"/>
                </a:moveTo>
                <a:cubicBezTo>
                  <a:pt x="344216" y="307967"/>
                  <a:pt x="337265" y="300140"/>
                  <a:pt x="331061" y="292094"/>
                </a:cubicBezTo>
                <a:cubicBezTo>
                  <a:pt x="325295" y="284639"/>
                  <a:pt x="312907" y="293387"/>
                  <a:pt x="318542" y="300688"/>
                </a:cubicBezTo>
                <a:cubicBezTo>
                  <a:pt x="320142" y="302661"/>
                  <a:pt x="330951" y="317022"/>
                  <a:pt x="332574" y="318447"/>
                </a:cubicBezTo>
                <a:cubicBezTo>
                  <a:pt x="270198" y="313689"/>
                  <a:pt x="197781" y="305292"/>
                  <a:pt x="142554" y="274598"/>
                </a:cubicBezTo>
                <a:cubicBezTo>
                  <a:pt x="87348" y="239760"/>
                  <a:pt x="52202" y="175937"/>
                  <a:pt x="31747" y="115404"/>
                </a:cubicBezTo>
                <a:cubicBezTo>
                  <a:pt x="20542" y="80171"/>
                  <a:pt x="14804" y="43432"/>
                  <a:pt x="14733" y="6461"/>
                </a:cubicBezTo>
                <a:cubicBezTo>
                  <a:pt x="14733" y="-3318"/>
                  <a:pt x="-44" y="-1323"/>
                  <a:pt x="0" y="7930"/>
                </a:cubicBezTo>
                <a:cubicBezTo>
                  <a:pt x="1184" y="107971"/>
                  <a:pt x="41065" y="213209"/>
                  <a:pt x="119862" y="277470"/>
                </a:cubicBezTo>
                <a:cubicBezTo>
                  <a:pt x="177501" y="318403"/>
                  <a:pt x="263467" y="328116"/>
                  <a:pt x="332705" y="333158"/>
                </a:cubicBezTo>
                <a:cubicBezTo>
                  <a:pt x="322510" y="340196"/>
                  <a:pt x="316437" y="346182"/>
                  <a:pt x="307470" y="353702"/>
                </a:cubicBezTo>
                <a:cubicBezTo>
                  <a:pt x="300301" y="359863"/>
                  <a:pt x="307821" y="372250"/>
                  <a:pt x="315275" y="365848"/>
                </a:cubicBezTo>
                <a:lnTo>
                  <a:pt x="340028" y="344647"/>
                </a:lnTo>
                <a:cubicBezTo>
                  <a:pt x="350048" y="337171"/>
                  <a:pt x="359037" y="328927"/>
                  <a:pt x="349850" y="31640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2" name="Google Shape;62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930" y="4446002"/>
            <a:ext cx="492625" cy="79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9" name="Google Shape;69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70" name="Google Shape;7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2" name="Google Shape;8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5" name="Google Shape;85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8" name="Google Shape;88;p2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9" name="Google Shape;8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92" name="Google Shape;92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2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6" name="Google Shape;96;p2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7" name="Google Shape;97;p2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8" name="Google Shape;9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01" name="Google Shape;101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4" name="Google Shape;104;p2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5" name="Google Shape;105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6"/>
          <p:cNvSpPr txBox="1"/>
          <p:nvPr>
            <p:ph type="title"/>
          </p:nvPr>
        </p:nvSpPr>
        <p:spPr>
          <a:xfrm>
            <a:off x="508001" y="457200"/>
            <a:ext cx="6447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Trebuchet MS"/>
              <a:buNone/>
              <a:defRPr sz="27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6"/>
          <p:cNvSpPr txBox="1"/>
          <p:nvPr>
            <p:ph idx="1" type="body"/>
          </p:nvPr>
        </p:nvSpPr>
        <p:spPr>
          <a:xfrm>
            <a:off x="508000" y="1620450"/>
            <a:ext cx="7273500" cy="29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02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1pPr>
            <a:lvl2pPr indent="-330200" lvl="1" marL="9144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2pPr>
            <a:lvl3pPr indent="-330200" lvl="2" marL="13716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3pPr>
            <a:lvl4pPr indent="-330200" lvl="3" marL="1828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4pPr>
            <a:lvl5pPr indent="-330200" lvl="4" marL="22860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5pPr>
            <a:lvl6pPr indent="-330200" lvl="5" marL="2743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6pPr>
            <a:lvl7pPr indent="-330200" lvl="6" marL="32004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7pPr>
            <a:lvl8pPr indent="-330200" lvl="7" marL="36576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8pPr>
            <a:lvl9pPr indent="-330200" lvl="8" marL="41148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600"/>
              <a:buChar char="►"/>
              <a:defRPr sz="1600"/>
            </a:lvl9pPr>
          </a:lstStyle>
          <a:p/>
        </p:txBody>
      </p:sp>
      <p:sp>
        <p:nvSpPr>
          <p:cNvPr id="111" name="Google Shape;111;p26"/>
          <p:cNvSpPr txBox="1"/>
          <p:nvPr>
            <p:ph idx="12" type="sldNum"/>
          </p:nvPr>
        </p:nvSpPr>
        <p:spPr>
          <a:xfrm>
            <a:off x="6442998" y="4531022"/>
            <a:ext cx="512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 1">
  <p:cSld name="OBJECT_1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4" name="Google Shape;114;p27"/>
          <p:cNvSpPr txBox="1"/>
          <p:nvPr>
            <p:ph idx="1" type="body"/>
          </p:nvPr>
        </p:nvSpPr>
        <p:spPr>
          <a:xfrm>
            <a:off x="628650" y="1369218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115" name="Google Shape;115;p2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16" name="Google Shape;116;p27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17" name="Google Shape;117;p2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yle 2">
  <p:cSld name="SECTION_HEADER_1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9" name="Google Shape;119;p28"/>
          <p:cNvCxnSpPr/>
          <p:nvPr/>
        </p:nvCxnSpPr>
        <p:spPr>
          <a:xfrm>
            <a:off x="161886" y="188197"/>
            <a:ext cx="88014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0" name="Google Shape;120;p28"/>
          <p:cNvSpPr txBox="1"/>
          <p:nvPr>
            <p:ph type="title"/>
          </p:nvPr>
        </p:nvSpPr>
        <p:spPr>
          <a:xfrm>
            <a:off x="171313" y="249775"/>
            <a:ext cx="8801400" cy="6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1" name="Google Shape;121;p28"/>
          <p:cNvSpPr/>
          <p:nvPr/>
        </p:nvSpPr>
        <p:spPr>
          <a:xfrm rot="10800000">
            <a:off x="-9429" y="4643126"/>
            <a:ext cx="9170604" cy="533574"/>
          </a:xfrm>
          <a:prstGeom prst="flowChartDocument">
            <a:avLst/>
          </a:prstGeom>
          <a:gradFill>
            <a:gsLst>
              <a:gs pos="0">
                <a:schemeClr val="accent2"/>
              </a:gs>
              <a:gs pos="100000">
                <a:srgbClr val="0850E0"/>
              </a:gs>
            </a:gsLst>
            <a:lin ang="8100019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28"/>
          <p:cNvSpPr txBox="1"/>
          <p:nvPr>
            <p:ph idx="12" type="sldNum"/>
          </p:nvPr>
        </p:nvSpPr>
        <p:spPr>
          <a:xfrm>
            <a:off x="8531333" y="4714717"/>
            <a:ext cx="548700" cy="39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buNone/>
              <a:defRPr b="1" sz="1600">
                <a:solidFill>
                  <a:schemeClr val="lt1"/>
                </a:solidFill>
                <a:latin typeface="Fira Mono"/>
                <a:ea typeface="Fira Mono"/>
                <a:cs typeface="Fira Mono"/>
                <a:sym typeface="Fira Mono"/>
              </a:defRPr>
            </a:lvl1pPr>
            <a:lvl2pPr lvl="1" rtl="0">
              <a:buNone/>
              <a:defRPr b="1" sz="1600">
                <a:solidFill>
                  <a:schemeClr val="lt1"/>
                </a:solidFill>
                <a:latin typeface="Fira Mono"/>
                <a:ea typeface="Fira Mono"/>
                <a:cs typeface="Fira Mono"/>
                <a:sym typeface="Fira Mono"/>
              </a:defRPr>
            </a:lvl2pPr>
            <a:lvl3pPr lvl="2" rtl="0">
              <a:buNone/>
              <a:defRPr b="1" sz="1600">
                <a:solidFill>
                  <a:schemeClr val="lt1"/>
                </a:solidFill>
                <a:latin typeface="Fira Mono"/>
                <a:ea typeface="Fira Mono"/>
                <a:cs typeface="Fira Mono"/>
                <a:sym typeface="Fira Mono"/>
              </a:defRPr>
            </a:lvl3pPr>
            <a:lvl4pPr lvl="3" rtl="0">
              <a:buNone/>
              <a:defRPr b="1" sz="1600">
                <a:solidFill>
                  <a:schemeClr val="lt1"/>
                </a:solidFill>
                <a:latin typeface="Fira Mono"/>
                <a:ea typeface="Fira Mono"/>
                <a:cs typeface="Fira Mono"/>
                <a:sym typeface="Fira Mono"/>
              </a:defRPr>
            </a:lvl4pPr>
            <a:lvl5pPr lvl="4" rtl="0">
              <a:buNone/>
              <a:defRPr b="1" sz="1600">
                <a:solidFill>
                  <a:schemeClr val="lt1"/>
                </a:solidFill>
                <a:latin typeface="Fira Mono"/>
                <a:ea typeface="Fira Mono"/>
                <a:cs typeface="Fira Mono"/>
                <a:sym typeface="Fira Mono"/>
              </a:defRPr>
            </a:lvl5pPr>
            <a:lvl6pPr lvl="5" rtl="0">
              <a:buNone/>
              <a:defRPr b="1" sz="1600">
                <a:solidFill>
                  <a:schemeClr val="lt1"/>
                </a:solidFill>
                <a:latin typeface="Fira Mono"/>
                <a:ea typeface="Fira Mono"/>
                <a:cs typeface="Fira Mono"/>
                <a:sym typeface="Fira Mono"/>
              </a:defRPr>
            </a:lvl6pPr>
            <a:lvl7pPr lvl="6" rtl="0">
              <a:buNone/>
              <a:defRPr b="1" sz="1600">
                <a:solidFill>
                  <a:schemeClr val="lt1"/>
                </a:solidFill>
                <a:latin typeface="Fira Mono"/>
                <a:ea typeface="Fira Mono"/>
                <a:cs typeface="Fira Mono"/>
                <a:sym typeface="Fira Mono"/>
              </a:defRPr>
            </a:lvl7pPr>
            <a:lvl8pPr lvl="7" rtl="0">
              <a:buNone/>
              <a:defRPr b="1" sz="1600">
                <a:solidFill>
                  <a:schemeClr val="lt1"/>
                </a:solidFill>
                <a:latin typeface="Fira Mono"/>
                <a:ea typeface="Fira Mono"/>
                <a:cs typeface="Fira Mono"/>
                <a:sym typeface="Fira Mono"/>
              </a:defRPr>
            </a:lvl8pPr>
            <a:lvl9pPr lvl="8" rtl="0">
              <a:buNone/>
              <a:defRPr b="1" sz="1600">
                <a:solidFill>
                  <a:schemeClr val="lt1"/>
                </a:solidFill>
                <a:latin typeface="Fira Mono"/>
                <a:ea typeface="Fira Mono"/>
                <a:cs typeface="Fira Mono"/>
                <a:sym typeface="Fira Mon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blanche 1">
  <p:cSld name="CUSTOM_4_1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9"/>
          <p:cNvSpPr/>
          <p:nvPr/>
        </p:nvSpPr>
        <p:spPr>
          <a:xfrm>
            <a:off x="-12281" y="0"/>
            <a:ext cx="9156300" cy="5143500"/>
          </a:xfrm>
          <a:prstGeom prst="roundRect">
            <a:avLst>
              <a:gd fmla="val 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1"/>
          <p:cNvSpPr txBox="1"/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31" name="Google Shape;131;p31"/>
          <p:cNvSpPr/>
          <p:nvPr/>
        </p:nvSpPr>
        <p:spPr>
          <a:xfrm>
            <a:off x="723692" y="4220091"/>
            <a:ext cx="794875" cy="985737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32" name="Google Shape;132;p31"/>
          <p:cNvSpPr/>
          <p:nvPr/>
        </p:nvSpPr>
        <p:spPr>
          <a:xfrm>
            <a:off x="-58319" y="3053287"/>
            <a:ext cx="782014" cy="890356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33" name="Google Shape;133;p31"/>
          <p:cNvSpPr/>
          <p:nvPr/>
        </p:nvSpPr>
        <p:spPr>
          <a:xfrm>
            <a:off x="4025101" y="3422420"/>
            <a:ext cx="370865" cy="809588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34" name="Google Shape;134;p31"/>
          <p:cNvSpPr/>
          <p:nvPr/>
        </p:nvSpPr>
        <p:spPr>
          <a:xfrm>
            <a:off x="3078045" y="3128354"/>
            <a:ext cx="730671" cy="895811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35" name="Google Shape;135;p31"/>
          <p:cNvSpPr/>
          <p:nvPr/>
        </p:nvSpPr>
        <p:spPr>
          <a:xfrm>
            <a:off x="5401648" y="3285712"/>
            <a:ext cx="805934" cy="75083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36" name="Google Shape;136;p31"/>
          <p:cNvSpPr/>
          <p:nvPr/>
        </p:nvSpPr>
        <p:spPr>
          <a:xfrm>
            <a:off x="8364459" y="3346843"/>
            <a:ext cx="873792" cy="600260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37" name="Google Shape;137;p31"/>
          <p:cNvSpPr/>
          <p:nvPr/>
        </p:nvSpPr>
        <p:spPr>
          <a:xfrm>
            <a:off x="4551116" y="3125540"/>
            <a:ext cx="657208" cy="679227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38" name="Google Shape;138;p31"/>
          <p:cNvSpPr/>
          <p:nvPr/>
        </p:nvSpPr>
        <p:spPr>
          <a:xfrm>
            <a:off x="4419881" y="3994834"/>
            <a:ext cx="919681" cy="950908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39" name="Google Shape;139;p31"/>
          <p:cNvSpPr/>
          <p:nvPr/>
        </p:nvSpPr>
        <p:spPr>
          <a:xfrm>
            <a:off x="2644912" y="4036538"/>
            <a:ext cx="890356" cy="706800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40" name="Google Shape;140;p31"/>
          <p:cNvSpPr/>
          <p:nvPr/>
        </p:nvSpPr>
        <p:spPr>
          <a:xfrm>
            <a:off x="2116542" y="3186156"/>
            <a:ext cx="829755" cy="780163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41" name="Google Shape;141;p31"/>
          <p:cNvSpPr/>
          <p:nvPr/>
        </p:nvSpPr>
        <p:spPr>
          <a:xfrm>
            <a:off x="1347361" y="3186147"/>
            <a:ext cx="599146" cy="706813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42" name="Google Shape;142;p31"/>
          <p:cNvSpPr/>
          <p:nvPr/>
        </p:nvSpPr>
        <p:spPr>
          <a:xfrm>
            <a:off x="2681615" y="4813558"/>
            <a:ext cx="816944" cy="313967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43" name="Google Shape;143;p31"/>
          <p:cNvSpPr/>
          <p:nvPr/>
        </p:nvSpPr>
        <p:spPr>
          <a:xfrm>
            <a:off x="7146421" y="4508764"/>
            <a:ext cx="1040884" cy="730621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44" name="Google Shape;144;p31"/>
          <p:cNvSpPr/>
          <p:nvPr/>
        </p:nvSpPr>
        <p:spPr>
          <a:xfrm>
            <a:off x="7146430" y="3104432"/>
            <a:ext cx="684732" cy="721463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45" name="Google Shape;145;p31"/>
          <p:cNvSpPr/>
          <p:nvPr/>
        </p:nvSpPr>
        <p:spPr>
          <a:xfrm>
            <a:off x="5262207" y="4729516"/>
            <a:ext cx="525046" cy="372666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46" name="Google Shape;146;p31"/>
          <p:cNvSpPr/>
          <p:nvPr/>
        </p:nvSpPr>
        <p:spPr>
          <a:xfrm>
            <a:off x="8376372" y="4729061"/>
            <a:ext cx="508532" cy="324976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47" name="Google Shape;147;p31"/>
          <p:cNvSpPr/>
          <p:nvPr/>
        </p:nvSpPr>
        <p:spPr>
          <a:xfrm>
            <a:off x="3808716" y="4429326"/>
            <a:ext cx="570935" cy="567282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48" name="Google Shape;148;p31"/>
          <p:cNvSpPr/>
          <p:nvPr/>
        </p:nvSpPr>
        <p:spPr>
          <a:xfrm>
            <a:off x="7975391" y="3053272"/>
            <a:ext cx="541560" cy="67927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49" name="Google Shape;149;p31"/>
          <p:cNvSpPr/>
          <p:nvPr/>
        </p:nvSpPr>
        <p:spPr>
          <a:xfrm>
            <a:off x="1570785" y="4028295"/>
            <a:ext cx="734324" cy="723314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50" name="Google Shape;150;p31"/>
          <p:cNvSpPr/>
          <p:nvPr/>
        </p:nvSpPr>
        <p:spPr>
          <a:xfrm>
            <a:off x="247060" y="4094875"/>
            <a:ext cx="275434" cy="244207"/>
          </a:xfrm>
          <a:custGeom>
            <a:rect b="b" l="l" r="r" t="t"/>
            <a:pathLst>
              <a:path extrusionOk="0" h="4880" w="5504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51" name="Google Shape;151;p31"/>
          <p:cNvSpPr/>
          <p:nvPr/>
        </p:nvSpPr>
        <p:spPr>
          <a:xfrm>
            <a:off x="8516944" y="4082884"/>
            <a:ext cx="690236" cy="510383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52" name="Google Shape;152;p31"/>
          <p:cNvSpPr/>
          <p:nvPr/>
        </p:nvSpPr>
        <p:spPr>
          <a:xfrm>
            <a:off x="859713" y="3417443"/>
            <a:ext cx="317620" cy="659010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53" name="Google Shape;153;p31"/>
          <p:cNvSpPr/>
          <p:nvPr/>
        </p:nvSpPr>
        <p:spPr>
          <a:xfrm rot="1920742">
            <a:off x="5707038" y="4213989"/>
            <a:ext cx="884797" cy="750834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54" name="Google Shape;154;p31"/>
          <p:cNvSpPr/>
          <p:nvPr/>
        </p:nvSpPr>
        <p:spPr>
          <a:xfrm rot="-3496844">
            <a:off x="115839" y="4509560"/>
            <a:ext cx="537852" cy="464440"/>
          </a:xfrm>
          <a:custGeom>
            <a:rect b="b" l="l" r="r" t="t"/>
            <a:pathLst>
              <a:path extrusionOk="0" h="9281" w="10748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55" name="Google Shape;155;p31"/>
          <p:cNvSpPr/>
          <p:nvPr/>
        </p:nvSpPr>
        <p:spPr>
          <a:xfrm>
            <a:off x="7518184" y="3966329"/>
            <a:ext cx="846269" cy="598458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56" name="Google Shape;156;p31"/>
          <p:cNvSpPr/>
          <p:nvPr/>
        </p:nvSpPr>
        <p:spPr>
          <a:xfrm rot="-5400000">
            <a:off x="6496794" y="3021440"/>
            <a:ext cx="493819" cy="63153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57" name="Google Shape;157;p31"/>
          <p:cNvSpPr/>
          <p:nvPr/>
        </p:nvSpPr>
        <p:spPr>
          <a:xfrm>
            <a:off x="6453205" y="3705907"/>
            <a:ext cx="666366" cy="752689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58" name="Google Shape;158;p31"/>
          <p:cNvSpPr/>
          <p:nvPr/>
        </p:nvSpPr>
        <p:spPr>
          <a:xfrm>
            <a:off x="1866011" y="4742879"/>
            <a:ext cx="681078" cy="455287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59" name="Google Shape;159;p31"/>
          <p:cNvSpPr/>
          <p:nvPr/>
        </p:nvSpPr>
        <p:spPr>
          <a:xfrm>
            <a:off x="6669805" y="4614395"/>
            <a:ext cx="308462" cy="330481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2"/>
          <p:cNvSpPr txBox="1"/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1pPr>
            <a:lvl2pPr lvl="1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2pPr>
            <a:lvl3pPr lvl="2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3pPr>
            <a:lvl4pPr lvl="3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4pPr>
            <a:lvl5pPr lvl="4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5pPr>
            <a:lvl6pPr lvl="5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6pPr>
            <a:lvl7pPr lvl="6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7pPr>
            <a:lvl8pPr lvl="7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8pPr>
            <a:lvl9pPr lvl="8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9pPr>
          </a:lstStyle>
          <a:p/>
        </p:txBody>
      </p:sp>
      <p:sp>
        <p:nvSpPr>
          <p:cNvPr id="162" name="Google Shape;162;p32"/>
          <p:cNvSpPr txBox="1"/>
          <p:nvPr>
            <p:ph idx="1" type="subTitle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163" name="Google Shape;163;p32"/>
          <p:cNvSpPr/>
          <p:nvPr/>
        </p:nvSpPr>
        <p:spPr>
          <a:xfrm>
            <a:off x="4412080" y="4661638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32"/>
          <p:cNvSpPr/>
          <p:nvPr/>
        </p:nvSpPr>
        <p:spPr>
          <a:xfrm>
            <a:off x="3968826" y="4000288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32"/>
          <p:cNvSpPr/>
          <p:nvPr/>
        </p:nvSpPr>
        <p:spPr>
          <a:xfrm>
            <a:off x="6283364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32"/>
          <p:cNvSpPr/>
          <p:nvPr/>
        </p:nvSpPr>
        <p:spPr>
          <a:xfrm>
            <a:off x="57465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32"/>
          <p:cNvSpPr/>
          <p:nvPr/>
        </p:nvSpPr>
        <p:spPr>
          <a:xfrm>
            <a:off x="70636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32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32"/>
          <p:cNvSpPr/>
          <p:nvPr/>
        </p:nvSpPr>
        <p:spPr>
          <a:xfrm>
            <a:off x="65815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32"/>
          <p:cNvSpPr/>
          <p:nvPr/>
        </p:nvSpPr>
        <p:spPr>
          <a:xfrm>
            <a:off x="65071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32"/>
          <p:cNvSpPr/>
          <p:nvPr/>
        </p:nvSpPr>
        <p:spPr>
          <a:xfrm>
            <a:off x="55010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32"/>
          <p:cNvSpPr/>
          <p:nvPr/>
        </p:nvSpPr>
        <p:spPr>
          <a:xfrm>
            <a:off x="52015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32"/>
          <p:cNvSpPr/>
          <p:nvPr/>
        </p:nvSpPr>
        <p:spPr>
          <a:xfrm>
            <a:off x="4765584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32"/>
          <p:cNvSpPr/>
          <p:nvPr/>
        </p:nvSpPr>
        <p:spPr>
          <a:xfrm>
            <a:off x="55218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32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32"/>
          <p:cNvSpPr/>
          <p:nvPr/>
        </p:nvSpPr>
        <p:spPr>
          <a:xfrm>
            <a:off x="8052577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32"/>
          <p:cNvSpPr/>
          <p:nvPr/>
        </p:nvSpPr>
        <p:spPr>
          <a:xfrm>
            <a:off x="6984573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32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32"/>
          <p:cNvSpPr/>
          <p:nvPr/>
        </p:nvSpPr>
        <p:spPr>
          <a:xfrm>
            <a:off x="61607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32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32"/>
          <p:cNvSpPr/>
          <p:nvPr/>
        </p:nvSpPr>
        <p:spPr>
          <a:xfrm>
            <a:off x="48922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32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32"/>
          <p:cNvSpPr/>
          <p:nvPr/>
        </p:nvSpPr>
        <p:spPr>
          <a:xfrm>
            <a:off x="4489179" y="4206693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32"/>
          <p:cNvSpPr/>
          <p:nvPr/>
        </p:nvSpPr>
        <p:spPr>
          <a:xfrm rot="1920548">
            <a:off x="7236726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32"/>
          <p:cNvSpPr/>
          <p:nvPr/>
        </p:nvSpPr>
        <p:spPr>
          <a:xfrm>
            <a:off x="82632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32"/>
          <p:cNvSpPr/>
          <p:nvPr/>
        </p:nvSpPr>
        <p:spPr>
          <a:xfrm rot="-5400000">
            <a:off x="76843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32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32"/>
          <p:cNvSpPr/>
          <p:nvPr/>
        </p:nvSpPr>
        <p:spPr>
          <a:xfrm>
            <a:off x="50595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32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32"/>
          <p:cNvSpPr/>
          <p:nvPr/>
        </p:nvSpPr>
        <p:spPr>
          <a:xfrm>
            <a:off x="1482765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32"/>
          <p:cNvSpPr/>
          <p:nvPr/>
        </p:nvSpPr>
        <p:spPr>
          <a:xfrm>
            <a:off x="9459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2" name="Google Shape;192;p32"/>
          <p:cNvSpPr/>
          <p:nvPr/>
        </p:nvSpPr>
        <p:spPr>
          <a:xfrm>
            <a:off x="22630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3" name="Google Shape;193;p32"/>
          <p:cNvSpPr/>
          <p:nvPr/>
        </p:nvSpPr>
        <p:spPr>
          <a:xfrm>
            <a:off x="17809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4" name="Google Shape;194;p32"/>
          <p:cNvSpPr/>
          <p:nvPr/>
        </p:nvSpPr>
        <p:spPr>
          <a:xfrm>
            <a:off x="17065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5" name="Google Shape;195;p32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2"/>
          <p:cNvSpPr/>
          <p:nvPr/>
        </p:nvSpPr>
        <p:spPr>
          <a:xfrm>
            <a:off x="4009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2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2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2"/>
          <p:cNvSpPr/>
          <p:nvPr/>
        </p:nvSpPr>
        <p:spPr>
          <a:xfrm>
            <a:off x="32519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2"/>
          <p:cNvSpPr/>
          <p:nvPr/>
        </p:nvSpPr>
        <p:spPr>
          <a:xfrm>
            <a:off x="3251978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2"/>
          <p:cNvSpPr/>
          <p:nvPr/>
        </p:nvSpPr>
        <p:spPr>
          <a:xfrm>
            <a:off x="2183974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2"/>
          <p:cNvSpPr/>
          <p:nvPr/>
        </p:nvSpPr>
        <p:spPr>
          <a:xfrm>
            <a:off x="39491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2"/>
          <p:cNvSpPr/>
          <p:nvPr/>
        </p:nvSpPr>
        <p:spPr>
          <a:xfrm>
            <a:off x="13601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2"/>
          <p:cNvSpPr/>
          <p:nvPr/>
        </p:nvSpPr>
        <p:spPr>
          <a:xfrm>
            <a:off x="37218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2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2"/>
          <p:cNvSpPr/>
          <p:nvPr/>
        </p:nvSpPr>
        <p:spPr>
          <a:xfrm>
            <a:off x="40288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2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2"/>
          <p:cNvSpPr/>
          <p:nvPr/>
        </p:nvSpPr>
        <p:spPr>
          <a:xfrm rot="1920548">
            <a:off x="2436125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2"/>
          <p:cNvSpPr/>
          <p:nvPr/>
        </p:nvSpPr>
        <p:spPr>
          <a:xfrm>
            <a:off x="34626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2"/>
          <p:cNvSpPr/>
          <p:nvPr/>
        </p:nvSpPr>
        <p:spPr>
          <a:xfrm rot="-5400000">
            <a:off x="28837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2"/>
          <p:cNvSpPr/>
          <p:nvPr/>
        </p:nvSpPr>
        <p:spPr>
          <a:xfrm>
            <a:off x="28590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2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2"/>
          <p:cNvSpPr/>
          <p:nvPr/>
        </p:nvSpPr>
        <p:spPr>
          <a:xfrm>
            <a:off x="29818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3"/>
          <p:cNvSpPr txBox="1"/>
          <p:nvPr>
            <p:ph idx="1" type="body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7350" lvl="0" marL="457200" algn="ctr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b="1" sz="2500">
                <a:solidFill>
                  <a:srgbClr val="1C4587"/>
                </a:solidFill>
              </a:defRPr>
            </a:lvl1pPr>
            <a:lvl2pPr indent="-387350" lvl="1" marL="91440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b="1" sz="2500">
                <a:solidFill>
                  <a:srgbClr val="1C4587"/>
                </a:solidFill>
              </a:defRPr>
            </a:lvl2pPr>
            <a:lvl3pPr indent="-387350" lvl="2" marL="137160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3pPr>
            <a:lvl4pPr indent="-387350" lvl="3" marL="182880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4pPr>
            <a:lvl5pPr indent="-387350" lvl="4" marL="228600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5pPr>
            <a:lvl6pPr indent="-387350" lvl="5" marL="274320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6pPr>
            <a:lvl7pPr indent="-387350" lvl="6" marL="320040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7pPr>
            <a:lvl8pPr indent="-387350" lvl="7" marL="365760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8pPr>
            <a:lvl9pPr indent="-387350" lvl="8" marL="411480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216" name="Google Shape;216;p33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3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3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3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3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3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3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3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3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3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3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3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3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3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3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3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3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3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3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3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3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3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6" name="Google Shape;246;p33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7" name="Google Shape;247;p33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8" name="Google Shape;248;p33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33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33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33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33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33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33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33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33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33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buNone/>
              <a:defRPr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4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60" name="Google Shape;260;p34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7350" lvl="0" marL="45720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261" name="Google Shape;261;p34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62" name="Google Shape;262;p34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63" name="Google Shape;263;p34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64" name="Google Shape;264;p34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65" name="Google Shape;265;p34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66" name="Google Shape;266;p34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67" name="Google Shape;267;p34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68" name="Google Shape;268;p34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69" name="Google Shape;269;p34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70" name="Google Shape;270;p34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71" name="Google Shape;271;p34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72" name="Google Shape;272;p34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73" name="Google Shape;273;p34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74" name="Google Shape;274;p34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75" name="Google Shape;275;p34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76" name="Google Shape;276;p34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77" name="Google Shape;277;p34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78" name="Google Shape;278;p34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79" name="Google Shape;279;p34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80" name="Google Shape;280;p34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81" name="Google Shape;281;p34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82" name="Google Shape;282;p34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83" name="Google Shape;283;p34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84" name="Google Shape;284;p34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85" name="Google Shape;285;p34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86" name="Google Shape;286;p34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87" name="Google Shape;287;p34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88" name="Google Shape;288;p34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89" name="Google Shape;289;p34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0" name="Google Shape;290;p34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291" name="Google Shape;291;p34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292" name="Google Shape;292;p34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95" name="Google Shape;295;p35"/>
          <p:cNvSpPr txBox="1"/>
          <p:nvPr>
            <p:ph idx="1" type="body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296" name="Google Shape;296;p35"/>
          <p:cNvSpPr txBox="1"/>
          <p:nvPr>
            <p:ph idx="2" type="body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grpSp>
        <p:nvGrpSpPr>
          <p:cNvPr id="297" name="Google Shape;297;p3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8" name="Google Shape;298;p35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35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35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35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35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35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35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35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35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35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35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35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35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35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35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35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35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35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35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35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35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35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35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35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35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35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35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35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35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27" name="Google Shape;327;p3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28" name="Google Shape;328;p3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31" name="Google Shape;331;p36"/>
          <p:cNvSpPr txBox="1"/>
          <p:nvPr>
            <p:ph idx="1" type="body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32" name="Google Shape;332;p36"/>
          <p:cNvSpPr txBox="1"/>
          <p:nvPr>
            <p:ph idx="2" type="body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33" name="Google Shape;333;p36"/>
          <p:cNvSpPr txBox="1"/>
          <p:nvPr>
            <p:ph idx="3" type="body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334" name="Google Shape;334;p3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5" name="Google Shape;335;p36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36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36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36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36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36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36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36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36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36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36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36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36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36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36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36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36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36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36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36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36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36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36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36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36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36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36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36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36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64" name="Google Shape;364;p3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65" name="Google Shape;365;p3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8" name="Google Shape;368;p3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9" name="Google Shape;369;p37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37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37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37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37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37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37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37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37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37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37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37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37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37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37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37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37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37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37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37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37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37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37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37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37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37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37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37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37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98" name="Google Shape;398;p3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99" name="Google Shape;399;p3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8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402" name="Google Shape;402;p38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03" name="Google Shape;403;p38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04" name="Google Shape;404;p38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05" name="Google Shape;405;p38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06" name="Google Shape;406;p38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07" name="Google Shape;407;p38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08" name="Google Shape;408;p38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09" name="Google Shape;409;p38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10" name="Google Shape;410;p38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11" name="Google Shape;411;p38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12" name="Google Shape;412;p38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13" name="Google Shape;413;p38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14" name="Google Shape;414;p38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15" name="Google Shape;415;p38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16" name="Google Shape;416;p38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17" name="Google Shape;417;p38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18" name="Google Shape;418;p38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19" name="Google Shape;419;p38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20" name="Google Shape;420;p38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21" name="Google Shape;421;p38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22" name="Google Shape;422;p38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23" name="Google Shape;423;p38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24" name="Google Shape;424;p38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25" name="Google Shape;425;p38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26" name="Google Shape;426;p38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27" name="Google Shape;427;p38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28" name="Google Shape;428;p38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29" name="Google Shape;429;p38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0" name="Google Shape;430;p38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1" name="Google Shape;431;p38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2" name="Google Shape;432;p38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3" name="Google Shape;433;p38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4" name="Google Shape;434;p38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38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38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38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38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38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38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38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38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38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buNone/>
              <a:defRPr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39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39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39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39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39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39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39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39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39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39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39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39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39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39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39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39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39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39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39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39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39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39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39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39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39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39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39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39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39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39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39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6" name="Google Shape;476;p39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7" name="Google Shape;477;p39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39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39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39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39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39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39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39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39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3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buNone/>
              <a:defRPr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"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4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buNone/>
              <a:defRPr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4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26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37.xml"/><Relationship Id="rId1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9.xml"/><Relationship Id="rId3" Type="http://schemas.openxmlformats.org/officeDocument/2006/relationships/slideLayout" Target="../slideLayouts/slideLayout30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4.xml"/><Relationship Id="rId8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spd="med"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5" name="Google Shape;65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6" name="Google Shape;66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</p:sldLayoutIdLst>
  <p:transition spd="med"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0"/>
          <p:cNvSpPr txBox="1"/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127" name="Google Shape;127;p30"/>
          <p:cNvSpPr txBox="1"/>
          <p:nvPr>
            <p:ph idx="1" type="body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128" name="Google Shape;128;p30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41.png"/><Relationship Id="rId10" Type="http://schemas.openxmlformats.org/officeDocument/2006/relationships/hyperlink" Target="https://recitmst.qc.ca/creacamp11nov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hyperlink" Target="mailto:equipe@recitmst.qc.ca" TargetMode="External"/><Relationship Id="rId9" Type="http://schemas.openxmlformats.org/officeDocument/2006/relationships/image" Target="../media/image13.png"/><Relationship Id="rId5" Type="http://schemas.openxmlformats.org/officeDocument/2006/relationships/hyperlink" Target="https://creativecommons.org/licenses/by-nc-sa/4.0/deed.fr" TargetMode="External"/><Relationship Id="rId6" Type="http://schemas.openxmlformats.org/officeDocument/2006/relationships/hyperlink" Target="https://creativecommons.org/licenses/by-nc-sa/4.0/deed.fr" TargetMode="External"/><Relationship Id="rId7" Type="http://schemas.openxmlformats.org/officeDocument/2006/relationships/hyperlink" Target="https://creativecommons.org/licenses/by-nc-sa/4.0/deed.fr" TargetMode="External"/><Relationship Id="rId8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recitmst.qc.ca/creacamp11nov" TargetMode="External"/><Relationship Id="rId4" Type="http://schemas.openxmlformats.org/officeDocument/2006/relationships/image" Target="../media/image4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jpg"/><Relationship Id="rId4" Type="http://schemas.openxmlformats.org/officeDocument/2006/relationships/image" Target="../media/image33.jpg"/><Relationship Id="rId5" Type="http://schemas.openxmlformats.org/officeDocument/2006/relationships/image" Target="../media/image21.jpg"/><Relationship Id="rId6" Type="http://schemas.openxmlformats.org/officeDocument/2006/relationships/image" Target="../media/image25.jpg"/></Relationships>
</file>

<file path=ppt/slides/_rels/slide4.xml.rels><?xml version="1.0" encoding="UTF-8" standalone="yes"?><Relationships xmlns="http://schemas.openxmlformats.org/package/2006/relationships"><Relationship Id="rId10" Type="http://schemas.openxmlformats.org/officeDocument/2006/relationships/image" Target="../media/image5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cdn-contenu.quebec.ca/cdn-contenu/education/Numerique/usage-pedagogique-programmation-informatique.pdf" TargetMode="External"/><Relationship Id="rId4" Type="http://schemas.openxmlformats.org/officeDocument/2006/relationships/hyperlink" Target="http://www.education.gouv.qc.ca/fileadmin/site_web/documents/ministere/Usage-pedagogique-programmation-informatique.pdf" TargetMode="External"/><Relationship Id="rId9" Type="http://schemas.openxmlformats.org/officeDocument/2006/relationships/image" Target="../media/image20.png"/><Relationship Id="rId5" Type="http://schemas.openxmlformats.org/officeDocument/2006/relationships/image" Target="../media/image12.png"/><Relationship Id="rId6" Type="http://schemas.openxmlformats.org/officeDocument/2006/relationships/image" Target="../media/image7.png"/><Relationship Id="rId7" Type="http://schemas.openxmlformats.org/officeDocument/2006/relationships/image" Target="../media/image4.png"/><Relationship Id="rId8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docs.google.com/presentation/d/1lm5loQlh6rZe5ADoehb7vP8sEpdaIuwcuLCRIFsAsbQ/edit?usp=sharing" TargetMode="External"/><Relationship Id="rId4" Type="http://schemas.openxmlformats.org/officeDocument/2006/relationships/image" Target="../media/image24.png"/><Relationship Id="rId5" Type="http://schemas.openxmlformats.org/officeDocument/2006/relationships/hyperlink" Target="https://docs.google.com/presentation/d/1bktKytdzy-efogeBG5ZYgX2u91jb1Zw0zsFF9O-pmKw/edit?usp=sharing" TargetMode="External"/><Relationship Id="rId6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scratch.mit.edu/projects/303198512/editor/" TargetMode="External"/><Relationship Id="rId4" Type="http://schemas.openxmlformats.org/officeDocument/2006/relationships/hyperlink" Target="https://scratch.mit.edu/educators#teacher-accounts" TargetMode="External"/><Relationship Id="rId5" Type="http://schemas.openxmlformats.org/officeDocument/2006/relationships/image" Target="../media/image9.png"/><Relationship Id="rId6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blockly.games/" TargetMode="External"/><Relationship Id="rId4" Type="http://schemas.openxmlformats.org/officeDocument/2006/relationships/image" Target="../media/image2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Relationship Id="rId4" Type="http://schemas.openxmlformats.org/officeDocument/2006/relationships/image" Target="../media/image1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Relationship Id="rId4" Type="http://schemas.openxmlformats.org/officeDocument/2006/relationships/image" Target="../media/image26.png"/><Relationship Id="rId5" Type="http://schemas.openxmlformats.org/officeDocument/2006/relationships/image" Target="../media/image29.png"/><Relationship Id="rId6" Type="http://schemas.openxmlformats.org/officeDocument/2006/relationships/image" Target="../media/image28.png"/><Relationship Id="rId7" Type="http://schemas.openxmlformats.org/officeDocument/2006/relationships/hyperlink" Target="https://cdpsciencetechno.org/documentation/primaire/outils-et-ressources-pedagogiques/affiches-et-illustrations/" TargetMode="External"/><Relationship Id="rId8" Type="http://schemas.openxmlformats.org/officeDocument/2006/relationships/hyperlink" Target="https://cdpsciencetechno.org/documentation/secondaire/outils-et-ressources-pedagogiques/#Banque" TargetMode="External"/></Relationships>
</file>

<file path=ppt/slides/_rels/slide15.xml.rels><?xml version="1.0" encoding="UTF-8" standalone="yes"?><Relationships xmlns="http://schemas.openxmlformats.org/package/2006/relationships"><Relationship Id="rId11" Type="http://schemas.openxmlformats.org/officeDocument/2006/relationships/image" Target="../media/image31.png"/><Relationship Id="rId10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docs.google.com/document/d/16YHSjzCW-fId6AYzet3eJrc9lJpyfa68ayB_5pr7vSg/edit?usp=sharing" TargetMode="External"/><Relationship Id="rId4" Type="http://schemas.openxmlformats.org/officeDocument/2006/relationships/hyperlink" Target="https://docs.google.com/document/d/1HQAQnZp3EBLuSLwbLV7IrAy8z8Vm8Fdqgo12_M37Qb0/edit?usp=sharing" TargetMode="External"/><Relationship Id="rId9" Type="http://schemas.openxmlformats.org/officeDocument/2006/relationships/image" Target="../media/image27.png"/><Relationship Id="rId5" Type="http://schemas.openxmlformats.org/officeDocument/2006/relationships/hyperlink" Target="https://docs.google.com/document/d/1bzelXN4zgqZUxhuMjZYZ6bwPpf2bX_HlmhJGjh1sJeI/edit?usp=sharing" TargetMode="External"/><Relationship Id="rId6" Type="http://schemas.openxmlformats.org/officeDocument/2006/relationships/hyperlink" Target="https://docs.google.com/document/d/1cHHmrMv7-cqTlSZEMCeJ5NjJFOpRWTiY78Sl2Bl4OW4/edit?usp=sharing" TargetMode="External"/><Relationship Id="rId7" Type="http://schemas.openxmlformats.org/officeDocument/2006/relationships/hyperlink" Target="https://docs.google.com/document/d/1dDI3XDH3V_1kfeA6lDVjvN0L50YVj9jj0utc_fK_N7E/edit?usp=sharing" TargetMode="External"/><Relationship Id="rId8" Type="http://schemas.openxmlformats.org/officeDocument/2006/relationships/hyperlink" Target="https://scratch.mit.edu/projects/259896846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docs.google.com/presentation/d/1U75fERPhP15YMNp0HL2B8S9z7o2gDwGd8-xO5nijB8Y/edit#slide=id.g35f391192_00" TargetMode="External"/><Relationship Id="rId4" Type="http://schemas.openxmlformats.org/officeDocument/2006/relationships/hyperlink" Target="https://scratch.mit.edu/projects/605261652/editor/" TargetMode="External"/><Relationship Id="rId5" Type="http://schemas.openxmlformats.org/officeDocument/2006/relationships/image" Target="../media/image3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docs.google.com/document/d/1j_qTxOiVrX63wyNFhw3Y5FVQ1m0dAHgckfbkUhI9Emc/edit?usp=sharing" TargetMode="External"/><Relationship Id="rId4" Type="http://schemas.openxmlformats.org/officeDocument/2006/relationships/image" Target="../media/image3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drive.google.com/file/d/1-E7sBOhBXOn_QyiOBozOz1IIL0dIbevl/view?usp=sharing" TargetMode="External"/><Relationship Id="rId4" Type="http://schemas.openxmlformats.org/officeDocument/2006/relationships/hyperlink" Target="https://recitmst.qc.ca/Projet-Pieces-d-echecs-et-maths" TargetMode="External"/><Relationship Id="rId5" Type="http://schemas.openxmlformats.org/officeDocument/2006/relationships/image" Target="../media/image54.jpg"/><Relationship Id="rId6" Type="http://schemas.openxmlformats.org/officeDocument/2006/relationships/image" Target="../media/image3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scratch.mit.edu/projects/434651166" TargetMode="External"/><Relationship Id="rId4" Type="http://schemas.openxmlformats.org/officeDocument/2006/relationships/image" Target="../media/image45.png"/><Relationship Id="rId5" Type="http://schemas.openxmlformats.org/officeDocument/2006/relationships/hyperlink" Target="https://scratch.mit.edu/projects/434660299" TargetMode="External"/><Relationship Id="rId6" Type="http://schemas.openxmlformats.org/officeDocument/2006/relationships/image" Target="../media/image40.png"/><Relationship Id="rId7" Type="http://schemas.openxmlformats.org/officeDocument/2006/relationships/hyperlink" Target="https://scratch.mit.edu/projects/434637865" TargetMode="External"/><Relationship Id="rId8" Type="http://schemas.openxmlformats.org/officeDocument/2006/relationships/image" Target="../media/image3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s://scratch.mit.edu/projects/491720882" TargetMode="External"/><Relationship Id="rId4" Type="http://schemas.openxmlformats.org/officeDocument/2006/relationships/hyperlink" Target="https://scratch.mit.edu/projects/491700920" TargetMode="External"/><Relationship Id="rId5" Type="http://schemas.openxmlformats.org/officeDocument/2006/relationships/hyperlink" Target="https://scratch.mit.edu/projects/491700920" TargetMode="External"/><Relationship Id="rId6" Type="http://schemas.openxmlformats.org/officeDocument/2006/relationships/image" Target="../media/image34.gif"/><Relationship Id="rId7" Type="http://schemas.openxmlformats.org/officeDocument/2006/relationships/hyperlink" Target="https://scratch.mit.edu/projects/25898/" TargetMode="External"/><Relationship Id="rId8" Type="http://schemas.openxmlformats.org/officeDocument/2006/relationships/image" Target="../media/image68.gif"/></Relationships>
</file>

<file path=ppt/slides/_rels/slide21.xml.rels><?xml version="1.0" encoding="UTF-8" standalone="yes"?><Relationships xmlns="http://schemas.openxmlformats.org/package/2006/relationships"><Relationship Id="rId11" Type="http://schemas.openxmlformats.org/officeDocument/2006/relationships/hyperlink" Target="https://docs.google.com/presentation/d/13mZvUYtEi5cqhrphjgGyReyj2Xn0Pl6MjeJZ9B0-43c/edit?usp=sharing" TargetMode="External"/><Relationship Id="rId10" Type="http://schemas.openxmlformats.org/officeDocument/2006/relationships/hyperlink" Target="https://padlet.com/rioux_stephanie/scratch-36jcynvonqyi" TargetMode="External"/><Relationship Id="rId13" Type="http://schemas.openxmlformats.org/officeDocument/2006/relationships/hyperlink" Target="https://campus.recit.qc.ca/course/view.php?id=178" TargetMode="External"/><Relationship Id="rId12" Type="http://schemas.openxmlformats.org/officeDocument/2006/relationships/hyperlink" Target="https://campus.recit.qc.ca/course/view.php?id=177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scratch.mit.edu/" TargetMode="External"/><Relationship Id="rId4" Type="http://schemas.openxmlformats.org/officeDocument/2006/relationships/hyperlink" Target="https://resources.scratch.mit.edu/www/cards/fr/scratch-cards-all.pdf" TargetMode="External"/><Relationship Id="rId9" Type="http://schemas.openxmlformats.org/officeDocument/2006/relationships/hyperlink" Target="https://docs.google.com/spreadsheets/d/1fmb39gcwBgvFr2BSUe75QQQ7-0qZ_Ekx0dck1zSzxIE/edit?gid=0#gid=0" TargetMode="External"/><Relationship Id="rId14" Type="http://schemas.openxmlformats.org/officeDocument/2006/relationships/hyperlink" Target="https://campus-test.moodle.decclic.qc.ca/course/view.php?id=276&amp;lang=fr_ca" TargetMode="External"/><Relationship Id="rId5" Type="http://schemas.openxmlformats.org/officeDocument/2006/relationships/hyperlink" Target="https://docs.google.com/presentation/d/10S4T4O7OG21lr5zRdLdawGHlP6lmSGuSl9ezG1a-QuM/edit?usp=sharing" TargetMode="External"/><Relationship Id="rId6" Type="http://schemas.openxmlformats.org/officeDocument/2006/relationships/hyperlink" Target="https://kreocode.ca/webinaires-kreocode-nov-dec-2022/" TargetMode="External"/><Relationship Id="rId7" Type="http://schemas.openxmlformats.org/officeDocument/2006/relationships/hyperlink" Target="https://docs.google.com/presentation/d/1OOUHUfsItg7pd7-KSKbL7OtJzWI11PbT_m8caJRTHDE/edit?usp=sharing" TargetMode="External"/><Relationship Id="rId8" Type="http://schemas.openxmlformats.org/officeDocument/2006/relationships/hyperlink" Target="https://drive.google.com/drive/folders/1mW519HBWDfSfQCG0POj_CJAXfPl3OkaW?usp=sharing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6.png"/><Relationship Id="rId4" Type="http://schemas.openxmlformats.org/officeDocument/2006/relationships/image" Target="../media/image35.png"/></Relationships>
</file>

<file path=ppt/slides/_rels/slide23.xml.rels><?xml version="1.0" encoding="UTF-8" standalone="yes"?><Relationships xmlns="http://schemas.openxmlformats.org/package/2006/relationships"><Relationship Id="rId11" Type="http://schemas.openxmlformats.org/officeDocument/2006/relationships/hyperlink" Target="https://docs.google.com/document/d/15IfV9Ylp8N5__b6eTeVJ0ghvzd8sfyYavrJA84X3P7Q/edit?usp=sharing" TargetMode="External"/><Relationship Id="rId10" Type="http://schemas.openxmlformats.org/officeDocument/2006/relationships/hyperlink" Target="https://docs.google.com/document/d/10TiwTwNU_0Qa2Z1cQHTeZHX15HTY-EaTE7iFQuySNGM/edit?usp=sharing" TargetMode="External"/><Relationship Id="rId13" Type="http://schemas.openxmlformats.org/officeDocument/2006/relationships/hyperlink" Target="https://drive.google.com/drive/folders/1r22O_9iyLvS1YOVsUmw2bvGnbE3OZwhW?usp=sharing" TargetMode="External"/><Relationship Id="rId12" Type="http://schemas.openxmlformats.org/officeDocument/2006/relationships/hyperlink" Target="https://docs.google.com/document/d/1gsTWj59ZjCBhjGA9l16bBZ7Aa40_lwhgLn5-R5fUxcg/edit?usp=sharing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scratch.mit.edu/" TargetMode="External"/><Relationship Id="rId4" Type="http://schemas.openxmlformats.org/officeDocument/2006/relationships/hyperlink" Target="https://docs.google.com/document/d/1gb2lz61KNzUS68ZMPQobJ88bqxhEKlABL3ek8AfpiUU/edit?usp=sharing" TargetMode="External"/><Relationship Id="rId9" Type="http://schemas.openxmlformats.org/officeDocument/2006/relationships/hyperlink" Target="https://docs.google.com/presentation/d/e/2PACX-1vQoHFdIBgzgDSbj-Gx-Rj8EaKvpDx6eGAVZTmV2HX703xWpxlQfjXsoYji4BZzqjKwpKsaOaaAC5ESP/pub?start=false&amp;loop=false&amp;delayms=3000&amp;slide=id.g10285535aeb_0_0" TargetMode="External"/><Relationship Id="rId15" Type="http://schemas.openxmlformats.org/officeDocument/2006/relationships/image" Target="../media/image43.png"/><Relationship Id="rId14" Type="http://schemas.openxmlformats.org/officeDocument/2006/relationships/hyperlink" Target="https://campus.recit.qc.ca/mod/page/view.php?id=4726" TargetMode="External"/><Relationship Id="rId5" Type="http://schemas.openxmlformats.org/officeDocument/2006/relationships/hyperlink" Target="https://docs.google.com/presentation/d/1SX6KecIrJ6GZ40ZSWnwZ3CcRnRFRJcFadAYeGKJMPy0/edit?usp=sharing" TargetMode="External"/><Relationship Id="rId6" Type="http://schemas.openxmlformats.org/officeDocument/2006/relationships/hyperlink" Target="https://docs.google.com/presentation/d/1SX6KecIrJ6GZ40ZSWnwZ3CcRnRFRJcFadAYeGKJMPy0/edit?usp=sharing" TargetMode="External"/><Relationship Id="rId7" Type="http://schemas.openxmlformats.org/officeDocument/2006/relationships/hyperlink" Target="https://docs.google.com/presentation/d/1SX6KecIrJ6GZ40ZSWnwZ3CcRnRFRJcFadAYeGKJMPy0/edit?usp=sharing" TargetMode="External"/><Relationship Id="rId8" Type="http://schemas.openxmlformats.org/officeDocument/2006/relationships/hyperlink" Target="https://docs.google.com/presentation/d/e/2PACX-1vQvU-Eu3jkVVJwgP1Njt8dFfXt_c8Xbg4fhFG6HI3b3mu4ZFlcw_Gr4gMF4E2JjZ79IT4nPIl12pePR/pub?start=false&amp;loop=false&amp;delayms=3000&amp;slide=id.p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8.png"/><Relationship Id="rId4" Type="http://schemas.openxmlformats.org/officeDocument/2006/relationships/hyperlink" Target="https://docs.google.com/presentation/d/1202uBqv542H9-bthPr_lof7kDZ3s39DSytWerxfzQ5s/edit?usp=sharing" TargetMode="External"/><Relationship Id="rId5" Type="http://schemas.openxmlformats.org/officeDocument/2006/relationships/image" Target="../media/image64.png"/><Relationship Id="rId6" Type="http://schemas.openxmlformats.org/officeDocument/2006/relationships/hyperlink" Target="https://docs.google.com/presentation/d/1202uBqv542H9-bthPr_lof7kDZ3s39DSytWerxfzQ5s/edit?usp=sharing" TargetMode="External"/><Relationship Id="rId7" Type="http://schemas.openxmlformats.org/officeDocument/2006/relationships/image" Target="../media/image4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makecode.microbit.org/" TargetMode="External"/><Relationship Id="rId4" Type="http://schemas.openxmlformats.org/officeDocument/2006/relationships/hyperlink" Target="https://docs.google.com/presentation/d/1Sa7O6Co2SVV5l0qJwAZ8PrgcflpOxiw7uJuW-lYuTMs/edit?usp=sharing" TargetMode="External"/><Relationship Id="rId9" Type="http://schemas.openxmlformats.org/officeDocument/2006/relationships/hyperlink" Target="https://campus.recit.qc.ca/course/view.php?id=167" TargetMode="External"/><Relationship Id="rId5" Type="http://schemas.openxmlformats.org/officeDocument/2006/relationships/hyperlink" Target="https://docs.google.com/presentation/d/1gjh_t4dgkqKCd0mDsE5VyIio8iqmkvPfHpgcszwFwG0/edit?usp=sharing" TargetMode="External"/><Relationship Id="rId6" Type="http://schemas.openxmlformats.org/officeDocument/2006/relationships/hyperlink" Target="https://docs.google.com/document/d/1RjrcNjSb9CMFJE6MC7UU18BHFFI6CXnZ8orgsV_U28k/edit?usp=sharing" TargetMode="External"/><Relationship Id="rId7" Type="http://schemas.openxmlformats.org/officeDocument/2006/relationships/hyperlink" Target="https://docs.google.com/presentation/d/19FajOK5UFp7XDRpTbJO0K6PF4ZsINFAkFTWCXdkyAnI/edit?usp=sharing" TargetMode="External"/><Relationship Id="rId8" Type="http://schemas.openxmlformats.org/officeDocument/2006/relationships/hyperlink" Target="https://archive.microbit.org/fr/guide/quick/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7.png"/><Relationship Id="rId4" Type="http://schemas.openxmlformats.org/officeDocument/2006/relationships/image" Target="../media/image42.png"/><Relationship Id="rId5" Type="http://schemas.openxmlformats.org/officeDocument/2006/relationships/hyperlink" Target="http://www.classedesciences.com/une-machine-agrave-bonbons.html" TargetMode="External"/><Relationship Id="rId6" Type="http://schemas.openxmlformats.org/officeDocument/2006/relationships/hyperlink" Target="http://www.classedesciences.com/" TargetMode="Externa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7.png"/><Relationship Id="rId4" Type="http://schemas.openxmlformats.org/officeDocument/2006/relationships/hyperlink" Target="http://www.youtube.com/watch?v=7eC_VjH1eP0" TargetMode="External"/><Relationship Id="rId5" Type="http://schemas.openxmlformats.org/officeDocument/2006/relationships/image" Target="../media/image47.jpg"/><Relationship Id="rId6" Type="http://schemas.openxmlformats.org/officeDocument/2006/relationships/hyperlink" Target="https://makecode.microbit.org/projects/plant-watering/code" TargetMode="External"/><Relationship Id="rId7" Type="http://schemas.openxmlformats.org/officeDocument/2006/relationships/hyperlink" Target="https://www.youtube.com/watch?v=jANCdtkJAKY" TargetMode="External"/><Relationship Id="rId8" Type="http://schemas.openxmlformats.org/officeDocument/2006/relationships/hyperlink" Target="https://docs.google.com/document/u/0/d/164LfiiS7rKg6eARivwMf8rpfHGho3fhUlD4UVAQE7_g/edit" TargetMode="Externa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67.jpg"/><Relationship Id="rId4" Type="http://schemas.openxmlformats.org/officeDocument/2006/relationships/image" Target="../media/image65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0.png"/><Relationship Id="rId4" Type="http://schemas.openxmlformats.org/officeDocument/2006/relationships/hyperlink" Target="https://www.tinkercad.com/projects/What-Is-the-Height-of-Your-School-Building" TargetMode="External"/><Relationship Id="rId5" Type="http://schemas.openxmlformats.org/officeDocument/2006/relationships/hyperlink" Target="https://docs.google.com/document/d/1kpuEzKEnRy6E9JtbhnF4Zra4KoB6cdoH66eGp6VUN_M/edit" TargetMode="External"/><Relationship Id="rId6" Type="http://schemas.openxmlformats.org/officeDocument/2006/relationships/hyperlink" Target="https://makecode.microbit.org/_dL00532wbVf2" TargetMode="External"/><Relationship Id="rId7" Type="http://schemas.openxmlformats.org/officeDocument/2006/relationships/image" Target="../media/image55.png"/><Relationship Id="rId8" Type="http://schemas.openxmlformats.org/officeDocument/2006/relationships/image" Target="../media/image60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hyperlink" Target="https://docs.google.com/document/d/13yGQUNRC23t5w3yNG4_Byh73_iFN3gSCSEyc11enZso/edit?usp=sharing" TargetMode="External"/><Relationship Id="rId4" Type="http://schemas.openxmlformats.org/officeDocument/2006/relationships/hyperlink" Target="https://campus.recit.qc.ca/course/view.php?id=58" TargetMode="External"/><Relationship Id="rId5" Type="http://schemas.openxmlformats.org/officeDocument/2006/relationships/hyperlink" Target="https://campus.recit.qc.ca/course/view.php?id=152#:~:text=Le%20badge%20%C2%AB%20Contribution%20%2D%20Plus%20loin,la%20communaut%C3%A9%20du%20Campus%20R%C3%89CIT." TargetMode="External"/><Relationship Id="rId6" Type="http://schemas.openxmlformats.org/officeDocument/2006/relationships/image" Target="../media/image1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hyperlink" Target="https://docs.google.com/document/d/1MwCBV85aBq1wS9NtCyHFUDQFG-mVRl8GUcM-iQjgy-Y/edit?usp=sharing" TargetMode="External"/><Relationship Id="rId4" Type="http://schemas.openxmlformats.org/officeDocument/2006/relationships/hyperlink" Target="https://docs.google.com/document/d/1mWSMBfA9lq92XWI4fydhuTE2hbK8ww3dD_50pC6r9oE/edit?usp=sharing" TargetMode="External"/><Relationship Id="rId5" Type="http://schemas.openxmlformats.org/officeDocument/2006/relationships/image" Target="../media/image48.png"/><Relationship Id="rId6" Type="http://schemas.openxmlformats.org/officeDocument/2006/relationships/image" Target="../media/image46.png"/><Relationship Id="rId7" Type="http://schemas.openxmlformats.org/officeDocument/2006/relationships/image" Target="../media/image53.png"/><Relationship Id="rId8" Type="http://schemas.openxmlformats.org/officeDocument/2006/relationships/image" Target="../media/image5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hyperlink" Target="https://docs.google.com/presentation/d/1CWm99w9fvgRL1jvbNL0IiosWBaWzLPRQJ4VnJK1RfT4/edit?usp=drive_link" TargetMode="External"/><Relationship Id="rId4" Type="http://schemas.openxmlformats.org/officeDocument/2006/relationships/hyperlink" Target="https://drive.google.com/drive/folders/1yUqfB502hvE8e4zpoamwrxcqsf_2zDcS?usp=drive_link" TargetMode="External"/><Relationship Id="rId5" Type="http://schemas.openxmlformats.org/officeDocument/2006/relationships/hyperlink" Target="https://creatic044.wixsite.com/esgrcreatic" TargetMode="External"/><Relationship Id="rId6" Type="http://schemas.openxmlformats.org/officeDocument/2006/relationships/image" Target="../media/image49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51.png"/><Relationship Id="rId4" Type="http://schemas.openxmlformats.org/officeDocument/2006/relationships/hyperlink" Target="https://sites.google.com/cslaval.qc.ca/robotiquelaval/spike-principal/le-criquet-le-plus-rapide" TargetMode="External"/><Relationship Id="rId5" Type="http://schemas.openxmlformats.org/officeDocument/2006/relationships/hyperlink" Target="https://sites.google.com/cslaval.qc.ca/robotiquelaval/accueil" TargetMode="Externa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hyperlink" Target="http://www.youtube.com/watch?v=P6joJEwgsIE" TargetMode="External"/><Relationship Id="rId4" Type="http://schemas.openxmlformats.org/officeDocument/2006/relationships/image" Target="../media/image56.jpg"/><Relationship Id="rId5" Type="http://schemas.openxmlformats.org/officeDocument/2006/relationships/hyperlink" Target="http://www.youtube.com/watch?v=IOpZiKMmW2A" TargetMode="External"/><Relationship Id="rId6" Type="http://schemas.openxmlformats.org/officeDocument/2006/relationships/image" Target="../media/image57.jpg"/><Relationship Id="rId7" Type="http://schemas.openxmlformats.org/officeDocument/2006/relationships/hyperlink" Target="https://wiki.robotika.sk/robowiki/index.php?title=Spike_Prime_-_Mechanical_Lever" TargetMode="External"/><Relationship Id="rId8" Type="http://schemas.openxmlformats.org/officeDocument/2006/relationships/hyperlink" Target="https://campus.recit.qc.ca/course/view.php?id=294" TargetMode="Externa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hyperlink" Target="https://campus.recit.qc.ca/course/index.php?categoryid=48" TargetMode="External"/><Relationship Id="rId4" Type="http://schemas.openxmlformats.org/officeDocument/2006/relationships/hyperlink" Target="https://campus.recit.qc.ca/course/index.php?categoryid=33" TargetMode="External"/><Relationship Id="rId5" Type="http://schemas.openxmlformats.org/officeDocument/2006/relationships/hyperlink" Target="https://sites.google.com/csbe.qc.ca/evaluerautrementenmath/types-de-probl%C3%A8mes/programmation-et-robotique?authuser=0" TargetMode="External"/><Relationship Id="rId6" Type="http://schemas.openxmlformats.org/officeDocument/2006/relationships/hyperlink" Target="https://docs.google.com/presentation/d/1-HN0KDU466xPoC8WX7O4sNdN86Q0oxAySBa-u_HtW_w/edit#slide=id.g1dfb4e9b315_0_55" TargetMode="External"/><Relationship Id="rId7" Type="http://schemas.openxmlformats.org/officeDocument/2006/relationships/hyperlink" Target="https://docs.google.com/presentation/d/1snWfRKXYYjYEWRaJIvcX2l4OppkMGcXfUCiGRgXZKeI/edit?usp=sharing" TargetMode="Externa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7.xml"/><Relationship Id="rId3" Type="http://schemas.openxmlformats.org/officeDocument/2006/relationships/hyperlink" Target="https://campus.recit.qc.ca/enrol/index.php?id=636" TargetMode="External"/><Relationship Id="rId4" Type="http://schemas.openxmlformats.org/officeDocument/2006/relationships/image" Target="../media/image62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66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9.xml"/><Relationship Id="rId3" Type="http://schemas.openxmlformats.org/officeDocument/2006/relationships/hyperlink" Target="https://www.geogebra.org/" TargetMode="External"/><Relationship Id="rId4" Type="http://schemas.openxmlformats.org/officeDocument/2006/relationships/hyperlink" Target="https://recitmst.qc.ca/salle-ecv" TargetMode="External"/><Relationship Id="rId5" Type="http://schemas.openxmlformats.org/officeDocument/2006/relationships/hyperlink" Target="http://www.recitmst.qc.ca/ecv" TargetMode="External"/><Relationship Id="rId6" Type="http://schemas.openxmlformats.org/officeDocument/2006/relationships/image" Target="../media/image61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40.xml"/><Relationship Id="rId3" Type="http://schemas.openxmlformats.org/officeDocument/2006/relationships/hyperlink" Target="https://kreocode.ca/" TargetMode="External"/><Relationship Id="rId4" Type="http://schemas.openxmlformats.org/officeDocument/2006/relationships/image" Target="../media/image59.png"/><Relationship Id="rId5" Type="http://schemas.openxmlformats.org/officeDocument/2006/relationships/hyperlink" Target="https://kreocode.ca/" TargetMode="Externa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41.xml"/><Relationship Id="rId3" Type="http://schemas.openxmlformats.org/officeDocument/2006/relationships/hyperlink" Target="https://campus.recit.qc.ca/" TargetMode="External"/><Relationship Id="rId4" Type="http://schemas.openxmlformats.org/officeDocument/2006/relationships/hyperlink" Target="https://campus.recit.qc.ca/" TargetMode="External"/><Relationship Id="rId9" Type="http://schemas.openxmlformats.org/officeDocument/2006/relationships/image" Target="../media/image63.png"/><Relationship Id="rId5" Type="http://schemas.openxmlformats.org/officeDocument/2006/relationships/hyperlink" Target="https://campus.recit.qc.ca/enrol/index.php?id=284" TargetMode="External"/><Relationship Id="rId6" Type="http://schemas.openxmlformats.org/officeDocument/2006/relationships/hyperlink" Target="https://campus.recit.qc.ca/enrol/index.php?id=284" TargetMode="External"/><Relationship Id="rId7" Type="http://schemas.openxmlformats.org/officeDocument/2006/relationships/hyperlink" Target="https://campus.recit.qc.ca/mod/page/view.php?id=21398" TargetMode="External"/><Relationship Id="rId8" Type="http://schemas.openxmlformats.org/officeDocument/2006/relationships/hyperlink" Target="https://campus.recit.qc.ca/mod/page/view.php?id=25622" TargetMode="Externa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hyperlink" Target="https://recitmst.qc.ca/Offre-de-service" TargetMode="External"/><Relationship Id="rId4" Type="http://schemas.openxmlformats.org/officeDocument/2006/relationships/hyperlink" Target="mailto:equipemst@recit.qc.ca" TargetMode="External"/><Relationship Id="rId5" Type="http://schemas.openxmlformats.org/officeDocument/2006/relationships/hyperlink" Target="https://www.facebook.com/RECITMST2020/" TargetMode="External"/><Relationship Id="rId6" Type="http://schemas.openxmlformats.org/officeDocument/2006/relationships/hyperlink" Target="https://www.youtube.com/channel/UC7IcadI_rZFwso9N81PYqFg" TargetMode="External"/><Relationship Id="rId7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41"/>
          <p:cNvSpPr txBox="1"/>
          <p:nvPr>
            <p:ph type="title"/>
          </p:nvPr>
        </p:nvSpPr>
        <p:spPr>
          <a:xfrm>
            <a:off x="311700" y="1201750"/>
            <a:ext cx="8520600" cy="5727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3600">
                <a:solidFill>
                  <a:srgbClr val="434343"/>
                </a:solidFill>
                <a:latin typeface="Viga"/>
                <a:ea typeface="Viga"/>
                <a:cs typeface="Viga"/>
                <a:sym typeface="Viga"/>
              </a:rPr>
              <a:t>Débuter l’aventure de la programmation</a:t>
            </a:r>
            <a:endParaRPr sz="3600">
              <a:solidFill>
                <a:srgbClr val="434343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494" name="Google Shape;494;p41"/>
          <p:cNvSpPr/>
          <p:nvPr/>
        </p:nvSpPr>
        <p:spPr>
          <a:xfrm>
            <a:off x="0" y="4974300"/>
            <a:ext cx="9144000" cy="1692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95" name="Google Shape;49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9225" y="2703647"/>
            <a:ext cx="5327550" cy="1210175"/>
          </a:xfrm>
          <a:prstGeom prst="rect">
            <a:avLst/>
          </a:prstGeom>
          <a:noFill/>
          <a:ln>
            <a:noFill/>
          </a:ln>
        </p:spPr>
      </p:pic>
      <p:sp>
        <p:nvSpPr>
          <p:cNvPr id="496" name="Google Shape;496;p41"/>
          <p:cNvSpPr txBox="1"/>
          <p:nvPr/>
        </p:nvSpPr>
        <p:spPr>
          <a:xfrm>
            <a:off x="0" y="4490550"/>
            <a:ext cx="7689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 Le contenu de cette présentation du </a:t>
            </a:r>
            <a:r>
              <a:rPr lang="fr" sz="900" u="sng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RÉCIT MST</a:t>
            </a:r>
            <a:r>
              <a:rPr lang="fr" sz="9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, sauf mention contraire, est mis à disposition selon les termes de la licence</a:t>
            </a:r>
            <a:r>
              <a:rPr lang="fr" sz="900">
                <a:solidFill>
                  <a:schemeClr val="dk2"/>
                </a:solidFill>
                <a:uFill>
                  <a:noFill/>
                </a:uFill>
                <a:latin typeface="Viga"/>
                <a:ea typeface="Viga"/>
                <a:cs typeface="Viga"/>
                <a:sym typeface="Viga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fr" sz="900" u="sng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Creative Commons - </a:t>
            </a:r>
            <a:endParaRPr sz="900" u="sng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u="sng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Attribution - Pas d'Utilisation Commerciale - Partage des Conditions Initiales à l'Identique 4.0 International</a:t>
            </a:r>
            <a:endParaRPr sz="900" u="sng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497" name="Google Shape;497;p4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689413" y="4401674"/>
            <a:ext cx="1407936" cy="49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4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77675" y="1926850"/>
            <a:ext cx="2043333" cy="2411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499" name="Google Shape;499;p41"/>
          <p:cNvSpPr txBox="1"/>
          <p:nvPr/>
        </p:nvSpPr>
        <p:spPr>
          <a:xfrm>
            <a:off x="5165075" y="3819050"/>
            <a:ext cx="4424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u="sng">
                <a:solidFill>
                  <a:schemeClr val="hlink"/>
                </a:solidFill>
                <a:hlinkClick r:id="rId10"/>
              </a:rPr>
              <a:t>recitmst.qc.ca/creacamp11nov</a:t>
            </a:r>
            <a:r>
              <a:rPr lang="fr" sz="1800">
                <a:solidFill>
                  <a:schemeClr val="dk2"/>
                </a:solidFill>
              </a:rPr>
              <a:t> 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500" name="Google Shape;500;p41" title="File:Media Viewer Icon - Link.svg - Wikimedia Commons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rot="4009891">
            <a:off x="4683516" y="3839790"/>
            <a:ext cx="311935" cy="4202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42"/>
          <p:cNvSpPr/>
          <p:nvPr/>
        </p:nvSpPr>
        <p:spPr>
          <a:xfrm>
            <a:off x="0" y="4974300"/>
            <a:ext cx="9144000" cy="1692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42"/>
          <p:cNvSpPr txBox="1"/>
          <p:nvPr/>
        </p:nvSpPr>
        <p:spPr>
          <a:xfrm>
            <a:off x="710275" y="536650"/>
            <a:ext cx="77235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>
                <a:solidFill>
                  <a:srgbClr val="595959"/>
                </a:solidFill>
                <a:latin typeface="Viga"/>
                <a:ea typeface="Viga"/>
                <a:cs typeface="Viga"/>
                <a:sym typeface="Viga"/>
              </a:rPr>
              <a:t>Se former à la programmation/robotique</a:t>
            </a:r>
            <a:endParaRPr sz="2800">
              <a:solidFill>
                <a:srgbClr val="595959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07" name="Google Shape;507;p42"/>
          <p:cNvSpPr/>
          <p:nvPr/>
        </p:nvSpPr>
        <p:spPr>
          <a:xfrm>
            <a:off x="0" y="3866368"/>
            <a:ext cx="9144032" cy="20608"/>
          </a:xfrm>
          <a:custGeom>
            <a:rect b="b" l="l" r="r" t="t"/>
            <a:pathLst>
              <a:path extrusionOk="0" h="644" w="285751">
                <a:moveTo>
                  <a:pt x="0" y="1"/>
                </a:moveTo>
                <a:lnTo>
                  <a:pt x="0" y="644"/>
                </a:lnTo>
                <a:lnTo>
                  <a:pt x="285750" y="644"/>
                </a:lnTo>
                <a:lnTo>
                  <a:pt x="285750" y="1"/>
                </a:ln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08" name="Google Shape;508;p42"/>
          <p:cNvGrpSpPr/>
          <p:nvPr/>
        </p:nvGrpSpPr>
        <p:grpSpPr>
          <a:xfrm>
            <a:off x="1124671" y="1532850"/>
            <a:ext cx="1330879" cy="2442898"/>
            <a:chOff x="1124671" y="1532850"/>
            <a:chExt cx="1330879" cy="2442898"/>
          </a:xfrm>
        </p:grpSpPr>
        <p:sp>
          <p:nvSpPr>
            <p:cNvPr id="509" name="Google Shape;509;p42"/>
            <p:cNvSpPr/>
            <p:nvPr/>
          </p:nvSpPr>
          <p:spPr>
            <a:xfrm>
              <a:off x="1125055" y="1791529"/>
              <a:ext cx="1330464" cy="1700416"/>
            </a:xfrm>
            <a:custGeom>
              <a:rect b="b" l="l" r="r" t="t"/>
              <a:pathLst>
                <a:path extrusionOk="0" h="53138" w="41577">
                  <a:moveTo>
                    <a:pt x="2334" y="0"/>
                  </a:moveTo>
                  <a:cubicBezTo>
                    <a:pt x="1048" y="0"/>
                    <a:pt x="0" y="1036"/>
                    <a:pt x="0" y="2322"/>
                  </a:cubicBezTo>
                  <a:lnTo>
                    <a:pt x="0" y="50804"/>
                  </a:lnTo>
                  <a:cubicBezTo>
                    <a:pt x="0" y="50899"/>
                    <a:pt x="12" y="50983"/>
                    <a:pt x="12" y="51066"/>
                  </a:cubicBezTo>
                  <a:cubicBezTo>
                    <a:pt x="36" y="51280"/>
                    <a:pt x="96" y="51495"/>
                    <a:pt x="179" y="51697"/>
                  </a:cubicBezTo>
                  <a:cubicBezTo>
                    <a:pt x="524" y="52543"/>
                    <a:pt x="1358" y="53138"/>
                    <a:pt x="2334" y="53138"/>
                  </a:cubicBezTo>
                  <a:lnTo>
                    <a:pt x="39255" y="53138"/>
                  </a:lnTo>
                  <a:cubicBezTo>
                    <a:pt x="40541" y="53138"/>
                    <a:pt x="41577" y="52090"/>
                    <a:pt x="41577" y="50804"/>
                  </a:cubicBezTo>
                  <a:lnTo>
                    <a:pt x="41577" y="2322"/>
                  </a:lnTo>
                  <a:cubicBezTo>
                    <a:pt x="41577" y="1036"/>
                    <a:pt x="40541" y="0"/>
                    <a:pt x="39255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42"/>
            <p:cNvSpPr/>
            <p:nvPr/>
          </p:nvSpPr>
          <p:spPr>
            <a:xfrm>
              <a:off x="1125055" y="3383281"/>
              <a:ext cx="1330464" cy="108608"/>
            </a:xfrm>
            <a:custGeom>
              <a:rect b="b" l="l" r="r" t="t"/>
              <a:pathLst>
                <a:path extrusionOk="0" h="3394" w="41577">
                  <a:moveTo>
                    <a:pt x="0" y="1"/>
                  </a:moveTo>
                  <a:lnTo>
                    <a:pt x="0" y="1060"/>
                  </a:lnTo>
                  <a:cubicBezTo>
                    <a:pt x="0" y="1155"/>
                    <a:pt x="12" y="1239"/>
                    <a:pt x="12" y="1322"/>
                  </a:cubicBezTo>
                  <a:cubicBezTo>
                    <a:pt x="36" y="1536"/>
                    <a:pt x="96" y="1751"/>
                    <a:pt x="179" y="1953"/>
                  </a:cubicBezTo>
                  <a:cubicBezTo>
                    <a:pt x="524" y="2799"/>
                    <a:pt x="1358" y="3394"/>
                    <a:pt x="2334" y="3394"/>
                  </a:cubicBezTo>
                  <a:lnTo>
                    <a:pt x="39255" y="3394"/>
                  </a:lnTo>
                  <a:cubicBezTo>
                    <a:pt x="40541" y="3394"/>
                    <a:pt x="41577" y="2346"/>
                    <a:pt x="41577" y="1060"/>
                  </a:cubicBezTo>
                  <a:lnTo>
                    <a:pt x="41577" y="1"/>
                  </a:lnTo>
                  <a:cubicBezTo>
                    <a:pt x="41577" y="1286"/>
                    <a:pt x="40541" y="2322"/>
                    <a:pt x="39255" y="2322"/>
                  </a:cubicBezTo>
                  <a:lnTo>
                    <a:pt x="2334" y="2322"/>
                  </a:lnTo>
                  <a:cubicBezTo>
                    <a:pt x="1358" y="2322"/>
                    <a:pt x="524" y="1727"/>
                    <a:pt x="179" y="882"/>
                  </a:cubicBezTo>
                  <a:cubicBezTo>
                    <a:pt x="96" y="691"/>
                    <a:pt x="36" y="477"/>
                    <a:pt x="12" y="263"/>
                  </a:cubicBezTo>
                  <a:cubicBezTo>
                    <a:pt x="12" y="167"/>
                    <a:pt x="0" y="84"/>
                    <a:pt x="0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42"/>
            <p:cNvSpPr/>
            <p:nvPr/>
          </p:nvSpPr>
          <p:spPr>
            <a:xfrm>
              <a:off x="1125055" y="1757610"/>
              <a:ext cx="917472" cy="472864"/>
            </a:xfrm>
            <a:custGeom>
              <a:rect b="b" l="l" r="r" t="t"/>
              <a:pathLst>
                <a:path extrusionOk="0" h="14777" w="28671">
                  <a:moveTo>
                    <a:pt x="84" y="1"/>
                  </a:moveTo>
                  <a:cubicBezTo>
                    <a:pt x="60" y="167"/>
                    <a:pt x="48" y="322"/>
                    <a:pt x="36" y="489"/>
                  </a:cubicBezTo>
                  <a:cubicBezTo>
                    <a:pt x="12" y="727"/>
                    <a:pt x="0" y="965"/>
                    <a:pt x="0" y="1203"/>
                  </a:cubicBezTo>
                  <a:lnTo>
                    <a:pt x="0" y="13693"/>
                  </a:lnTo>
                  <a:lnTo>
                    <a:pt x="0" y="13967"/>
                  </a:lnTo>
                  <a:cubicBezTo>
                    <a:pt x="0" y="13967"/>
                    <a:pt x="0" y="14550"/>
                    <a:pt x="0" y="14776"/>
                  </a:cubicBezTo>
                  <a:cubicBezTo>
                    <a:pt x="1286" y="9716"/>
                    <a:pt x="9561" y="8835"/>
                    <a:pt x="12680" y="8764"/>
                  </a:cubicBezTo>
                  <a:cubicBezTo>
                    <a:pt x="12930" y="8756"/>
                    <a:pt x="13149" y="8753"/>
                    <a:pt x="13329" y="8753"/>
                  </a:cubicBezTo>
                  <a:cubicBezTo>
                    <a:pt x="13689" y="8753"/>
                    <a:pt x="13895" y="8764"/>
                    <a:pt x="13895" y="8764"/>
                  </a:cubicBezTo>
                  <a:lnTo>
                    <a:pt x="21241" y="8764"/>
                  </a:lnTo>
                  <a:cubicBezTo>
                    <a:pt x="25265" y="8764"/>
                    <a:pt x="28623" y="5311"/>
                    <a:pt x="28671" y="977"/>
                  </a:cubicBezTo>
                  <a:cubicBezTo>
                    <a:pt x="28671" y="846"/>
                    <a:pt x="28671" y="715"/>
                    <a:pt x="28671" y="584"/>
                  </a:cubicBezTo>
                  <a:lnTo>
                    <a:pt x="28671" y="572"/>
                  </a:lnTo>
                  <a:cubicBezTo>
                    <a:pt x="28671" y="548"/>
                    <a:pt x="28671" y="513"/>
                    <a:pt x="28671" y="489"/>
                  </a:cubicBezTo>
                  <a:cubicBezTo>
                    <a:pt x="28659" y="394"/>
                    <a:pt x="28659" y="298"/>
                    <a:pt x="28647" y="215"/>
                  </a:cubicBezTo>
                  <a:cubicBezTo>
                    <a:pt x="28647" y="144"/>
                    <a:pt x="28635" y="72"/>
                    <a:pt x="28635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42"/>
            <p:cNvSpPr/>
            <p:nvPr/>
          </p:nvSpPr>
          <p:spPr>
            <a:xfrm>
              <a:off x="1124671" y="1532850"/>
              <a:ext cx="917856" cy="671328"/>
            </a:xfrm>
            <a:custGeom>
              <a:rect b="b" l="l" r="r" t="t"/>
              <a:pathLst>
                <a:path extrusionOk="0" h="20979" w="28683">
                  <a:moveTo>
                    <a:pt x="7644" y="0"/>
                  </a:moveTo>
                  <a:cubicBezTo>
                    <a:pt x="3656" y="0"/>
                    <a:pt x="381" y="3060"/>
                    <a:pt x="48" y="6965"/>
                  </a:cubicBezTo>
                  <a:cubicBezTo>
                    <a:pt x="24" y="7179"/>
                    <a:pt x="12" y="7406"/>
                    <a:pt x="12" y="7632"/>
                  </a:cubicBezTo>
                  <a:lnTo>
                    <a:pt x="12" y="20717"/>
                  </a:lnTo>
                  <a:cubicBezTo>
                    <a:pt x="12" y="20800"/>
                    <a:pt x="0" y="20895"/>
                    <a:pt x="12" y="20979"/>
                  </a:cubicBezTo>
                  <a:cubicBezTo>
                    <a:pt x="417" y="15431"/>
                    <a:pt x="9371" y="14716"/>
                    <a:pt x="12692" y="14633"/>
                  </a:cubicBezTo>
                  <a:cubicBezTo>
                    <a:pt x="12942" y="14629"/>
                    <a:pt x="13161" y="14627"/>
                    <a:pt x="13341" y="14627"/>
                  </a:cubicBezTo>
                  <a:cubicBezTo>
                    <a:pt x="13701" y="14627"/>
                    <a:pt x="13907" y="14633"/>
                    <a:pt x="13907" y="14633"/>
                  </a:cubicBezTo>
                  <a:lnTo>
                    <a:pt x="21253" y="14633"/>
                  </a:lnTo>
                  <a:cubicBezTo>
                    <a:pt x="25218" y="14633"/>
                    <a:pt x="28528" y="11537"/>
                    <a:pt x="28683" y="7608"/>
                  </a:cubicBezTo>
                  <a:lnTo>
                    <a:pt x="28683" y="7596"/>
                  </a:lnTo>
                  <a:cubicBezTo>
                    <a:pt x="28683" y="7537"/>
                    <a:pt x="28683" y="7477"/>
                    <a:pt x="28683" y="7418"/>
                  </a:cubicBezTo>
                  <a:cubicBezTo>
                    <a:pt x="28683" y="7287"/>
                    <a:pt x="28683" y="7156"/>
                    <a:pt x="28683" y="7025"/>
                  </a:cubicBezTo>
                  <a:cubicBezTo>
                    <a:pt x="28683" y="7013"/>
                    <a:pt x="28683" y="6989"/>
                    <a:pt x="28683" y="6965"/>
                  </a:cubicBezTo>
                  <a:cubicBezTo>
                    <a:pt x="28492" y="3084"/>
                    <a:pt x="25289" y="0"/>
                    <a:pt x="21372" y="0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anchorCtr="0" anchor="ctr" bIns="228600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01</a:t>
              </a:r>
              <a:endParaRPr sz="1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513" name="Google Shape;513;p42"/>
            <p:cNvSpPr/>
            <p:nvPr/>
          </p:nvSpPr>
          <p:spPr>
            <a:xfrm>
              <a:off x="1197821" y="3491853"/>
              <a:ext cx="1185312" cy="95680"/>
            </a:xfrm>
            <a:custGeom>
              <a:rect b="b" l="l" r="r" t="t"/>
              <a:pathLst>
                <a:path extrusionOk="0" h="2990" w="37041">
                  <a:moveTo>
                    <a:pt x="0" y="1"/>
                  </a:moveTo>
                  <a:cubicBezTo>
                    <a:pt x="0" y="1656"/>
                    <a:pt x="1334" y="2989"/>
                    <a:pt x="2989" y="2989"/>
                  </a:cubicBezTo>
                  <a:lnTo>
                    <a:pt x="34040" y="2989"/>
                  </a:lnTo>
                  <a:cubicBezTo>
                    <a:pt x="35695" y="2989"/>
                    <a:pt x="37041" y="1656"/>
                    <a:pt x="37041" y="1"/>
                  </a:cubicBezTo>
                  <a:close/>
                </a:path>
              </a:pathLst>
            </a:custGeom>
            <a:solidFill>
              <a:srgbClr val="EC3A3B"/>
            </a:solidFill>
            <a:ln cap="flat" cmpd="sng" w="9525">
              <a:solidFill>
                <a:srgbClr val="EC3A3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42"/>
            <p:cNvSpPr/>
            <p:nvPr/>
          </p:nvSpPr>
          <p:spPr>
            <a:xfrm>
              <a:off x="1670639" y="3736068"/>
              <a:ext cx="239296" cy="239680"/>
            </a:xfrm>
            <a:custGeom>
              <a:rect b="b" l="l" r="r" t="t"/>
              <a:pathLst>
                <a:path extrusionOk="0" h="7490" w="7478">
                  <a:moveTo>
                    <a:pt x="3739" y="1"/>
                  </a:moveTo>
                  <a:cubicBezTo>
                    <a:pt x="1667" y="1"/>
                    <a:pt x="0" y="1680"/>
                    <a:pt x="0" y="3751"/>
                  </a:cubicBezTo>
                  <a:cubicBezTo>
                    <a:pt x="0" y="5811"/>
                    <a:pt x="1667" y="7490"/>
                    <a:pt x="3739" y="7490"/>
                  </a:cubicBezTo>
                  <a:cubicBezTo>
                    <a:pt x="5810" y="7490"/>
                    <a:pt x="7477" y="5811"/>
                    <a:pt x="7477" y="3751"/>
                  </a:cubicBezTo>
                  <a:cubicBezTo>
                    <a:pt x="7477" y="1680"/>
                    <a:pt x="5810" y="1"/>
                    <a:pt x="3739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42"/>
            <p:cNvSpPr/>
            <p:nvPr/>
          </p:nvSpPr>
          <p:spPr>
            <a:xfrm>
              <a:off x="1712142" y="3777603"/>
              <a:ext cx="156256" cy="156608"/>
            </a:xfrm>
            <a:custGeom>
              <a:rect b="b" l="l" r="r" t="t"/>
              <a:pathLst>
                <a:path extrusionOk="0" h="4894" w="4883">
                  <a:moveTo>
                    <a:pt x="2442" y="1"/>
                  </a:moveTo>
                  <a:cubicBezTo>
                    <a:pt x="1096" y="1"/>
                    <a:pt x="1" y="1096"/>
                    <a:pt x="1" y="2453"/>
                  </a:cubicBezTo>
                  <a:cubicBezTo>
                    <a:pt x="1" y="3799"/>
                    <a:pt x="1096" y="4894"/>
                    <a:pt x="2442" y="4894"/>
                  </a:cubicBezTo>
                  <a:cubicBezTo>
                    <a:pt x="3787" y="4894"/>
                    <a:pt x="4882" y="3799"/>
                    <a:pt x="4882" y="2453"/>
                  </a:cubicBezTo>
                  <a:cubicBezTo>
                    <a:pt x="4882" y="1096"/>
                    <a:pt x="3787" y="1"/>
                    <a:pt x="2442" y="1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42"/>
            <p:cNvSpPr/>
            <p:nvPr/>
          </p:nvSpPr>
          <p:spPr>
            <a:xfrm>
              <a:off x="1678639" y="3587497"/>
              <a:ext cx="223680" cy="214912"/>
            </a:xfrm>
            <a:custGeom>
              <a:rect b="b" l="l" r="r" t="t"/>
              <a:pathLst>
                <a:path extrusionOk="0" h="6716" w="6990">
                  <a:moveTo>
                    <a:pt x="0" y="0"/>
                  </a:moveTo>
                  <a:lnTo>
                    <a:pt x="3489" y="6715"/>
                  </a:lnTo>
                  <a:lnTo>
                    <a:pt x="6989" y="0"/>
                  </a:lnTo>
                  <a:close/>
                </a:path>
              </a:pathLst>
            </a:custGeom>
            <a:solidFill>
              <a:srgbClr val="EC3A3B"/>
            </a:solidFill>
            <a:ln cap="flat" cmpd="sng" w="9525">
              <a:solidFill>
                <a:srgbClr val="EC3A3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42"/>
            <p:cNvSpPr txBox="1"/>
            <p:nvPr/>
          </p:nvSpPr>
          <p:spPr>
            <a:xfrm>
              <a:off x="1125050" y="2132613"/>
              <a:ext cx="13305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700">
                  <a:solidFill>
                    <a:srgbClr val="EC3A3B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Introduction</a:t>
              </a:r>
              <a:endParaRPr sz="1700">
                <a:solidFill>
                  <a:srgbClr val="EC3A3B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518" name="Google Shape;518;p42"/>
            <p:cNvSpPr txBox="1"/>
            <p:nvPr/>
          </p:nvSpPr>
          <p:spPr>
            <a:xfrm>
              <a:off x="1125050" y="2479447"/>
              <a:ext cx="1330500" cy="67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Pourquoi, quoi, comment…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19" name="Google Shape;519;p42"/>
          <p:cNvGrpSpPr/>
          <p:nvPr/>
        </p:nvGrpSpPr>
        <p:grpSpPr>
          <a:xfrm>
            <a:off x="2594888" y="1532850"/>
            <a:ext cx="1330509" cy="2442898"/>
            <a:chOff x="2594888" y="1532850"/>
            <a:chExt cx="1330509" cy="2442898"/>
          </a:xfrm>
        </p:grpSpPr>
        <p:sp>
          <p:nvSpPr>
            <p:cNvPr id="520" name="Google Shape;520;p42"/>
            <p:cNvSpPr/>
            <p:nvPr/>
          </p:nvSpPr>
          <p:spPr>
            <a:xfrm>
              <a:off x="3140485" y="3736068"/>
              <a:ext cx="239680" cy="239680"/>
            </a:xfrm>
            <a:custGeom>
              <a:rect b="b" l="l" r="r" t="t"/>
              <a:pathLst>
                <a:path extrusionOk="0" h="7490" w="7490">
                  <a:moveTo>
                    <a:pt x="3739" y="1"/>
                  </a:moveTo>
                  <a:cubicBezTo>
                    <a:pt x="1679" y="1"/>
                    <a:pt x="0" y="1680"/>
                    <a:pt x="0" y="3751"/>
                  </a:cubicBezTo>
                  <a:cubicBezTo>
                    <a:pt x="0" y="5811"/>
                    <a:pt x="1679" y="7490"/>
                    <a:pt x="3739" y="7490"/>
                  </a:cubicBezTo>
                  <a:cubicBezTo>
                    <a:pt x="5811" y="7490"/>
                    <a:pt x="7489" y="5811"/>
                    <a:pt x="7489" y="3751"/>
                  </a:cubicBezTo>
                  <a:cubicBezTo>
                    <a:pt x="7489" y="1680"/>
                    <a:pt x="5811" y="1"/>
                    <a:pt x="3739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42"/>
            <p:cNvSpPr/>
            <p:nvPr/>
          </p:nvSpPr>
          <p:spPr>
            <a:xfrm>
              <a:off x="3182019" y="3777603"/>
              <a:ext cx="156608" cy="156608"/>
            </a:xfrm>
            <a:custGeom>
              <a:rect b="b" l="l" r="r" t="t"/>
              <a:pathLst>
                <a:path extrusionOk="0" h="4894" w="4894">
                  <a:moveTo>
                    <a:pt x="2441" y="1"/>
                  </a:moveTo>
                  <a:cubicBezTo>
                    <a:pt x="1096" y="1"/>
                    <a:pt x="0" y="1096"/>
                    <a:pt x="0" y="2453"/>
                  </a:cubicBezTo>
                  <a:cubicBezTo>
                    <a:pt x="0" y="3799"/>
                    <a:pt x="1096" y="4894"/>
                    <a:pt x="2441" y="4894"/>
                  </a:cubicBezTo>
                  <a:cubicBezTo>
                    <a:pt x="3798" y="4894"/>
                    <a:pt x="4894" y="3799"/>
                    <a:pt x="4894" y="2453"/>
                  </a:cubicBezTo>
                  <a:cubicBezTo>
                    <a:pt x="4894" y="1096"/>
                    <a:pt x="3798" y="1"/>
                    <a:pt x="2441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42"/>
            <p:cNvSpPr/>
            <p:nvPr/>
          </p:nvSpPr>
          <p:spPr>
            <a:xfrm>
              <a:off x="2594901" y="1791529"/>
              <a:ext cx="1330496" cy="1700416"/>
            </a:xfrm>
            <a:custGeom>
              <a:rect b="b" l="l" r="r" t="t"/>
              <a:pathLst>
                <a:path extrusionOk="0" h="53138" w="41578">
                  <a:moveTo>
                    <a:pt x="2334" y="0"/>
                  </a:moveTo>
                  <a:cubicBezTo>
                    <a:pt x="1048" y="0"/>
                    <a:pt x="1" y="1036"/>
                    <a:pt x="1" y="2322"/>
                  </a:cubicBezTo>
                  <a:lnTo>
                    <a:pt x="1" y="50804"/>
                  </a:lnTo>
                  <a:cubicBezTo>
                    <a:pt x="1" y="50899"/>
                    <a:pt x="13" y="50983"/>
                    <a:pt x="24" y="51066"/>
                  </a:cubicBezTo>
                  <a:cubicBezTo>
                    <a:pt x="48" y="51280"/>
                    <a:pt x="96" y="51495"/>
                    <a:pt x="179" y="51697"/>
                  </a:cubicBezTo>
                  <a:cubicBezTo>
                    <a:pt x="524" y="52543"/>
                    <a:pt x="1358" y="53138"/>
                    <a:pt x="2334" y="53138"/>
                  </a:cubicBezTo>
                  <a:lnTo>
                    <a:pt x="39256" y="53138"/>
                  </a:lnTo>
                  <a:cubicBezTo>
                    <a:pt x="40541" y="53138"/>
                    <a:pt x="41577" y="52090"/>
                    <a:pt x="41577" y="50804"/>
                  </a:cubicBezTo>
                  <a:lnTo>
                    <a:pt x="41577" y="2322"/>
                  </a:lnTo>
                  <a:cubicBezTo>
                    <a:pt x="41577" y="1036"/>
                    <a:pt x="40541" y="0"/>
                    <a:pt x="39256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3" name="Google Shape;523;p42"/>
            <p:cNvSpPr/>
            <p:nvPr/>
          </p:nvSpPr>
          <p:spPr>
            <a:xfrm>
              <a:off x="2594901" y="3383281"/>
              <a:ext cx="1330496" cy="108608"/>
            </a:xfrm>
            <a:custGeom>
              <a:rect b="b" l="l" r="r" t="t"/>
              <a:pathLst>
                <a:path extrusionOk="0" h="3394" w="41578">
                  <a:moveTo>
                    <a:pt x="1" y="1"/>
                  </a:moveTo>
                  <a:lnTo>
                    <a:pt x="1" y="1060"/>
                  </a:lnTo>
                  <a:cubicBezTo>
                    <a:pt x="1" y="1155"/>
                    <a:pt x="13" y="1239"/>
                    <a:pt x="24" y="1322"/>
                  </a:cubicBezTo>
                  <a:cubicBezTo>
                    <a:pt x="48" y="1536"/>
                    <a:pt x="96" y="1751"/>
                    <a:pt x="179" y="1953"/>
                  </a:cubicBezTo>
                  <a:cubicBezTo>
                    <a:pt x="524" y="2799"/>
                    <a:pt x="1358" y="3394"/>
                    <a:pt x="2334" y="3394"/>
                  </a:cubicBezTo>
                  <a:lnTo>
                    <a:pt x="39256" y="3394"/>
                  </a:lnTo>
                  <a:cubicBezTo>
                    <a:pt x="40541" y="3394"/>
                    <a:pt x="41577" y="2346"/>
                    <a:pt x="41577" y="1060"/>
                  </a:cubicBezTo>
                  <a:lnTo>
                    <a:pt x="41577" y="1"/>
                  </a:lnTo>
                  <a:cubicBezTo>
                    <a:pt x="41577" y="1286"/>
                    <a:pt x="40541" y="2322"/>
                    <a:pt x="39256" y="2322"/>
                  </a:cubicBezTo>
                  <a:lnTo>
                    <a:pt x="2334" y="2322"/>
                  </a:lnTo>
                  <a:cubicBezTo>
                    <a:pt x="1358" y="2322"/>
                    <a:pt x="524" y="1727"/>
                    <a:pt x="179" y="882"/>
                  </a:cubicBezTo>
                  <a:cubicBezTo>
                    <a:pt x="96" y="691"/>
                    <a:pt x="48" y="477"/>
                    <a:pt x="24" y="263"/>
                  </a:cubicBezTo>
                  <a:cubicBezTo>
                    <a:pt x="13" y="167"/>
                    <a:pt x="1" y="84"/>
                    <a:pt x="1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42"/>
            <p:cNvSpPr/>
            <p:nvPr/>
          </p:nvSpPr>
          <p:spPr>
            <a:xfrm>
              <a:off x="2594901" y="1757610"/>
              <a:ext cx="917856" cy="472864"/>
            </a:xfrm>
            <a:custGeom>
              <a:rect b="b" l="l" r="r" t="t"/>
              <a:pathLst>
                <a:path extrusionOk="0" h="14777" w="28683">
                  <a:moveTo>
                    <a:pt x="84" y="1"/>
                  </a:moveTo>
                  <a:cubicBezTo>
                    <a:pt x="60" y="167"/>
                    <a:pt x="48" y="322"/>
                    <a:pt x="36" y="489"/>
                  </a:cubicBezTo>
                  <a:cubicBezTo>
                    <a:pt x="13" y="727"/>
                    <a:pt x="1" y="965"/>
                    <a:pt x="1" y="1203"/>
                  </a:cubicBezTo>
                  <a:lnTo>
                    <a:pt x="1" y="13693"/>
                  </a:lnTo>
                  <a:lnTo>
                    <a:pt x="1" y="13967"/>
                  </a:lnTo>
                  <a:cubicBezTo>
                    <a:pt x="1" y="13967"/>
                    <a:pt x="1" y="14550"/>
                    <a:pt x="1" y="14776"/>
                  </a:cubicBezTo>
                  <a:cubicBezTo>
                    <a:pt x="1298" y="9716"/>
                    <a:pt x="9561" y="8835"/>
                    <a:pt x="12681" y="8764"/>
                  </a:cubicBezTo>
                  <a:cubicBezTo>
                    <a:pt x="12935" y="8756"/>
                    <a:pt x="13156" y="8753"/>
                    <a:pt x="13337" y="8753"/>
                  </a:cubicBezTo>
                  <a:cubicBezTo>
                    <a:pt x="13701" y="8753"/>
                    <a:pt x="13907" y="8764"/>
                    <a:pt x="13907" y="8764"/>
                  </a:cubicBezTo>
                  <a:lnTo>
                    <a:pt x="21253" y="8764"/>
                  </a:lnTo>
                  <a:cubicBezTo>
                    <a:pt x="25278" y="8764"/>
                    <a:pt x="28623" y="5311"/>
                    <a:pt x="28671" y="977"/>
                  </a:cubicBezTo>
                  <a:cubicBezTo>
                    <a:pt x="28683" y="846"/>
                    <a:pt x="28683" y="715"/>
                    <a:pt x="28671" y="584"/>
                  </a:cubicBezTo>
                  <a:lnTo>
                    <a:pt x="28671" y="572"/>
                  </a:lnTo>
                  <a:cubicBezTo>
                    <a:pt x="28671" y="548"/>
                    <a:pt x="28671" y="513"/>
                    <a:pt x="28671" y="489"/>
                  </a:cubicBezTo>
                  <a:cubicBezTo>
                    <a:pt x="28671" y="394"/>
                    <a:pt x="28659" y="298"/>
                    <a:pt x="28647" y="215"/>
                  </a:cubicBezTo>
                  <a:cubicBezTo>
                    <a:pt x="28647" y="144"/>
                    <a:pt x="28635" y="72"/>
                    <a:pt x="28635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42"/>
            <p:cNvSpPr/>
            <p:nvPr/>
          </p:nvSpPr>
          <p:spPr>
            <a:xfrm>
              <a:off x="2594901" y="1532850"/>
              <a:ext cx="917856" cy="671328"/>
            </a:xfrm>
            <a:custGeom>
              <a:rect b="b" l="l" r="r" t="t"/>
              <a:pathLst>
                <a:path extrusionOk="0" h="20979" w="28683">
                  <a:moveTo>
                    <a:pt x="7633" y="0"/>
                  </a:moveTo>
                  <a:cubicBezTo>
                    <a:pt x="3644" y="0"/>
                    <a:pt x="370" y="3060"/>
                    <a:pt x="36" y="6965"/>
                  </a:cubicBezTo>
                  <a:cubicBezTo>
                    <a:pt x="13" y="7179"/>
                    <a:pt x="1" y="7406"/>
                    <a:pt x="1" y="7632"/>
                  </a:cubicBezTo>
                  <a:lnTo>
                    <a:pt x="1" y="20717"/>
                  </a:lnTo>
                  <a:cubicBezTo>
                    <a:pt x="1" y="20800"/>
                    <a:pt x="1" y="20895"/>
                    <a:pt x="1" y="20979"/>
                  </a:cubicBezTo>
                  <a:cubicBezTo>
                    <a:pt x="405" y="15431"/>
                    <a:pt x="9359" y="14716"/>
                    <a:pt x="12681" y="14633"/>
                  </a:cubicBezTo>
                  <a:cubicBezTo>
                    <a:pt x="12935" y="14629"/>
                    <a:pt x="13156" y="14627"/>
                    <a:pt x="13337" y="14627"/>
                  </a:cubicBezTo>
                  <a:cubicBezTo>
                    <a:pt x="13701" y="14627"/>
                    <a:pt x="13907" y="14633"/>
                    <a:pt x="13907" y="14633"/>
                  </a:cubicBezTo>
                  <a:lnTo>
                    <a:pt x="21253" y="14633"/>
                  </a:lnTo>
                  <a:cubicBezTo>
                    <a:pt x="25206" y="14633"/>
                    <a:pt x="28516" y="11537"/>
                    <a:pt x="28671" y="7608"/>
                  </a:cubicBezTo>
                  <a:lnTo>
                    <a:pt x="28671" y="7596"/>
                  </a:lnTo>
                  <a:cubicBezTo>
                    <a:pt x="28671" y="7537"/>
                    <a:pt x="28671" y="7477"/>
                    <a:pt x="28671" y="7418"/>
                  </a:cubicBezTo>
                  <a:cubicBezTo>
                    <a:pt x="28683" y="7287"/>
                    <a:pt x="28671" y="7156"/>
                    <a:pt x="28671" y="7025"/>
                  </a:cubicBezTo>
                  <a:cubicBezTo>
                    <a:pt x="28671" y="7013"/>
                    <a:pt x="28671" y="6989"/>
                    <a:pt x="28671" y="6965"/>
                  </a:cubicBezTo>
                  <a:cubicBezTo>
                    <a:pt x="28492" y="3084"/>
                    <a:pt x="25289" y="0"/>
                    <a:pt x="21360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anchorCtr="0" anchor="ctr" bIns="228600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fr"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02</a:t>
              </a:r>
              <a:endParaRPr sz="1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526" name="Google Shape;526;p42"/>
            <p:cNvSpPr/>
            <p:nvPr/>
          </p:nvSpPr>
          <p:spPr>
            <a:xfrm>
              <a:off x="2667666" y="3491853"/>
              <a:ext cx="1185344" cy="95680"/>
            </a:xfrm>
            <a:custGeom>
              <a:rect b="b" l="l" r="r" t="t"/>
              <a:pathLst>
                <a:path extrusionOk="0" h="2990" w="37042">
                  <a:moveTo>
                    <a:pt x="1" y="1"/>
                  </a:moveTo>
                  <a:cubicBezTo>
                    <a:pt x="1" y="1656"/>
                    <a:pt x="1334" y="2989"/>
                    <a:pt x="2989" y="2989"/>
                  </a:cubicBezTo>
                  <a:lnTo>
                    <a:pt x="34041" y="2989"/>
                  </a:lnTo>
                  <a:cubicBezTo>
                    <a:pt x="35696" y="2989"/>
                    <a:pt x="37041" y="1656"/>
                    <a:pt x="37041" y="1"/>
                  </a:cubicBezTo>
                  <a:close/>
                </a:path>
              </a:pathLst>
            </a:custGeom>
            <a:solidFill>
              <a:srgbClr val="FCBD24"/>
            </a:solidFill>
            <a:ln cap="flat" cmpd="sng" w="9525">
              <a:solidFill>
                <a:srgbClr val="FCBD2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42"/>
            <p:cNvSpPr/>
            <p:nvPr/>
          </p:nvSpPr>
          <p:spPr>
            <a:xfrm>
              <a:off x="3148484" y="3587497"/>
              <a:ext cx="223680" cy="214912"/>
            </a:xfrm>
            <a:custGeom>
              <a:rect b="b" l="l" r="r" t="t"/>
              <a:pathLst>
                <a:path extrusionOk="0" h="6716" w="6990">
                  <a:moveTo>
                    <a:pt x="0" y="0"/>
                  </a:moveTo>
                  <a:lnTo>
                    <a:pt x="3489" y="6715"/>
                  </a:lnTo>
                  <a:lnTo>
                    <a:pt x="6989" y="0"/>
                  </a:lnTo>
                  <a:close/>
                </a:path>
              </a:pathLst>
            </a:custGeom>
            <a:solidFill>
              <a:srgbClr val="FCBD24"/>
            </a:solidFill>
            <a:ln cap="flat" cmpd="sng" w="9525">
              <a:solidFill>
                <a:srgbClr val="FCBD2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42"/>
            <p:cNvSpPr txBox="1"/>
            <p:nvPr/>
          </p:nvSpPr>
          <p:spPr>
            <a:xfrm>
              <a:off x="2594888" y="2132613"/>
              <a:ext cx="13305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700">
                  <a:solidFill>
                    <a:srgbClr val="FCBD24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Formation</a:t>
              </a:r>
              <a:endParaRPr sz="1700">
                <a:solidFill>
                  <a:srgbClr val="FCBD2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529" name="Google Shape;529;p42"/>
            <p:cNvSpPr txBox="1"/>
            <p:nvPr/>
          </p:nvSpPr>
          <p:spPr>
            <a:xfrm>
              <a:off x="2594888" y="2479447"/>
              <a:ext cx="1330500" cy="67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Autoformations, webinaires, 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30" name="Google Shape;530;p42"/>
          <p:cNvGrpSpPr/>
          <p:nvPr/>
        </p:nvGrpSpPr>
        <p:grpSpPr>
          <a:xfrm>
            <a:off x="4064746" y="1532850"/>
            <a:ext cx="1330880" cy="2442898"/>
            <a:chOff x="4064746" y="1532850"/>
            <a:chExt cx="1330880" cy="2442898"/>
          </a:xfrm>
        </p:grpSpPr>
        <p:sp>
          <p:nvSpPr>
            <p:cNvPr id="531" name="Google Shape;531;p42"/>
            <p:cNvSpPr/>
            <p:nvPr/>
          </p:nvSpPr>
          <p:spPr>
            <a:xfrm>
              <a:off x="4065130" y="1791529"/>
              <a:ext cx="1330496" cy="1700416"/>
            </a:xfrm>
            <a:custGeom>
              <a:rect b="b" l="l" r="r" t="t"/>
              <a:pathLst>
                <a:path extrusionOk="0" h="53138" w="41578">
                  <a:moveTo>
                    <a:pt x="2323" y="0"/>
                  </a:moveTo>
                  <a:cubicBezTo>
                    <a:pt x="1037" y="0"/>
                    <a:pt x="1" y="1036"/>
                    <a:pt x="1" y="2322"/>
                  </a:cubicBezTo>
                  <a:lnTo>
                    <a:pt x="1" y="50804"/>
                  </a:lnTo>
                  <a:cubicBezTo>
                    <a:pt x="1" y="50899"/>
                    <a:pt x="1" y="50983"/>
                    <a:pt x="13" y="51066"/>
                  </a:cubicBezTo>
                  <a:cubicBezTo>
                    <a:pt x="37" y="51280"/>
                    <a:pt x="84" y="51495"/>
                    <a:pt x="168" y="51697"/>
                  </a:cubicBezTo>
                  <a:cubicBezTo>
                    <a:pt x="525" y="52543"/>
                    <a:pt x="1346" y="53138"/>
                    <a:pt x="2323" y="53138"/>
                  </a:cubicBezTo>
                  <a:lnTo>
                    <a:pt x="39244" y="53138"/>
                  </a:lnTo>
                  <a:cubicBezTo>
                    <a:pt x="40530" y="53138"/>
                    <a:pt x="41577" y="52090"/>
                    <a:pt x="41577" y="50804"/>
                  </a:cubicBezTo>
                  <a:lnTo>
                    <a:pt x="41577" y="2322"/>
                  </a:lnTo>
                  <a:cubicBezTo>
                    <a:pt x="41577" y="1036"/>
                    <a:pt x="40530" y="0"/>
                    <a:pt x="39244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42"/>
            <p:cNvSpPr/>
            <p:nvPr/>
          </p:nvSpPr>
          <p:spPr>
            <a:xfrm>
              <a:off x="4065130" y="3383281"/>
              <a:ext cx="1330496" cy="108608"/>
            </a:xfrm>
            <a:custGeom>
              <a:rect b="b" l="l" r="r" t="t"/>
              <a:pathLst>
                <a:path extrusionOk="0" h="3394" w="41578">
                  <a:moveTo>
                    <a:pt x="1" y="1"/>
                  </a:moveTo>
                  <a:lnTo>
                    <a:pt x="1" y="1060"/>
                  </a:lnTo>
                  <a:cubicBezTo>
                    <a:pt x="1" y="1155"/>
                    <a:pt x="1" y="1239"/>
                    <a:pt x="13" y="1322"/>
                  </a:cubicBezTo>
                  <a:cubicBezTo>
                    <a:pt x="37" y="1536"/>
                    <a:pt x="84" y="1751"/>
                    <a:pt x="168" y="1953"/>
                  </a:cubicBezTo>
                  <a:cubicBezTo>
                    <a:pt x="525" y="2799"/>
                    <a:pt x="1346" y="3394"/>
                    <a:pt x="2323" y="3394"/>
                  </a:cubicBezTo>
                  <a:lnTo>
                    <a:pt x="39244" y="3394"/>
                  </a:lnTo>
                  <a:cubicBezTo>
                    <a:pt x="40530" y="3394"/>
                    <a:pt x="41577" y="2346"/>
                    <a:pt x="41577" y="1060"/>
                  </a:cubicBezTo>
                  <a:lnTo>
                    <a:pt x="41577" y="1"/>
                  </a:lnTo>
                  <a:cubicBezTo>
                    <a:pt x="41577" y="1286"/>
                    <a:pt x="40530" y="2322"/>
                    <a:pt x="39244" y="2322"/>
                  </a:cubicBezTo>
                  <a:lnTo>
                    <a:pt x="2323" y="2322"/>
                  </a:lnTo>
                  <a:cubicBezTo>
                    <a:pt x="1346" y="2322"/>
                    <a:pt x="525" y="1727"/>
                    <a:pt x="168" y="882"/>
                  </a:cubicBezTo>
                  <a:cubicBezTo>
                    <a:pt x="84" y="691"/>
                    <a:pt x="37" y="477"/>
                    <a:pt x="13" y="263"/>
                  </a:cubicBezTo>
                  <a:cubicBezTo>
                    <a:pt x="1" y="167"/>
                    <a:pt x="1" y="84"/>
                    <a:pt x="1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42"/>
            <p:cNvSpPr/>
            <p:nvPr/>
          </p:nvSpPr>
          <p:spPr>
            <a:xfrm>
              <a:off x="4065130" y="1757610"/>
              <a:ext cx="917504" cy="472864"/>
            </a:xfrm>
            <a:custGeom>
              <a:rect b="b" l="l" r="r" t="t"/>
              <a:pathLst>
                <a:path extrusionOk="0" h="14777" w="28672">
                  <a:moveTo>
                    <a:pt x="72" y="1"/>
                  </a:moveTo>
                  <a:cubicBezTo>
                    <a:pt x="60" y="167"/>
                    <a:pt x="37" y="322"/>
                    <a:pt x="25" y="489"/>
                  </a:cubicBezTo>
                  <a:cubicBezTo>
                    <a:pt x="1" y="727"/>
                    <a:pt x="1" y="965"/>
                    <a:pt x="1" y="1203"/>
                  </a:cubicBezTo>
                  <a:lnTo>
                    <a:pt x="1" y="13693"/>
                  </a:lnTo>
                  <a:lnTo>
                    <a:pt x="1" y="13967"/>
                  </a:lnTo>
                  <a:cubicBezTo>
                    <a:pt x="1" y="13967"/>
                    <a:pt x="1" y="14550"/>
                    <a:pt x="1" y="14776"/>
                  </a:cubicBezTo>
                  <a:cubicBezTo>
                    <a:pt x="1287" y="9716"/>
                    <a:pt x="9550" y="8835"/>
                    <a:pt x="12669" y="8764"/>
                  </a:cubicBezTo>
                  <a:cubicBezTo>
                    <a:pt x="12923" y="8756"/>
                    <a:pt x="13144" y="8753"/>
                    <a:pt x="13326" y="8753"/>
                  </a:cubicBezTo>
                  <a:cubicBezTo>
                    <a:pt x="13689" y="8753"/>
                    <a:pt x="13895" y="8764"/>
                    <a:pt x="13895" y="8764"/>
                  </a:cubicBezTo>
                  <a:lnTo>
                    <a:pt x="21242" y="8764"/>
                  </a:lnTo>
                  <a:cubicBezTo>
                    <a:pt x="25266" y="8764"/>
                    <a:pt x="28612" y="5311"/>
                    <a:pt x="28671" y="977"/>
                  </a:cubicBezTo>
                  <a:cubicBezTo>
                    <a:pt x="28671" y="846"/>
                    <a:pt x="28671" y="715"/>
                    <a:pt x="28659" y="584"/>
                  </a:cubicBezTo>
                  <a:lnTo>
                    <a:pt x="28659" y="572"/>
                  </a:lnTo>
                  <a:cubicBezTo>
                    <a:pt x="28659" y="548"/>
                    <a:pt x="28659" y="513"/>
                    <a:pt x="28659" y="489"/>
                  </a:cubicBezTo>
                  <a:cubicBezTo>
                    <a:pt x="28659" y="394"/>
                    <a:pt x="28647" y="298"/>
                    <a:pt x="28647" y="215"/>
                  </a:cubicBezTo>
                  <a:cubicBezTo>
                    <a:pt x="28635" y="144"/>
                    <a:pt x="28635" y="72"/>
                    <a:pt x="28623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42"/>
            <p:cNvSpPr/>
            <p:nvPr/>
          </p:nvSpPr>
          <p:spPr>
            <a:xfrm>
              <a:off x="4064746" y="1532850"/>
              <a:ext cx="917888" cy="671328"/>
            </a:xfrm>
            <a:custGeom>
              <a:rect b="b" l="l" r="r" t="t"/>
              <a:pathLst>
                <a:path extrusionOk="0" h="20979" w="28684">
                  <a:moveTo>
                    <a:pt x="7633" y="0"/>
                  </a:moveTo>
                  <a:cubicBezTo>
                    <a:pt x="3644" y="0"/>
                    <a:pt x="370" y="3060"/>
                    <a:pt x="37" y="6965"/>
                  </a:cubicBezTo>
                  <a:cubicBezTo>
                    <a:pt x="13" y="7179"/>
                    <a:pt x="13" y="7406"/>
                    <a:pt x="13" y="7632"/>
                  </a:cubicBezTo>
                  <a:lnTo>
                    <a:pt x="13" y="20717"/>
                  </a:lnTo>
                  <a:cubicBezTo>
                    <a:pt x="13" y="20800"/>
                    <a:pt x="1" y="20895"/>
                    <a:pt x="13" y="20979"/>
                  </a:cubicBezTo>
                  <a:cubicBezTo>
                    <a:pt x="406" y="15431"/>
                    <a:pt x="9371" y="14716"/>
                    <a:pt x="12681" y="14633"/>
                  </a:cubicBezTo>
                  <a:cubicBezTo>
                    <a:pt x="12935" y="14629"/>
                    <a:pt x="13156" y="14627"/>
                    <a:pt x="13338" y="14627"/>
                  </a:cubicBezTo>
                  <a:cubicBezTo>
                    <a:pt x="13701" y="14627"/>
                    <a:pt x="13907" y="14633"/>
                    <a:pt x="13907" y="14633"/>
                  </a:cubicBezTo>
                  <a:lnTo>
                    <a:pt x="21254" y="14633"/>
                  </a:lnTo>
                  <a:cubicBezTo>
                    <a:pt x="25218" y="14633"/>
                    <a:pt x="28528" y="11537"/>
                    <a:pt x="28671" y="7608"/>
                  </a:cubicBezTo>
                  <a:lnTo>
                    <a:pt x="28671" y="7596"/>
                  </a:lnTo>
                  <a:cubicBezTo>
                    <a:pt x="28683" y="7537"/>
                    <a:pt x="28683" y="7477"/>
                    <a:pt x="28683" y="7418"/>
                  </a:cubicBezTo>
                  <a:cubicBezTo>
                    <a:pt x="28683" y="7287"/>
                    <a:pt x="28683" y="7156"/>
                    <a:pt x="28671" y="7025"/>
                  </a:cubicBezTo>
                  <a:cubicBezTo>
                    <a:pt x="28671" y="7013"/>
                    <a:pt x="28671" y="6989"/>
                    <a:pt x="28671" y="6965"/>
                  </a:cubicBezTo>
                  <a:cubicBezTo>
                    <a:pt x="28493" y="3084"/>
                    <a:pt x="25290" y="0"/>
                    <a:pt x="21361" y="0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anchorCtr="0" anchor="ctr" bIns="228600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fr"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03</a:t>
              </a:r>
              <a:endParaRPr sz="1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535" name="Google Shape;535;p42"/>
            <p:cNvSpPr/>
            <p:nvPr/>
          </p:nvSpPr>
          <p:spPr>
            <a:xfrm>
              <a:off x="4137544" y="3491853"/>
              <a:ext cx="1185312" cy="95680"/>
            </a:xfrm>
            <a:custGeom>
              <a:rect b="b" l="l" r="r" t="t"/>
              <a:pathLst>
                <a:path extrusionOk="0" h="2990" w="37041">
                  <a:moveTo>
                    <a:pt x="0" y="1"/>
                  </a:moveTo>
                  <a:cubicBezTo>
                    <a:pt x="0" y="1656"/>
                    <a:pt x="1345" y="2989"/>
                    <a:pt x="3000" y="2989"/>
                  </a:cubicBezTo>
                  <a:lnTo>
                    <a:pt x="34052" y="2989"/>
                  </a:lnTo>
                  <a:cubicBezTo>
                    <a:pt x="35707" y="2989"/>
                    <a:pt x="37040" y="1656"/>
                    <a:pt x="37040" y="1"/>
                  </a:cubicBezTo>
                  <a:close/>
                </a:path>
              </a:pathLst>
            </a:custGeom>
            <a:solidFill>
              <a:srgbClr val="69E781"/>
            </a:solidFill>
            <a:ln cap="flat" cmpd="sng" w="9525">
              <a:solidFill>
                <a:srgbClr val="69E78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42"/>
            <p:cNvSpPr/>
            <p:nvPr/>
          </p:nvSpPr>
          <p:spPr>
            <a:xfrm>
              <a:off x="4610330" y="3736068"/>
              <a:ext cx="239680" cy="239680"/>
            </a:xfrm>
            <a:custGeom>
              <a:rect b="b" l="l" r="r" t="t"/>
              <a:pathLst>
                <a:path extrusionOk="0" h="7490" w="7490">
                  <a:moveTo>
                    <a:pt x="3751" y="1"/>
                  </a:moveTo>
                  <a:cubicBezTo>
                    <a:pt x="1679" y="1"/>
                    <a:pt x="1" y="1680"/>
                    <a:pt x="1" y="3751"/>
                  </a:cubicBezTo>
                  <a:cubicBezTo>
                    <a:pt x="1" y="5811"/>
                    <a:pt x="1679" y="7490"/>
                    <a:pt x="3751" y="7490"/>
                  </a:cubicBezTo>
                  <a:cubicBezTo>
                    <a:pt x="5811" y="7490"/>
                    <a:pt x="7490" y="5811"/>
                    <a:pt x="7490" y="3751"/>
                  </a:cubicBezTo>
                  <a:cubicBezTo>
                    <a:pt x="7490" y="1680"/>
                    <a:pt x="5811" y="1"/>
                    <a:pt x="3751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42"/>
            <p:cNvSpPr/>
            <p:nvPr/>
          </p:nvSpPr>
          <p:spPr>
            <a:xfrm>
              <a:off x="4651865" y="3777603"/>
              <a:ext cx="156608" cy="156608"/>
            </a:xfrm>
            <a:custGeom>
              <a:rect b="b" l="l" r="r" t="t"/>
              <a:pathLst>
                <a:path extrusionOk="0" h="4894" w="4894">
                  <a:moveTo>
                    <a:pt x="2453" y="1"/>
                  </a:moveTo>
                  <a:cubicBezTo>
                    <a:pt x="1096" y="1"/>
                    <a:pt x="0" y="1096"/>
                    <a:pt x="0" y="2453"/>
                  </a:cubicBezTo>
                  <a:cubicBezTo>
                    <a:pt x="0" y="3799"/>
                    <a:pt x="1096" y="4894"/>
                    <a:pt x="2453" y="4894"/>
                  </a:cubicBezTo>
                  <a:cubicBezTo>
                    <a:pt x="3799" y="4894"/>
                    <a:pt x="4894" y="3799"/>
                    <a:pt x="4894" y="2453"/>
                  </a:cubicBezTo>
                  <a:cubicBezTo>
                    <a:pt x="4894" y="1096"/>
                    <a:pt x="3799" y="1"/>
                    <a:pt x="2453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42"/>
            <p:cNvSpPr/>
            <p:nvPr/>
          </p:nvSpPr>
          <p:spPr>
            <a:xfrm>
              <a:off x="4618330" y="3587497"/>
              <a:ext cx="223680" cy="214912"/>
            </a:xfrm>
            <a:custGeom>
              <a:rect b="b" l="l" r="r" t="t"/>
              <a:pathLst>
                <a:path extrusionOk="0" h="6716" w="6990">
                  <a:moveTo>
                    <a:pt x="1" y="0"/>
                  </a:moveTo>
                  <a:lnTo>
                    <a:pt x="3501" y="6715"/>
                  </a:lnTo>
                  <a:lnTo>
                    <a:pt x="6990" y="0"/>
                  </a:lnTo>
                  <a:close/>
                </a:path>
              </a:pathLst>
            </a:custGeom>
            <a:solidFill>
              <a:srgbClr val="69E781"/>
            </a:solidFill>
            <a:ln cap="flat" cmpd="sng" w="9525">
              <a:solidFill>
                <a:srgbClr val="69E78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42"/>
            <p:cNvSpPr txBox="1"/>
            <p:nvPr/>
          </p:nvSpPr>
          <p:spPr>
            <a:xfrm>
              <a:off x="4064750" y="2132613"/>
              <a:ext cx="13305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700">
                  <a:solidFill>
                    <a:srgbClr val="69E78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Développer</a:t>
              </a:r>
              <a:endParaRPr sz="1700">
                <a:solidFill>
                  <a:srgbClr val="69E78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540" name="Google Shape;540;p42"/>
            <p:cNvSpPr txBox="1"/>
            <p:nvPr/>
          </p:nvSpPr>
          <p:spPr>
            <a:xfrm>
              <a:off x="4064750" y="2479447"/>
              <a:ext cx="1330500" cy="67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Choix d’activités ou tâches, adaptation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41" name="Google Shape;541;p42"/>
          <p:cNvGrpSpPr/>
          <p:nvPr/>
        </p:nvGrpSpPr>
        <p:grpSpPr>
          <a:xfrm>
            <a:off x="5534613" y="1532850"/>
            <a:ext cx="1330859" cy="2442898"/>
            <a:chOff x="5534613" y="1532850"/>
            <a:chExt cx="1330859" cy="2442898"/>
          </a:xfrm>
        </p:grpSpPr>
        <p:sp>
          <p:nvSpPr>
            <p:cNvPr id="542" name="Google Shape;542;p42"/>
            <p:cNvSpPr/>
            <p:nvPr/>
          </p:nvSpPr>
          <p:spPr>
            <a:xfrm>
              <a:off x="6080559" y="3736068"/>
              <a:ext cx="239296" cy="239680"/>
            </a:xfrm>
            <a:custGeom>
              <a:rect b="b" l="l" r="r" t="t"/>
              <a:pathLst>
                <a:path extrusionOk="0" h="7490" w="7478">
                  <a:moveTo>
                    <a:pt x="3739" y="1"/>
                  </a:moveTo>
                  <a:cubicBezTo>
                    <a:pt x="1668" y="1"/>
                    <a:pt x="1" y="1680"/>
                    <a:pt x="1" y="3751"/>
                  </a:cubicBezTo>
                  <a:cubicBezTo>
                    <a:pt x="1" y="5811"/>
                    <a:pt x="1668" y="7490"/>
                    <a:pt x="3739" y="7490"/>
                  </a:cubicBezTo>
                  <a:cubicBezTo>
                    <a:pt x="5799" y="7490"/>
                    <a:pt x="7478" y="5811"/>
                    <a:pt x="7478" y="3751"/>
                  </a:cubicBezTo>
                  <a:cubicBezTo>
                    <a:pt x="7478" y="1680"/>
                    <a:pt x="5799" y="1"/>
                    <a:pt x="3739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42"/>
            <p:cNvSpPr/>
            <p:nvPr/>
          </p:nvSpPr>
          <p:spPr>
            <a:xfrm>
              <a:off x="6122094" y="3777603"/>
              <a:ext cx="156256" cy="156608"/>
            </a:xfrm>
            <a:custGeom>
              <a:rect b="b" l="l" r="r" t="t"/>
              <a:pathLst>
                <a:path extrusionOk="0" h="4894" w="4883">
                  <a:moveTo>
                    <a:pt x="2441" y="1"/>
                  </a:moveTo>
                  <a:cubicBezTo>
                    <a:pt x="1084" y="1"/>
                    <a:pt x="1" y="1096"/>
                    <a:pt x="1" y="2453"/>
                  </a:cubicBezTo>
                  <a:cubicBezTo>
                    <a:pt x="1" y="3799"/>
                    <a:pt x="1084" y="4894"/>
                    <a:pt x="2441" y="4894"/>
                  </a:cubicBezTo>
                  <a:cubicBezTo>
                    <a:pt x="3787" y="4894"/>
                    <a:pt x="4882" y="3799"/>
                    <a:pt x="4882" y="2453"/>
                  </a:cubicBezTo>
                  <a:cubicBezTo>
                    <a:pt x="4882" y="1096"/>
                    <a:pt x="3787" y="1"/>
                    <a:pt x="2441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42"/>
            <p:cNvSpPr/>
            <p:nvPr/>
          </p:nvSpPr>
          <p:spPr>
            <a:xfrm>
              <a:off x="5535007" y="1791529"/>
              <a:ext cx="1330464" cy="1700416"/>
            </a:xfrm>
            <a:custGeom>
              <a:rect b="b" l="l" r="r" t="t"/>
              <a:pathLst>
                <a:path extrusionOk="0" h="53138" w="41577">
                  <a:moveTo>
                    <a:pt x="2322" y="0"/>
                  </a:moveTo>
                  <a:cubicBezTo>
                    <a:pt x="1036" y="0"/>
                    <a:pt x="0" y="1036"/>
                    <a:pt x="0" y="2322"/>
                  </a:cubicBezTo>
                  <a:lnTo>
                    <a:pt x="0" y="50804"/>
                  </a:lnTo>
                  <a:cubicBezTo>
                    <a:pt x="0" y="50899"/>
                    <a:pt x="0" y="50983"/>
                    <a:pt x="12" y="51066"/>
                  </a:cubicBezTo>
                  <a:cubicBezTo>
                    <a:pt x="36" y="51280"/>
                    <a:pt x="95" y="51495"/>
                    <a:pt x="179" y="51697"/>
                  </a:cubicBezTo>
                  <a:cubicBezTo>
                    <a:pt x="524" y="52543"/>
                    <a:pt x="1357" y="53138"/>
                    <a:pt x="2322" y="53138"/>
                  </a:cubicBezTo>
                  <a:lnTo>
                    <a:pt x="39243" y="53138"/>
                  </a:lnTo>
                  <a:cubicBezTo>
                    <a:pt x="40529" y="53138"/>
                    <a:pt x="41577" y="52090"/>
                    <a:pt x="41577" y="50804"/>
                  </a:cubicBezTo>
                  <a:lnTo>
                    <a:pt x="41577" y="2322"/>
                  </a:lnTo>
                  <a:cubicBezTo>
                    <a:pt x="41577" y="1036"/>
                    <a:pt x="40529" y="0"/>
                    <a:pt x="39243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42"/>
            <p:cNvSpPr/>
            <p:nvPr/>
          </p:nvSpPr>
          <p:spPr>
            <a:xfrm>
              <a:off x="5535007" y="3383281"/>
              <a:ext cx="1330464" cy="108608"/>
            </a:xfrm>
            <a:custGeom>
              <a:rect b="b" l="l" r="r" t="t"/>
              <a:pathLst>
                <a:path extrusionOk="0" h="3394" w="41577">
                  <a:moveTo>
                    <a:pt x="0" y="1"/>
                  </a:moveTo>
                  <a:lnTo>
                    <a:pt x="0" y="1060"/>
                  </a:lnTo>
                  <a:cubicBezTo>
                    <a:pt x="0" y="1155"/>
                    <a:pt x="0" y="1239"/>
                    <a:pt x="12" y="1322"/>
                  </a:cubicBezTo>
                  <a:cubicBezTo>
                    <a:pt x="36" y="1536"/>
                    <a:pt x="95" y="1751"/>
                    <a:pt x="179" y="1953"/>
                  </a:cubicBezTo>
                  <a:cubicBezTo>
                    <a:pt x="524" y="2799"/>
                    <a:pt x="1357" y="3394"/>
                    <a:pt x="2322" y="3394"/>
                  </a:cubicBezTo>
                  <a:lnTo>
                    <a:pt x="39243" y="3394"/>
                  </a:lnTo>
                  <a:cubicBezTo>
                    <a:pt x="40529" y="3394"/>
                    <a:pt x="41577" y="2346"/>
                    <a:pt x="41577" y="1060"/>
                  </a:cubicBezTo>
                  <a:lnTo>
                    <a:pt x="41577" y="1"/>
                  </a:lnTo>
                  <a:cubicBezTo>
                    <a:pt x="41577" y="1286"/>
                    <a:pt x="40529" y="2322"/>
                    <a:pt x="39243" y="2322"/>
                  </a:cubicBezTo>
                  <a:lnTo>
                    <a:pt x="2322" y="2322"/>
                  </a:lnTo>
                  <a:cubicBezTo>
                    <a:pt x="1357" y="2322"/>
                    <a:pt x="524" y="1727"/>
                    <a:pt x="179" y="882"/>
                  </a:cubicBezTo>
                  <a:cubicBezTo>
                    <a:pt x="95" y="691"/>
                    <a:pt x="36" y="477"/>
                    <a:pt x="12" y="263"/>
                  </a:cubicBezTo>
                  <a:cubicBezTo>
                    <a:pt x="0" y="167"/>
                    <a:pt x="0" y="84"/>
                    <a:pt x="0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42"/>
            <p:cNvSpPr/>
            <p:nvPr/>
          </p:nvSpPr>
          <p:spPr>
            <a:xfrm>
              <a:off x="5535007" y="1757610"/>
              <a:ext cx="917472" cy="472864"/>
            </a:xfrm>
            <a:custGeom>
              <a:rect b="b" l="l" r="r" t="t"/>
              <a:pathLst>
                <a:path extrusionOk="0" h="14777" w="28671">
                  <a:moveTo>
                    <a:pt x="83" y="1"/>
                  </a:moveTo>
                  <a:cubicBezTo>
                    <a:pt x="60" y="167"/>
                    <a:pt x="36" y="322"/>
                    <a:pt x="24" y="489"/>
                  </a:cubicBezTo>
                  <a:cubicBezTo>
                    <a:pt x="12" y="727"/>
                    <a:pt x="0" y="965"/>
                    <a:pt x="0" y="1203"/>
                  </a:cubicBezTo>
                  <a:lnTo>
                    <a:pt x="0" y="13693"/>
                  </a:lnTo>
                  <a:lnTo>
                    <a:pt x="0" y="13967"/>
                  </a:lnTo>
                  <a:cubicBezTo>
                    <a:pt x="0" y="13967"/>
                    <a:pt x="0" y="14550"/>
                    <a:pt x="0" y="14776"/>
                  </a:cubicBezTo>
                  <a:cubicBezTo>
                    <a:pt x="1286" y="9716"/>
                    <a:pt x="9561" y="8835"/>
                    <a:pt x="12668" y="8764"/>
                  </a:cubicBezTo>
                  <a:cubicBezTo>
                    <a:pt x="12922" y="8756"/>
                    <a:pt x="13143" y="8753"/>
                    <a:pt x="13325" y="8753"/>
                  </a:cubicBezTo>
                  <a:cubicBezTo>
                    <a:pt x="13688" y="8753"/>
                    <a:pt x="13895" y="8764"/>
                    <a:pt x="13895" y="8764"/>
                  </a:cubicBezTo>
                  <a:lnTo>
                    <a:pt x="21241" y="8764"/>
                  </a:lnTo>
                  <a:cubicBezTo>
                    <a:pt x="25265" y="8764"/>
                    <a:pt x="28623" y="5311"/>
                    <a:pt x="28670" y="977"/>
                  </a:cubicBezTo>
                  <a:cubicBezTo>
                    <a:pt x="28670" y="846"/>
                    <a:pt x="28670" y="715"/>
                    <a:pt x="28670" y="584"/>
                  </a:cubicBezTo>
                  <a:lnTo>
                    <a:pt x="28670" y="572"/>
                  </a:lnTo>
                  <a:cubicBezTo>
                    <a:pt x="28670" y="548"/>
                    <a:pt x="28658" y="513"/>
                    <a:pt x="28658" y="489"/>
                  </a:cubicBezTo>
                  <a:cubicBezTo>
                    <a:pt x="28658" y="394"/>
                    <a:pt x="28658" y="298"/>
                    <a:pt x="28647" y="215"/>
                  </a:cubicBezTo>
                  <a:cubicBezTo>
                    <a:pt x="28635" y="144"/>
                    <a:pt x="28635" y="72"/>
                    <a:pt x="28623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42"/>
            <p:cNvSpPr/>
            <p:nvPr/>
          </p:nvSpPr>
          <p:spPr>
            <a:xfrm>
              <a:off x="5534623" y="1532850"/>
              <a:ext cx="917856" cy="671328"/>
            </a:xfrm>
            <a:custGeom>
              <a:rect b="b" l="l" r="r" t="t"/>
              <a:pathLst>
                <a:path extrusionOk="0" h="20979" w="28683">
                  <a:moveTo>
                    <a:pt x="7644" y="0"/>
                  </a:moveTo>
                  <a:cubicBezTo>
                    <a:pt x="3644" y="0"/>
                    <a:pt x="369" y="3060"/>
                    <a:pt x="36" y="6965"/>
                  </a:cubicBezTo>
                  <a:cubicBezTo>
                    <a:pt x="24" y="7179"/>
                    <a:pt x="12" y="7406"/>
                    <a:pt x="12" y="7632"/>
                  </a:cubicBezTo>
                  <a:lnTo>
                    <a:pt x="12" y="20717"/>
                  </a:lnTo>
                  <a:cubicBezTo>
                    <a:pt x="12" y="20800"/>
                    <a:pt x="0" y="20895"/>
                    <a:pt x="12" y="20979"/>
                  </a:cubicBezTo>
                  <a:cubicBezTo>
                    <a:pt x="417" y="15431"/>
                    <a:pt x="9370" y="14716"/>
                    <a:pt x="12680" y="14633"/>
                  </a:cubicBezTo>
                  <a:cubicBezTo>
                    <a:pt x="12934" y="14629"/>
                    <a:pt x="13155" y="14627"/>
                    <a:pt x="13337" y="14627"/>
                  </a:cubicBezTo>
                  <a:cubicBezTo>
                    <a:pt x="13700" y="14627"/>
                    <a:pt x="13907" y="14633"/>
                    <a:pt x="13907" y="14633"/>
                  </a:cubicBezTo>
                  <a:lnTo>
                    <a:pt x="21253" y="14633"/>
                  </a:lnTo>
                  <a:cubicBezTo>
                    <a:pt x="25218" y="14633"/>
                    <a:pt x="28528" y="11537"/>
                    <a:pt x="28682" y="7608"/>
                  </a:cubicBezTo>
                  <a:lnTo>
                    <a:pt x="28682" y="7596"/>
                  </a:lnTo>
                  <a:cubicBezTo>
                    <a:pt x="28682" y="7537"/>
                    <a:pt x="28682" y="7477"/>
                    <a:pt x="28682" y="7418"/>
                  </a:cubicBezTo>
                  <a:cubicBezTo>
                    <a:pt x="28682" y="7287"/>
                    <a:pt x="28682" y="7156"/>
                    <a:pt x="28682" y="7025"/>
                  </a:cubicBezTo>
                  <a:cubicBezTo>
                    <a:pt x="28682" y="7013"/>
                    <a:pt x="28682" y="6989"/>
                    <a:pt x="28670" y="6965"/>
                  </a:cubicBezTo>
                  <a:cubicBezTo>
                    <a:pt x="28492" y="3084"/>
                    <a:pt x="25289" y="0"/>
                    <a:pt x="21360" y="0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anchorCtr="0" anchor="ctr" bIns="228600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fr"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04</a:t>
              </a:r>
              <a:endParaRPr sz="1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548" name="Google Shape;548;p42"/>
            <p:cNvSpPr/>
            <p:nvPr/>
          </p:nvSpPr>
          <p:spPr>
            <a:xfrm>
              <a:off x="5607576" y="3491853"/>
              <a:ext cx="1185312" cy="95680"/>
            </a:xfrm>
            <a:custGeom>
              <a:rect b="b" l="l" r="r" t="t"/>
              <a:pathLst>
                <a:path extrusionOk="0" h="2990" w="37041">
                  <a:moveTo>
                    <a:pt x="0" y="1"/>
                  </a:moveTo>
                  <a:cubicBezTo>
                    <a:pt x="0" y="1656"/>
                    <a:pt x="1346" y="2989"/>
                    <a:pt x="3001" y="2989"/>
                  </a:cubicBezTo>
                  <a:lnTo>
                    <a:pt x="34052" y="2989"/>
                  </a:lnTo>
                  <a:cubicBezTo>
                    <a:pt x="35707" y="2989"/>
                    <a:pt x="37041" y="1656"/>
                    <a:pt x="37041" y="1"/>
                  </a:cubicBezTo>
                  <a:close/>
                </a:path>
              </a:pathLst>
            </a:custGeom>
            <a:solidFill>
              <a:srgbClr val="5EB2FC"/>
            </a:solidFill>
            <a:ln cap="flat" cmpd="sng" w="9525">
              <a:solidFill>
                <a:srgbClr val="5EB2F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42"/>
            <p:cNvSpPr/>
            <p:nvPr/>
          </p:nvSpPr>
          <p:spPr>
            <a:xfrm>
              <a:off x="6088207" y="3587497"/>
              <a:ext cx="223648" cy="214912"/>
            </a:xfrm>
            <a:custGeom>
              <a:rect b="b" l="l" r="r" t="t"/>
              <a:pathLst>
                <a:path extrusionOk="0" h="6716" w="6989">
                  <a:moveTo>
                    <a:pt x="0" y="0"/>
                  </a:moveTo>
                  <a:lnTo>
                    <a:pt x="3500" y="6715"/>
                  </a:lnTo>
                  <a:lnTo>
                    <a:pt x="6989" y="0"/>
                  </a:lnTo>
                  <a:close/>
                </a:path>
              </a:pathLst>
            </a:custGeom>
            <a:solidFill>
              <a:srgbClr val="5EB2FC"/>
            </a:solidFill>
            <a:ln cap="flat" cmpd="sng" w="9525">
              <a:solidFill>
                <a:srgbClr val="5EB2F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" name="Google Shape;550;p42"/>
            <p:cNvSpPr txBox="1"/>
            <p:nvPr/>
          </p:nvSpPr>
          <p:spPr>
            <a:xfrm>
              <a:off x="5534613" y="2132613"/>
              <a:ext cx="13305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700">
                  <a:solidFill>
                    <a:srgbClr val="5EB2FC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Tester</a:t>
              </a:r>
              <a:endParaRPr sz="1700">
                <a:solidFill>
                  <a:srgbClr val="5EB2FC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551" name="Google Shape;551;p42"/>
            <p:cNvSpPr txBox="1"/>
            <p:nvPr/>
          </p:nvSpPr>
          <p:spPr>
            <a:xfrm>
              <a:off x="5534613" y="2479447"/>
              <a:ext cx="1330500" cy="67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Essayer 1 ou 2 défis en classe ou parascolaire 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52" name="Google Shape;552;p42"/>
          <p:cNvGrpSpPr/>
          <p:nvPr/>
        </p:nvGrpSpPr>
        <p:grpSpPr>
          <a:xfrm>
            <a:off x="7004468" y="1532850"/>
            <a:ext cx="1330880" cy="2442898"/>
            <a:chOff x="7004468" y="1532850"/>
            <a:chExt cx="1330880" cy="2442898"/>
          </a:xfrm>
        </p:grpSpPr>
        <p:sp>
          <p:nvSpPr>
            <p:cNvPr id="553" name="Google Shape;553;p42"/>
            <p:cNvSpPr/>
            <p:nvPr/>
          </p:nvSpPr>
          <p:spPr>
            <a:xfrm>
              <a:off x="7004852" y="1791529"/>
              <a:ext cx="1330496" cy="1700416"/>
            </a:xfrm>
            <a:custGeom>
              <a:rect b="b" l="l" r="r" t="t"/>
              <a:pathLst>
                <a:path extrusionOk="0" h="53138" w="41578">
                  <a:moveTo>
                    <a:pt x="2322" y="0"/>
                  </a:moveTo>
                  <a:cubicBezTo>
                    <a:pt x="1048" y="0"/>
                    <a:pt x="0" y="1036"/>
                    <a:pt x="0" y="2322"/>
                  </a:cubicBezTo>
                  <a:lnTo>
                    <a:pt x="0" y="50804"/>
                  </a:lnTo>
                  <a:cubicBezTo>
                    <a:pt x="0" y="50899"/>
                    <a:pt x="0" y="50983"/>
                    <a:pt x="12" y="51066"/>
                  </a:cubicBezTo>
                  <a:cubicBezTo>
                    <a:pt x="36" y="51280"/>
                    <a:pt x="96" y="51495"/>
                    <a:pt x="179" y="51697"/>
                  </a:cubicBezTo>
                  <a:cubicBezTo>
                    <a:pt x="524" y="52543"/>
                    <a:pt x="1358" y="53138"/>
                    <a:pt x="2322" y="53138"/>
                  </a:cubicBezTo>
                  <a:lnTo>
                    <a:pt x="39255" y="53138"/>
                  </a:lnTo>
                  <a:cubicBezTo>
                    <a:pt x="40541" y="53138"/>
                    <a:pt x="41577" y="52090"/>
                    <a:pt x="41577" y="50804"/>
                  </a:cubicBezTo>
                  <a:lnTo>
                    <a:pt x="41577" y="2322"/>
                  </a:lnTo>
                  <a:cubicBezTo>
                    <a:pt x="41577" y="1036"/>
                    <a:pt x="40541" y="0"/>
                    <a:pt x="39255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42"/>
            <p:cNvSpPr/>
            <p:nvPr/>
          </p:nvSpPr>
          <p:spPr>
            <a:xfrm>
              <a:off x="7004852" y="3383281"/>
              <a:ext cx="1330496" cy="108608"/>
            </a:xfrm>
            <a:custGeom>
              <a:rect b="b" l="l" r="r" t="t"/>
              <a:pathLst>
                <a:path extrusionOk="0" h="3394" w="41578">
                  <a:moveTo>
                    <a:pt x="0" y="1"/>
                  </a:moveTo>
                  <a:lnTo>
                    <a:pt x="0" y="1060"/>
                  </a:lnTo>
                  <a:cubicBezTo>
                    <a:pt x="0" y="1155"/>
                    <a:pt x="0" y="1239"/>
                    <a:pt x="12" y="1322"/>
                  </a:cubicBezTo>
                  <a:cubicBezTo>
                    <a:pt x="36" y="1536"/>
                    <a:pt x="96" y="1751"/>
                    <a:pt x="179" y="1953"/>
                  </a:cubicBezTo>
                  <a:cubicBezTo>
                    <a:pt x="524" y="2799"/>
                    <a:pt x="1358" y="3394"/>
                    <a:pt x="2322" y="3394"/>
                  </a:cubicBezTo>
                  <a:lnTo>
                    <a:pt x="39255" y="3394"/>
                  </a:lnTo>
                  <a:cubicBezTo>
                    <a:pt x="40541" y="3394"/>
                    <a:pt x="41577" y="2346"/>
                    <a:pt x="41577" y="1060"/>
                  </a:cubicBezTo>
                  <a:lnTo>
                    <a:pt x="41577" y="1"/>
                  </a:lnTo>
                  <a:cubicBezTo>
                    <a:pt x="41577" y="1286"/>
                    <a:pt x="40541" y="2322"/>
                    <a:pt x="39255" y="2322"/>
                  </a:cubicBezTo>
                  <a:lnTo>
                    <a:pt x="2322" y="2322"/>
                  </a:lnTo>
                  <a:cubicBezTo>
                    <a:pt x="1358" y="2322"/>
                    <a:pt x="524" y="1727"/>
                    <a:pt x="179" y="882"/>
                  </a:cubicBezTo>
                  <a:cubicBezTo>
                    <a:pt x="96" y="691"/>
                    <a:pt x="36" y="477"/>
                    <a:pt x="12" y="263"/>
                  </a:cubicBezTo>
                  <a:cubicBezTo>
                    <a:pt x="0" y="167"/>
                    <a:pt x="0" y="84"/>
                    <a:pt x="0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42"/>
            <p:cNvSpPr/>
            <p:nvPr/>
          </p:nvSpPr>
          <p:spPr>
            <a:xfrm>
              <a:off x="7004852" y="1757610"/>
              <a:ext cx="917472" cy="472864"/>
            </a:xfrm>
            <a:custGeom>
              <a:rect b="b" l="l" r="r" t="t"/>
              <a:pathLst>
                <a:path extrusionOk="0" h="14777" w="28671">
                  <a:moveTo>
                    <a:pt x="84" y="1"/>
                  </a:moveTo>
                  <a:cubicBezTo>
                    <a:pt x="60" y="167"/>
                    <a:pt x="48" y="322"/>
                    <a:pt x="36" y="489"/>
                  </a:cubicBezTo>
                  <a:cubicBezTo>
                    <a:pt x="12" y="727"/>
                    <a:pt x="0" y="965"/>
                    <a:pt x="0" y="1203"/>
                  </a:cubicBezTo>
                  <a:lnTo>
                    <a:pt x="0" y="13693"/>
                  </a:lnTo>
                  <a:lnTo>
                    <a:pt x="0" y="13967"/>
                  </a:lnTo>
                  <a:cubicBezTo>
                    <a:pt x="0" y="13967"/>
                    <a:pt x="0" y="14550"/>
                    <a:pt x="0" y="14776"/>
                  </a:cubicBezTo>
                  <a:cubicBezTo>
                    <a:pt x="1286" y="9716"/>
                    <a:pt x="9561" y="8835"/>
                    <a:pt x="12681" y="8764"/>
                  </a:cubicBezTo>
                  <a:cubicBezTo>
                    <a:pt x="12931" y="8756"/>
                    <a:pt x="13149" y="8753"/>
                    <a:pt x="13329" y="8753"/>
                  </a:cubicBezTo>
                  <a:cubicBezTo>
                    <a:pt x="13689" y="8753"/>
                    <a:pt x="13895" y="8764"/>
                    <a:pt x="13895" y="8764"/>
                  </a:cubicBezTo>
                  <a:lnTo>
                    <a:pt x="21241" y="8764"/>
                  </a:lnTo>
                  <a:cubicBezTo>
                    <a:pt x="25266" y="8764"/>
                    <a:pt x="28623" y="5311"/>
                    <a:pt x="28671" y="977"/>
                  </a:cubicBezTo>
                  <a:cubicBezTo>
                    <a:pt x="28671" y="846"/>
                    <a:pt x="28671" y="715"/>
                    <a:pt x="28671" y="584"/>
                  </a:cubicBezTo>
                  <a:lnTo>
                    <a:pt x="28671" y="572"/>
                  </a:lnTo>
                  <a:cubicBezTo>
                    <a:pt x="28671" y="548"/>
                    <a:pt x="28671" y="513"/>
                    <a:pt x="28671" y="489"/>
                  </a:cubicBezTo>
                  <a:cubicBezTo>
                    <a:pt x="28659" y="394"/>
                    <a:pt x="28659" y="298"/>
                    <a:pt x="28647" y="215"/>
                  </a:cubicBezTo>
                  <a:cubicBezTo>
                    <a:pt x="28647" y="144"/>
                    <a:pt x="28635" y="72"/>
                    <a:pt x="28635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42"/>
            <p:cNvSpPr/>
            <p:nvPr/>
          </p:nvSpPr>
          <p:spPr>
            <a:xfrm>
              <a:off x="7004468" y="1532850"/>
              <a:ext cx="917856" cy="671328"/>
            </a:xfrm>
            <a:custGeom>
              <a:rect b="b" l="l" r="r" t="t"/>
              <a:pathLst>
                <a:path extrusionOk="0" h="20979" w="28683">
                  <a:moveTo>
                    <a:pt x="7644" y="0"/>
                  </a:moveTo>
                  <a:cubicBezTo>
                    <a:pt x="3656" y="0"/>
                    <a:pt x="382" y="3060"/>
                    <a:pt x="48" y="6965"/>
                  </a:cubicBezTo>
                  <a:cubicBezTo>
                    <a:pt x="24" y="7179"/>
                    <a:pt x="12" y="7406"/>
                    <a:pt x="12" y="7632"/>
                  </a:cubicBezTo>
                  <a:lnTo>
                    <a:pt x="12" y="20717"/>
                  </a:lnTo>
                  <a:cubicBezTo>
                    <a:pt x="12" y="20800"/>
                    <a:pt x="1" y="20895"/>
                    <a:pt x="12" y="20979"/>
                  </a:cubicBezTo>
                  <a:cubicBezTo>
                    <a:pt x="417" y="15431"/>
                    <a:pt x="9371" y="14716"/>
                    <a:pt x="12693" y="14633"/>
                  </a:cubicBezTo>
                  <a:cubicBezTo>
                    <a:pt x="12943" y="14629"/>
                    <a:pt x="13161" y="14627"/>
                    <a:pt x="13341" y="14627"/>
                  </a:cubicBezTo>
                  <a:cubicBezTo>
                    <a:pt x="13701" y="14627"/>
                    <a:pt x="13907" y="14633"/>
                    <a:pt x="13907" y="14633"/>
                  </a:cubicBezTo>
                  <a:lnTo>
                    <a:pt x="21253" y="14633"/>
                  </a:lnTo>
                  <a:cubicBezTo>
                    <a:pt x="25218" y="14633"/>
                    <a:pt x="28528" y="11537"/>
                    <a:pt x="28683" y="7608"/>
                  </a:cubicBezTo>
                  <a:lnTo>
                    <a:pt x="28683" y="7596"/>
                  </a:lnTo>
                  <a:cubicBezTo>
                    <a:pt x="28683" y="7537"/>
                    <a:pt x="28683" y="7477"/>
                    <a:pt x="28683" y="7418"/>
                  </a:cubicBezTo>
                  <a:cubicBezTo>
                    <a:pt x="28683" y="7287"/>
                    <a:pt x="28683" y="7156"/>
                    <a:pt x="28683" y="7025"/>
                  </a:cubicBezTo>
                  <a:cubicBezTo>
                    <a:pt x="28683" y="7013"/>
                    <a:pt x="28683" y="6989"/>
                    <a:pt x="28683" y="6965"/>
                  </a:cubicBezTo>
                  <a:cubicBezTo>
                    <a:pt x="28492" y="3084"/>
                    <a:pt x="25289" y="0"/>
                    <a:pt x="21372" y="0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anchorCtr="0" anchor="ctr" bIns="228600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fr"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0X</a:t>
              </a:r>
              <a:endParaRPr sz="1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557" name="Google Shape;557;p42"/>
            <p:cNvSpPr/>
            <p:nvPr/>
          </p:nvSpPr>
          <p:spPr>
            <a:xfrm>
              <a:off x="7077618" y="3491853"/>
              <a:ext cx="1185312" cy="95680"/>
            </a:xfrm>
            <a:custGeom>
              <a:rect b="b" l="l" r="r" t="t"/>
              <a:pathLst>
                <a:path extrusionOk="0" h="2990" w="37041">
                  <a:moveTo>
                    <a:pt x="1" y="1"/>
                  </a:moveTo>
                  <a:cubicBezTo>
                    <a:pt x="1" y="1656"/>
                    <a:pt x="1334" y="2989"/>
                    <a:pt x="2989" y="2989"/>
                  </a:cubicBezTo>
                  <a:lnTo>
                    <a:pt x="34041" y="2989"/>
                  </a:lnTo>
                  <a:cubicBezTo>
                    <a:pt x="35695" y="2989"/>
                    <a:pt x="37041" y="1656"/>
                    <a:pt x="37041" y="1"/>
                  </a:cubicBezTo>
                  <a:close/>
                </a:path>
              </a:pathLst>
            </a:custGeom>
            <a:solidFill>
              <a:srgbClr val="4949E7"/>
            </a:solidFill>
            <a:ln cap="flat" cmpd="sng" w="9525">
              <a:solidFill>
                <a:srgbClr val="4949E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42"/>
            <p:cNvSpPr/>
            <p:nvPr/>
          </p:nvSpPr>
          <p:spPr>
            <a:xfrm>
              <a:off x="7550436" y="3736068"/>
              <a:ext cx="239296" cy="239680"/>
            </a:xfrm>
            <a:custGeom>
              <a:rect b="b" l="l" r="r" t="t"/>
              <a:pathLst>
                <a:path extrusionOk="0" h="7490" w="7478">
                  <a:moveTo>
                    <a:pt x="3739" y="1"/>
                  </a:moveTo>
                  <a:cubicBezTo>
                    <a:pt x="1667" y="1"/>
                    <a:pt x="0" y="1680"/>
                    <a:pt x="0" y="3751"/>
                  </a:cubicBezTo>
                  <a:cubicBezTo>
                    <a:pt x="0" y="5811"/>
                    <a:pt x="1667" y="7490"/>
                    <a:pt x="3739" y="7490"/>
                  </a:cubicBezTo>
                  <a:cubicBezTo>
                    <a:pt x="5810" y="7490"/>
                    <a:pt x="7477" y="5811"/>
                    <a:pt x="7477" y="3751"/>
                  </a:cubicBezTo>
                  <a:cubicBezTo>
                    <a:pt x="7477" y="1680"/>
                    <a:pt x="5810" y="1"/>
                    <a:pt x="3739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42"/>
            <p:cNvSpPr/>
            <p:nvPr/>
          </p:nvSpPr>
          <p:spPr>
            <a:xfrm>
              <a:off x="7591939" y="3777603"/>
              <a:ext cx="156256" cy="156608"/>
            </a:xfrm>
            <a:custGeom>
              <a:rect b="b" l="l" r="r" t="t"/>
              <a:pathLst>
                <a:path extrusionOk="0" h="4894" w="4883">
                  <a:moveTo>
                    <a:pt x="2442" y="1"/>
                  </a:moveTo>
                  <a:cubicBezTo>
                    <a:pt x="1096" y="1"/>
                    <a:pt x="1" y="1096"/>
                    <a:pt x="1" y="2453"/>
                  </a:cubicBezTo>
                  <a:cubicBezTo>
                    <a:pt x="1" y="3799"/>
                    <a:pt x="1096" y="4894"/>
                    <a:pt x="2442" y="4894"/>
                  </a:cubicBezTo>
                  <a:cubicBezTo>
                    <a:pt x="3787" y="4894"/>
                    <a:pt x="4883" y="3799"/>
                    <a:pt x="4883" y="2453"/>
                  </a:cubicBezTo>
                  <a:cubicBezTo>
                    <a:pt x="4883" y="1096"/>
                    <a:pt x="3787" y="1"/>
                    <a:pt x="2442" y="1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42"/>
            <p:cNvSpPr/>
            <p:nvPr/>
          </p:nvSpPr>
          <p:spPr>
            <a:xfrm>
              <a:off x="7558436" y="3587497"/>
              <a:ext cx="223680" cy="214912"/>
            </a:xfrm>
            <a:custGeom>
              <a:rect b="b" l="l" r="r" t="t"/>
              <a:pathLst>
                <a:path extrusionOk="0" h="6716" w="6990">
                  <a:moveTo>
                    <a:pt x="0" y="0"/>
                  </a:moveTo>
                  <a:lnTo>
                    <a:pt x="3489" y="6715"/>
                  </a:lnTo>
                  <a:lnTo>
                    <a:pt x="6989" y="0"/>
                  </a:lnTo>
                  <a:close/>
                </a:path>
              </a:pathLst>
            </a:custGeom>
            <a:solidFill>
              <a:srgbClr val="4949E7"/>
            </a:solidFill>
            <a:ln cap="flat" cmpd="sng" w="9525">
              <a:solidFill>
                <a:srgbClr val="4949E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42"/>
            <p:cNvSpPr txBox="1"/>
            <p:nvPr/>
          </p:nvSpPr>
          <p:spPr>
            <a:xfrm>
              <a:off x="7004838" y="2132613"/>
              <a:ext cx="13305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700">
                  <a:solidFill>
                    <a:srgbClr val="4949E7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Évaluer</a:t>
              </a:r>
              <a:endParaRPr sz="1700">
                <a:solidFill>
                  <a:srgbClr val="4949E7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562" name="Google Shape;562;p42"/>
            <p:cNvSpPr txBox="1"/>
            <p:nvPr/>
          </p:nvSpPr>
          <p:spPr>
            <a:xfrm>
              <a:off x="7004838" y="2479447"/>
              <a:ext cx="1330500" cy="67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Prêt pour évaluer lors des tâches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563" name="Google Shape;563;p42"/>
          <p:cNvSpPr/>
          <p:nvPr/>
        </p:nvSpPr>
        <p:spPr>
          <a:xfrm flipH="1">
            <a:off x="3072575" y="3975750"/>
            <a:ext cx="3224700" cy="759600"/>
          </a:xfrm>
          <a:prstGeom prst="curvedUp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4" name="Google Shape;564;p42"/>
          <p:cNvSpPr/>
          <p:nvPr/>
        </p:nvSpPr>
        <p:spPr>
          <a:xfrm>
            <a:off x="999500" y="1463750"/>
            <a:ext cx="2984400" cy="25119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flat" cmpd="sng" w="28575">
            <a:solidFill>
              <a:srgbClr val="FF00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5" name="Google Shape;565;p42"/>
          <p:cNvSpPr txBox="1"/>
          <p:nvPr/>
        </p:nvSpPr>
        <p:spPr>
          <a:xfrm>
            <a:off x="5534625" y="4512600"/>
            <a:ext cx="4424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u="sng">
                <a:solidFill>
                  <a:srgbClr val="595959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recitmst.qc.ca/creacamp11nov</a:t>
            </a:r>
            <a:r>
              <a:rPr lang="fr" sz="1800">
                <a:solidFill>
                  <a:schemeClr val="dk2"/>
                </a:solidFill>
              </a:rPr>
              <a:t> 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566" name="Google Shape;566;p42" title="File:Media Viewer Icon - Link.svg - Wikimedia Common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4009891">
            <a:off x="5169666" y="4533328"/>
            <a:ext cx="311935" cy="4202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1" name="Google Shape;571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2567500"/>
            <a:ext cx="4572000" cy="2567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571750"/>
            <a:ext cx="4572000" cy="256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3" name="Google Shape;573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0" y="0"/>
            <a:ext cx="4572001" cy="2567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4" name="Google Shape;574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4250"/>
            <a:ext cx="4572001" cy="2567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43"/>
          <p:cNvSpPr txBox="1"/>
          <p:nvPr>
            <p:ph idx="4294967295" type="subTitle"/>
          </p:nvPr>
        </p:nvSpPr>
        <p:spPr>
          <a:xfrm>
            <a:off x="-9000" y="1775200"/>
            <a:ext cx="4590000" cy="792300"/>
          </a:xfrm>
          <a:prstGeom prst="rect">
            <a:avLst/>
          </a:prstGeom>
          <a:solidFill>
            <a:srgbClr val="483E3E">
              <a:alpha val="540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fr" sz="240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Compréhension du </a:t>
            </a:r>
            <a:r>
              <a:rPr b="1" lang="fr" sz="240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monde</a:t>
            </a:r>
            <a:r>
              <a:rPr b="1" lang="fr" sz="240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 qui nous entoure</a:t>
            </a:r>
            <a:endParaRPr b="1" sz="2400">
              <a:solidFill>
                <a:srgbClr val="FFFFFF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576" name="Google Shape;576;p43"/>
          <p:cNvSpPr txBox="1"/>
          <p:nvPr>
            <p:ph idx="4294967295" type="subTitle"/>
          </p:nvPr>
        </p:nvSpPr>
        <p:spPr>
          <a:xfrm>
            <a:off x="4563000" y="4283000"/>
            <a:ext cx="4590000" cy="852000"/>
          </a:xfrm>
          <a:prstGeom prst="rect">
            <a:avLst/>
          </a:prstGeom>
          <a:solidFill>
            <a:srgbClr val="483E3E">
              <a:alpha val="540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fr" sz="2400">
                <a:solidFill>
                  <a:schemeClr val="lt1"/>
                </a:solidFill>
                <a:latin typeface="ABeeZee"/>
                <a:ea typeface="ABeeZee"/>
                <a:cs typeface="ABeeZee"/>
                <a:sym typeface="ABeeZee"/>
              </a:rPr>
              <a:t>Développement de la pensée algébrique</a:t>
            </a:r>
            <a:endParaRPr b="1" sz="2400">
              <a:solidFill>
                <a:srgbClr val="FFFFFF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577" name="Google Shape;577;p43"/>
          <p:cNvSpPr txBox="1"/>
          <p:nvPr>
            <p:ph idx="4294967295" type="subTitle"/>
          </p:nvPr>
        </p:nvSpPr>
        <p:spPr>
          <a:xfrm>
            <a:off x="0" y="4283000"/>
            <a:ext cx="4590000" cy="852000"/>
          </a:xfrm>
          <a:prstGeom prst="rect">
            <a:avLst/>
          </a:prstGeom>
          <a:solidFill>
            <a:srgbClr val="483E3E">
              <a:alpha val="540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fr" sz="2400">
                <a:solidFill>
                  <a:schemeClr val="lt1"/>
                </a:solidFill>
                <a:latin typeface="ABeeZee"/>
                <a:ea typeface="ABeeZee"/>
                <a:cs typeface="ABeeZee"/>
                <a:sym typeface="ABeeZee"/>
              </a:rPr>
              <a:t>Résolution de problèmes et créativité</a:t>
            </a:r>
            <a:r>
              <a:rPr b="1" lang="fr" sz="2400">
                <a:solidFill>
                  <a:schemeClr val="lt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b="1" sz="2400">
              <a:solidFill>
                <a:schemeClr val="lt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578" name="Google Shape;578;p43"/>
          <p:cNvSpPr txBox="1"/>
          <p:nvPr>
            <p:ph idx="4294967295" type="subTitle"/>
          </p:nvPr>
        </p:nvSpPr>
        <p:spPr>
          <a:xfrm>
            <a:off x="4563000" y="1775125"/>
            <a:ext cx="4590000" cy="792300"/>
          </a:xfrm>
          <a:prstGeom prst="rect">
            <a:avLst/>
          </a:prstGeom>
          <a:solidFill>
            <a:srgbClr val="483E3E">
              <a:alpha val="540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fr" sz="2400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Occasion de créer des objets utiles et efficaces</a:t>
            </a:r>
            <a:endParaRPr b="1" sz="2400">
              <a:solidFill>
                <a:srgbClr val="FFFFFF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5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44"/>
          <p:cNvSpPr txBox="1"/>
          <p:nvPr>
            <p:ph idx="4294967295" type="ctrTitle"/>
          </p:nvPr>
        </p:nvSpPr>
        <p:spPr>
          <a:xfrm>
            <a:off x="855300" y="845925"/>
            <a:ext cx="7433400" cy="11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9600"/>
              <a:t>89,526,124</a:t>
            </a:r>
            <a:endParaRPr sz="9600"/>
          </a:p>
        </p:txBody>
      </p:sp>
      <p:sp>
        <p:nvSpPr>
          <p:cNvPr id="584" name="Google Shape;584;p44"/>
          <p:cNvSpPr txBox="1"/>
          <p:nvPr>
            <p:ph idx="4294967295" type="subTitle"/>
          </p:nvPr>
        </p:nvSpPr>
        <p:spPr>
          <a:xfrm>
            <a:off x="855300" y="1950227"/>
            <a:ext cx="7433400" cy="37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62500"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fr" sz="2000">
                <a:solidFill>
                  <a:schemeClr val="accent1"/>
                </a:solidFill>
              </a:rPr>
              <a:t>Whoa! That’s a big number, aren’t you proud?</a:t>
            </a:r>
            <a:endParaRPr sz="2000">
              <a:solidFill>
                <a:schemeClr val="accent1"/>
              </a:solidFill>
            </a:endParaRPr>
          </a:p>
        </p:txBody>
      </p:sp>
      <p:sp>
        <p:nvSpPr>
          <p:cNvPr id="585" name="Google Shape;585;p4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586" name="Google Shape;586;p44"/>
          <p:cNvSpPr/>
          <p:nvPr/>
        </p:nvSpPr>
        <p:spPr>
          <a:xfrm>
            <a:off x="196358" y="868200"/>
            <a:ext cx="8751300" cy="40917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7" name="Google Shape;587;p44"/>
          <p:cNvSpPr txBox="1"/>
          <p:nvPr/>
        </p:nvSpPr>
        <p:spPr>
          <a:xfrm>
            <a:off x="2431591" y="4449616"/>
            <a:ext cx="5010600" cy="3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Plan d’action numérique/Programmation informatique</a:t>
            </a:r>
            <a:endParaRPr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88" name="Google Shape;588;p4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1180" y="1090925"/>
            <a:ext cx="2108562" cy="273272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  <a:reflection blurRad="0" dir="5400000" dist="38100" endA="0" endPos="30000" fadeDir="5400012" kx="0" rotWithShape="0" algn="bl" stPos="0" sy="-100000" ky="0"/>
          </a:effectLst>
        </p:spPr>
      </p:pic>
      <p:pic>
        <p:nvPicPr>
          <p:cNvPr id="589" name="Google Shape;589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24289" y="1345395"/>
            <a:ext cx="2749956" cy="238696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590" name="Google Shape;590;p44"/>
          <p:cNvSpPr txBox="1"/>
          <p:nvPr>
            <p:ph idx="4294967295" type="title"/>
          </p:nvPr>
        </p:nvSpPr>
        <p:spPr>
          <a:xfrm>
            <a:off x="609900" y="225400"/>
            <a:ext cx="7924200" cy="49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" sz="2320">
                <a:solidFill>
                  <a:srgbClr val="595959"/>
                </a:solidFill>
                <a:latin typeface="Viga"/>
                <a:ea typeface="Viga"/>
                <a:cs typeface="Viga"/>
                <a:sym typeface="Viga"/>
              </a:rPr>
              <a:t>Usage pédagogique de la programmation informatique</a:t>
            </a:r>
            <a:endParaRPr sz="2320">
              <a:solidFill>
                <a:srgbClr val="595959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91" name="Google Shape;591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88793" y="1095528"/>
            <a:ext cx="3311795" cy="139155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592" name="Google Shape;592;p4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631921" y="2596515"/>
            <a:ext cx="3227502" cy="113999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593" name="Google Shape;593;p44"/>
          <p:cNvGrpSpPr/>
          <p:nvPr/>
        </p:nvGrpSpPr>
        <p:grpSpPr>
          <a:xfrm>
            <a:off x="6499850" y="3574525"/>
            <a:ext cx="2629350" cy="1573799"/>
            <a:chOff x="3384125" y="2834450"/>
            <a:chExt cx="2629350" cy="1573799"/>
          </a:xfrm>
        </p:grpSpPr>
        <p:pic>
          <p:nvPicPr>
            <p:cNvPr id="594" name="Google Shape;594;p44"/>
            <p:cNvPicPr preferRelativeResize="0"/>
            <p:nvPr/>
          </p:nvPicPr>
          <p:blipFill rotWithShape="1">
            <a:blip r:embed="rId9">
              <a:alphaModFix/>
            </a:blip>
            <a:srcRect b="66029" l="0" r="23623" t="0"/>
            <a:stretch/>
          </p:blipFill>
          <p:spPr>
            <a:xfrm>
              <a:off x="3384125" y="2834450"/>
              <a:ext cx="2629350" cy="15737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5" name="Google Shape;595;p44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4924758" y="3545177"/>
              <a:ext cx="309838" cy="30376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45"/>
          <p:cNvSpPr txBox="1"/>
          <p:nvPr>
            <p:ph idx="1" type="body"/>
          </p:nvPr>
        </p:nvSpPr>
        <p:spPr>
          <a:xfrm>
            <a:off x="198500" y="1374100"/>
            <a:ext cx="2058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Ubuntu"/>
                <a:ea typeface="Ubuntu"/>
                <a:cs typeface="Ubuntu"/>
                <a:sym typeface="Ubuntu"/>
              </a:rPr>
              <a:t>Quelques liens forts entre la compétence numérique et le domaine MST.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fr" sz="1400">
                <a:solidFill>
                  <a:srgbClr val="EC3A3B"/>
                </a:solidFill>
                <a:latin typeface="Ubuntu"/>
                <a:ea typeface="Ubuntu"/>
                <a:cs typeface="Ubuntu"/>
                <a:sym typeface="Ubuntu"/>
              </a:rPr>
              <a:t>Cliquez sur les images.</a:t>
            </a:r>
            <a:endParaRPr b="1" sz="1400">
              <a:solidFill>
                <a:srgbClr val="EC3A3B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01" name="Google Shape;601;p45"/>
          <p:cNvSpPr/>
          <p:nvPr/>
        </p:nvSpPr>
        <p:spPr>
          <a:xfrm>
            <a:off x="0" y="4974300"/>
            <a:ext cx="9144000" cy="1692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2" name="Google Shape;602;p45"/>
          <p:cNvSpPr txBox="1"/>
          <p:nvPr>
            <p:ph type="title"/>
          </p:nvPr>
        </p:nvSpPr>
        <p:spPr>
          <a:xfrm>
            <a:off x="311700" y="445025"/>
            <a:ext cx="8403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fr">
                <a:solidFill>
                  <a:srgbClr val="595959"/>
                </a:solidFill>
                <a:latin typeface="Viga"/>
                <a:ea typeface="Viga"/>
                <a:cs typeface="Viga"/>
                <a:sym typeface="Viga"/>
              </a:rPr>
              <a:t>Compétence numérique</a:t>
            </a:r>
            <a:endParaRPr>
              <a:solidFill>
                <a:srgbClr val="595959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03" name="Google Shape;603;p45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35025" y="401875"/>
            <a:ext cx="3095625" cy="30420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04" name="Google Shape;604;p45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48150" y="1935700"/>
            <a:ext cx="3259726" cy="26139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46"/>
          <p:cNvSpPr txBox="1"/>
          <p:nvPr>
            <p:ph idx="1" type="body"/>
          </p:nvPr>
        </p:nvSpPr>
        <p:spPr>
          <a:xfrm>
            <a:off x="387225" y="1213500"/>
            <a:ext cx="4985400" cy="376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Char char="❏"/>
            </a:pPr>
            <a:r>
              <a:rPr lang="fr" sz="14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Ouvrir ce lien dans un nouvel onglet</a:t>
            </a:r>
            <a:r>
              <a:rPr lang="fr" sz="14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: </a:t>
            </a:r>
            <a:r>
              <a:rPr lang="fr" sz="14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https://scratch.mit.edu/projects/303198512/editor/</a:t>
            </a:r>
            <a:r>
              <a:rPr lang="fr" sz="14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fr" sz="14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4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Ubuntu"/>
              <a:buChar char="❏"/>
            </a:pPr>
            <a:r>
              <a:rPr lang="fr" sz="14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Faire dessiner un carré</a:t>
            </a:r>
            <a:endParaRPr sz="14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Ubuntu"/>
              <a:buChar char="❏"/>
            </a:pPr>
            <a:r>
              <a:rPr lang="fr" sz="14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Trop facile ? Ajouter des variables pour dessiner des polygones</a:t>
            </a:r>
            <a:endParaRPr sz="14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fr" sz="14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Note : </a:t>
            </a:r>
            <a:r>
              <a:rPr lang="fr" sz="14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Demander un compte enseignant</a:t>
            </a:r>
            <a:endParaRPr sz="14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10" name="Google Shape;610;p46"/>
          <p:cNvSpPr/>
          <p:nvPr/>
        </p:nvSpPr>
        <p:spPr>
          <a:xfrm>
            <a:off x="0" y="4974300"/>
            <a:ext cx="9144000" cy="1692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1" name="Google Shape;611;p46"/>
          <p:cNvSpPr txBox="1"/>
          <p:nvPr>
            <p:ph type="title"/>
          </p:nvPr>
        </p:nvSpPr>
        <p:spPr>
          <a:xfrm>
            <a:off x="311700" y="445025"/>
            <a:ext cx="8403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fr">
                <a:solidFill>
                  <a:srgbClr val="595959"/>
                </a:solidFill>
                <a:latin typeface="Viga"/>
                <a:ea typeface="Viga"/>
                <a:cs typeface="Viga"/>
                <a:sym typeface="Viga"/>
              </a:rPr>
              <a:t>Défi 0 : </a:t>
            </a:r>
            <a:r>
              <a:rPr lang="fr">
                <a:solidFill>
                  <a:srgbClr val="595959"/>
                </a:solidFill>
                <a:latin typeface="Viga"/>
                <a:ea typeface="Viga"/>
                <a:cs typeface="Viga"/>
                <a:sym typeface="Viga"/>
              </a:rPr>
              <a:t>On ouvre Scratch</a:t>
            </a:r>
            <a:endParaRPr>
              <a:solidFill>
                <a:srgbClr val="595959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12" name="Google Shape;612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82250" y="1101213"/>
            <a:ext cx="3509675" cy="2461200"/>
          </a:xfrm>
          <a:prstGeom prst="rect">
            <a:avLst/>
          </a:prstGeom>
          <a:noFill/>
          <a:ln cap="flat" cmpd="sng" w="9525">
            <a:solidFill>
              <a:srgbClr val="483E3E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descr="logo_recit_nouveau.png" id="613" name="Google Shape;613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39597" y="4041575"/>
            <a:ext cx="904401" cy="87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47"/>
          <p:cNvSpPr txBox="1"/>
          <p:nvPr>
            <p:ph idx="1" type="body"/>
          </p:nvPr>
        </p:nvSpPr>
        <p:spPr>
          <a:xfrm>
            <a:off x="414175" y="1161475"/>
            <a:ext cx="2718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Ubuntu"/>
                <a:ea typeface="Ubuntu"/>
                <a:cs typeface="Ubuntu"/>
                <a:sym typeface="Ubuntu"/>
              </a:rPr>
              <a:t>En classe...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r">
                <a:latin typeface="Ubuntu"/>
                <a:ea typeface="Ubuntu"/>
                <a:cs typeface="Ubuntu"/>
                <a:sym typeface="Ubuntu"/>
              </a:rPr>
              <a:t>Ce sont des blocs (actions) à assembler dans une séquence qui nous permet d’atteindre le but recherché.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fr">
                <a:latin typeface="Ubuntu"/>
                <a:ea typeface="Ubuntu"/>
                <a:cs typeface="Ubuntu"/>
                <a:sym typeface="Ubuntu"/>
              </a:rPr>
              <a:t>Initiation : </a:t>
            </a:r>
            <a:r>
              <a:rPr lang="fr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Jeux Blockly</a:t>
            </a:r>
            <a:endParaRPr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19" name="Google Shape;619;p47"/>
          <p:cNvSpPr/>
          <p:nvPr/>
        </p:nvSpPr>
        <p:spPr>
          <a:xfrm>
            <a:off x="0" y="4974300"/>
            <a:ext cx="9144000" cy="1692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0" name="Google Shape;620;p47"/>
          <p:cNvSpPr txBox="1"/>
          <p:nvPr>
            <p:ph type="title"/>
          </p:nvPr>
        </p:nvSpPr>
        <p:spPr>
          <a:xfrm>
            <a:off x="311700" y="445025"/>
            <a:ext cx="8403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fr">
                <a:solidFill>
                  <a:srgbClr val="595959"/>
                </a:solidFill>
                <a:latin typeface="Viga"/>
                <a:ea typeface="Viga"/>
                <a:cs typeface="Viga"/>
                <a:sym typeface="Viga"/>
              </a:rPr>
              <a:t>Programmer</a:t>
            </a:r>
            <a:endParaRPr>
              <a:solidFill>
                <a:srgbClr val="595959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21" name="Google Shape;621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2720" y="508100"/>
            <a:ext cx="5678424" cy="3047851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47"/>
          <p:cNvSpPr txBox="1"/>
          <p:nvPr/>
        </p:nvSpPr>
        <p:spPr>
          <a:xfrm>
            <a:off x="3799500" y="3791500"/>
            <a:ext cx="656100" cy="3546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latin typeface="Ubuntu"/>
                <a:ea typeface="Ubuntu"/>
                <a:cs typeface="Ubuntu"/>
                <a:sym typeface="Ubuntu"/>
              </a:rPr>
              <a:t>Défi</a:t>
            </a:r>
            <a:endParaRPr b="1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23" name="Google Shape;623;p47"/>
          <p:cNvSpPr txBox="1"/>
          <p:nvPr/>
        </p:nvSpPr>
        <p:spPr>
          <a:xfrm>
            <a:off x="5820850" y="3791500"/>
            <a:ext cx="920700" cy="637500"/>
          </a:xfrm>
          <a:prstGeom prst="rect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latin typeface="Ubuntu"/>
                <a:ea typeface="Ubuntu"/>
                <a:cs typeface="Ubuntu"/>
                <a:sym typeface="Ubuntu"/>
              </a:rPr>
              <a:t>Outils</a:t>
            </a:r>
            <a:endParaRPr b="1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latin typeface="Ubuntu"/>
                <a:ea typeface="Ubuntu"/>
                <a:cs typeface="Ubuntu"/>
                <a:sym typeface="Ubuntu"/>
              </a:rPr>
              <a:t>Actions</a:t>
            </a:r>
            <a:endParaRPr b="1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24" name="Google Shape;624;p47"/>
          <p:cNvSpPr txBox="1"/>
          <p:nvPr/>
        </p:nvSpPr>
        <p:spPr>
          <a:xfrm>
            <a:off x="7342800" y="3724075"/>
            <a:ext cx="1166400" cy="354600"/>
          </a:xfrm>
          <a:prstGeom prst="rect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latin typeface="Ubuntu"/>
                <a:ea typeface="Ubuntu"/>
                <a:cs typeface="Ubuntu"/>
                <a:sym typeface="Ubuntu"/>
              </a:rPr>
              <a:t>Programme</a:t>
            </a:r>
            <a:endParaRPr b="1"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625" name="Google Shape;625;p47"/>
          <p:cNvCxnSpPr/>
          <p:nvPr/>
        </p:nvCxnSpPr>
        <p:spPr>
          <a:xfrm rot="10800000">
            <a:off x="4044825" y="3311275"/>
            <a:ext cx="0" cy="412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26" name="Google Shape;626;p47"/>
          <p:cNvCxnSpPr/>
          <p:nvPr/>
        </p:nvCxnSpPr>
        <p:spPr>
          <a:xfrm rot="10800000">
            <a:off x="6144525" y="3311275"/>
            <a:ext cx="0" cy="412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27" name="Google Shape;627;p47"/>
          <p:cNvCxnSpPr/>
          <p:nvPr/>
        </p:nvCxnSpPr>
        <p:spPr>
          <a:xfrm rot="10800000">
            <a:off x="7861375" y="3237200"/>
            <a:ext cx="0" cy="412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2" name="Google Shape;632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9762" y="778925"/>
            <a:ext cx="5313225" cy="3915350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p48"/>
          <p:cNvSpPr txBox="1"/>
          <p:nvPr>
            <p:ph idx="1" type="body"/>
          </p:nvPr>
        </p:nvSpPr>
        <p:spPr>
          <a:xfrm>
            <a:off x="414175" y="1161475"/>
            <a:ext cx="8144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34" name="Google Shape;634;p48"/>
          <p:cNvSpPr/>
          <p:nvPr/>
        </p:nvSpPr>
        <p:spPr>
          <a:xfrm>
            <a:off x="0" y="4974300"/>
            <a:ext cx="9144000" cy="1692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5" name="Google Shape;635;p48"/>
          <p:cNvSpPr txBox="1"/>
          <p:nvPr>
            <p:ph type="title"/>
          </p:nvPr>
        </p:nvSpPr>
        <p:spPr>
          <a:xfrm>
            <a:off x="311700" y="445025"/>
            <a:ext cx="8403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fr">
                <a:solidFill>
                  <a:srgbClr val="595959"/>
                </a:solidFill>
                <a:latin typeface="Viga"/>
                <a:ea typeface="Viga"/>
                <a:cs typeface="Viga"/>
                <a:sym typeface="Viga"/>
              </a:rPr>
              <a:t>Stratégie : </a:t>
            </a:r>
            <a:r>
              <a:rPr lang="fr">
                <a:solidFill>
                  <a:srgbClr val="595959"/>
                </a:solidFill>
                <a:latin typeface="Viga"/>
                <a:ea typeface="Viga"/>
                <a:cs typeface="Viga"/>
                <a:sym typeface="Viga"/>
              </a:rPr>
              <a:t>Séparer le problème en sous-problèmes</a:t>
            </a:r>
            <a:endParaRPr>
              <a:solidFill>
                <a:srgbClr val="595959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49"/>
          <p:cNvSpPr txBox="1"/>
          <p:nvPr>
            <p:ph idx="1" type="body"/>
          </p:nvPr>
        </p:nvSpPr>
        <p:spPr>
          <a:xfrm>
            <a:off x="414175" y="1161475"/>
            <a:ext cx="3226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lang="fr" sz="2400" strike="sngStrike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</a:rPr>
              <a:t>Réponse</a:t>
            </a:r>
            <a:r>
              <a:rPr b="1" lang="fr" sz="2400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</a:rPr>
              <a:t>  </a:t>
            </a:r>
            <a:endParaRPr b="1" sz="2400">
              <a:solidFill>
                <a:srgbClr val="FF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41" name="Google Shape;641;p49"/>
          <p:cNvSpPr/>
          <p:nvPr/>
        </p:nvSpPr>
        <p:spPr>
          <a:xfrm>
            <a:off x="0" y="4974300"/>
            <a:ext cx="9144000" cy="1692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p49"/>
          <p:cNvSpPr txBox="1"/>
          <p:nvPr>
            <p:ph type="title"/>
          </p:nvPr>
        </p:nvSpPr>
        <p:spPr>
          <a:xfrm>
            <a:off x="311700" y="445025"/>
            <a:ext cx="8403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fr">
                <a:solidFill>
                  <a:srgbClr val="595959"/>
                </a:solidFill>
                <a:latin typeface="Viga"/>
                <a:ea typeface="Viga"/>
                <a:cs typeface="Viga"/>
                <a:sym typeface="Viga"/>
              </a:rPr>
              <a:t>La non réponse et le rôle de l’enseignant</a:t>
            </a:r>
            <a:endParaRPr>
              <a:solidFill>
                <a:srgbClr val="595959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43" name="Google Shape;643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225" y="1838113"/>
            <a:ext cx="3000375" cy="188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4" name="Google Shape;644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65250" y="1596375"/>
            <a:ext cx="2676525" cy="2905125"/>
          </a:xfrm>
          <a:prstGeom prst="rect">
            <a:avLst/>
          </a:prstGeom>
          <a:noFill/>
          <a:ln>
            <a:noFill/>
          </a:ln>
        </p:spPr>
      </p:pic>
      <p:sp>
        <p:nvSpPr>
          <p:cNvPr id="645" name="Google Shape;645;p49"/>
          <p:cNvSpPr txBox="1"/>
          <p:nvPr/>
        </p:nvSpPr>
        <p:spPr>
          <a:xfrm>
            <a:off x="5207075" y="1095338"/>
            <a:ext cx="2592900" cy="3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6AA84F"/>
                </a:solidFill>
                <a:latin typeface="Ubuntu"/>
                <a:ea typeface="Ubuntu"/>
                <a:cs typeface="Ubuntu"/>
                <a:sym typeface="Ubuntu"/>
              </a:rPr>
              <a:t>Indices</a:t>
            </a:r>
            <a:endParaRPr b="1" sz="2400">
              <a:solidFill>
                <a:srgbClr val="6AA84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46" name="Google Shape;646;p49"/>
          <p:cNvSpPr txBox="1"/>
          <p:nvPr/>
        </p:nvSpPr>
        <p:spPr>
          <a:xfrm>
            <a:off x="1196000" y="4122125"/>
            <a:ext cx="22332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980000"/>
                </a:solidFill>
                <a:latin typeface="Ubuntu"/>
                <a:ea typeface="Ubuntu"/>
                <a:cs typeface="Ubuntu"/>
                <a:sym typeface="Ubuntu"/>
              </a:rPr>
              <a:t>Expert?</a:t>
            </a:r>
            <a:endParaRPr b="1" sz="2400">
              <a:solidFill>
                <a:srgbClr val="98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50"/>
          <p:cNvSpPr/>
          <p:nvPr/>
        </p:nvSpPr>
        <p:spPr>
          <a:xfrm>
            <a:off x="0" y="4974300"/>
            <a:ext cx="9144000" cy="1692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50"/>
          <p:cNvSpPr/>
          <p:nvPr/>
        </p:nvSpPr>
        <p:spPr>
          <a:xfrm>
            <a:off x="247760" y="1101929"/>
            <a:ext cx="2708700" cy="1341300"/>
          </a:xfrm>
          <a:prstGeom prst="roundRect">
            <a:avLst>
              <a:gd fmla="val 16667" name="adj"/>
            </a:avLst>
          </a:prstGeom>
          <a:solidFill>
            <a:srgbClr val="2C2E8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fr" u="none" cap="none" strike="noStrike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Déterminer son </a:t>
            </a:r>
            <a:r>
              <a:rPr b="1" i="0" lang="fr" u="none" cap="none" strike="noStrike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intention pédagogique</a:t>
            </a:r>
            <a:endParaRPr b="1" i="0" u="none" cap="none" strike="noStrike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3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(PFEQ, parascolaire, événement, etc.)</a:t>
            </a:r>
            <a:endParaRPr sz="13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53" name="Google Shape;653;p50"/>
          <p:cNvSpPr/>
          <p:nvPr/>
        </p:nvSpPr>
        <p:spPr>
          <a:xfrm>
            <a:off x="3217649" y="1101929"/>
            <a:ext cx="2708700" cy="1341300"/>
          </a:xfrm>
          <a:prstGeom prst="roundRect">
            <a:avLst>
              <a:gd fmla="val 16667" name="adj"/>
            </a:avLst>
          </a:prstGeom>
          <a:solidFill>
            <a:srgbClr val="005DA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fr" sz="1600" u="none" cap="none" strike="noStrike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</a:t>
            </a:r>
            <a:r>
              <a:rPr i="0" lang="fr" sz="1300" u="none" cap="none" strike="noStrike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ébuter par </a:t>
            </a:r>
            <a:endParaRPr i="0" sz="1300" u="none" cap="none" strike="noStrike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" sz="1300" u="none" cap="none" strike="noStrike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des activités débranchées</a:t>
            </a:r>
            <a:endParaRPr i="0" sz="1300" u="none" cap="none" strike="noStrike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54" name="Google Shape;654;p50"/>
          <p:cNvSpPr/>
          <p:nvPr/>
        </p:nvSpPr>
        <p:spPr>
          <a:xfrm>
            <a:off x="6187538" y="1101929"/>
            <a:ext cx="2708700" cy="1341300"/>
          </a:xfrm>
          <a:prstGeom prst="roundRect">
            <a:avLst>
              <a:gd fmla="val 16667" name="adj"/>
            </a:avLst>
          </a:prstGeom>
          <a:solidFill>
            <a:srgbClr val="3788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fr" u="none" cap="none" strike="noStrike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Favoriser des </a:t>
            </a:r>
            <a:r>
              <a:rPr b="1" i="0" lang="fr" u="none" cap="none" strike="noStrike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activités qui demandent peu de matériel</a:t>
            </a:r>
            <a:endParaRPr i="0" u="none" cap="none" strike="noStrike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55" name="Google Shape;655;p50"/>
          <p:cNvSpPr/>
          <p:nvPr/>
        </p:nvSpPr>
        <p:spPr>
          <a:xfrm>
            <a:off x="247760" y="2700264"/>
            <a:ext cx="2708700" cy="1341300"/>
          </a:xfrm>
          <a:prstGeom prst="roundRect">
            <a:avLst>
              <a:gd fmla="val 16667" name="adj"/>
            </a:avLst>
          </a:prstGeom>
          <a:solidFill>
            <a:srgbClr val="36A8E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" u="none" cap="none" strike="noStrike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Observer</a:t>
            </a:r>
            <a:r>
              <a:rPr i="0" lang="fr" u="none" cap="none" strike="noStrike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 le déroulement d’une activité de programmation dans la classe d’un ou d’une collègue</a:t>
            </a:r>
            <a:endParaRPr sz="1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56" name="Google Shape;656;p50"/>
          <p:cNvSpPr/>
          <p:nvPr/>
        </p:nvSpPr>
        <p:spPr>
          <a:xfrm>
            <a:off x="3217649" y="2700264"/>
            <a:ext cx="2708700" cy="1341300"/>
          </a:xfrm>
          <a:prstGeom prst="roundRect">
            <a:avLst>
              <a:gd fmla="val 16667" name="adj"/>
            </a:avLst>
          </a:prstGeom>
          <a:solidFill>
            <a:srgbClr val="4DC0D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fr" sz="1500" u="none" cap="none" strike="noStrike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Participer à des</a:t>
            </a:r>
            <a:r>
              <a:rPr b="1" i="0" lang="fr" sz="1500" u="none" cap="none" strike="noStrike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formations </a:t>
            </a:r>
            <a:br>
              <a:rPr b="1" i="0" lang="fr" sz="1500" u="none" cap="none" strike="noStrike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</a:br>
            <a:r>
              <a:rPr b="1" i="0" lang="fr" sz="1500" u="none" cap="none" strike="noStrike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ou des autoformations</a:t>
            </a:r>
            <a:endParaRPr i="0" sz="1500" u="none" cap="none" strike="noStrike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57" name="Google Shape;657;p50"/>
          <p:cNvSpPr/>
          <p:nvPr/>
        </p:nvSpPr>
        <p:spPr>
          <a:xfrm>
            <a:off x="6187538" y="2700264"/>
            <a:ext cx="2708700" cy="1341300"/>
          </a:xfrm>
          <a:prstGeom prst="roundRect">
            <a:avLst>
              <a:gd fmla="val 16667" name="adj"/>
            </a:avLst>
          </a:prstGeom>
          <a:solidFill>
            <a:srgbClr val="2FB7C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fr" sz="1600" u="none" cap="none" strike="noStrike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Constituer un </a:t>
            </a:r>
            <a:r>
              <a:rPr b="1" i="0" lang="fr" sz="1600" u="none" cap="none" strike="noStrike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groupe </a:t>
            </a:r>
            <a:br>
              <a:rPr b="1" i="0" lang="fr" sz="1600" u="none" cap="none" strike="noStrike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</a:br>
            <a:r>
              <a:rPr b="1" i="0" lang="fr" sz="1600" u="none" cap="none" strike="noStrike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d’élèves experts</a:t>
            </a:r>
            <a:endParaRPr i="0" sz="1200" u="none" cap="none" strike="noStrike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58" name="Google Shape;658;p50"/>
          <p:cNvSpPr txBox="1"/>
          <p:nvPr>
            <p:ph type="title"/>
          </p:nvPr>
        </p:nvSpPr>
        <p:spPr>
          <a:xfrm>
            <a:off x="311700" y="216650"/>
            <a:ext cx="8520600" cy="80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3600">
                <a:solidFill>
                  <a:srgbClr val="595959"/>
                </a:solidFill>
                <a:latin typeface="Viga"/>
                <a:ea typeface="Viga"/>
                <a:cs typeface="Viga"/>
                <a:sym typeface="Viga"/>
              </a:rPr>
              <a:t>Stratégies de départ</a:t>
            </a:r>
            <a:endParaRPr sz="3600">
              <a:solidFill>
                <a:srgbClr val="595959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51"/>
          <p:cNvSpPr txBox="1"/>
          <p:nvPr>
            <p:ph type="title"/>
          </p:nvPr>
        </p:nvSpPr>
        <p:spPr>
          <a:xfrm>
            <a:off x="311700" y="216650"/>
            <a:ext cx="8520600" cy="80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3600">
                <a:solidFill>
                  <a:srgbClr val="595959"/>
                </a:solidFill>
                <a:latin typeface="Viga"/>
                <a:ea typeface="Viga"/>
                <a:cs typeface="Viga"/>
                <a:sym typeface="Viga"/>
              </a:rPr>
              <a:t>La créativité et l’engagement</a:t>
            </a:r>
            <a:endParaRPr sz="3600">
              <a:solidFill>
                <a:srgbClr val="595959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64" name="Google Shape;664;p51"/>
          <p:cNvSpPr/>
          <p:nvPr/>
        </p:nvSpPr>
        <p:spPr>
          <a:xfrm>
            <a:off x="0" y="1245600"/>
            <a:ext cx="9144000" cy="3897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65" name="Google Shape;665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6475" y="1017650"/>
            <a:ext cx="6858001" cy="3838394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Google Shape;666;p51"/>
          <p:cNvSpPr/>
          <p:nvPr/>
        </p:nvSpPr>
        <p:spPr>
          <a:xfrm>
            <a:off x="-33525" y="4974300"/>
            <a:ext cx="9201600" cy="1692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52"/>
          <p:cNvSpPr/>
          <p:nvPr/>
        </p:nvSpPr>
        <p:spPr>
          <a:xfrm>
            <a:off x="-12300" y="799825"/>
            <a:ext cx="9144000" cy="1919700"/>
          </a:xfrm>
          <a:prstGeom prst="rect">
            <a:avLst/>
          </a:prstGeom>
          <a:solidFill>
            <a:srgbClr val="C9DAF8">
              <a:alpha val="481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72" name="Google Shape;672;p52"/>
          <p:cNvPicPr preferRelativeResize="0"/>
          <p:nvPr/>
        </p:nvPicPr>
        <p:blipFill rotWithShape="1">
          <a:blip r:embed="rId3">
            <a:alphaModFix/>
          </a:blip>
          <a:srcRect b="0" l="0" r="50000" t="0"/>
          <a:stretch/>
        </p:blipFill>
        <p:spPr>
          <a:xfrm>
            <a:off x="5318325" y="2078575"/>
            <a:ext cx="3708100" cy="2958200"/>
          </a:xfrm>
          <a:prstGeom prst="rect">
            <a:avLst/>
          </a:prstGeom>
          <a:noFill/>
          <a:ln>
            <a:noFill/>
          </a:ln>
        </p:spPr>
      </p:pic>
      <p:sp>
        <p:nvSpPr>
          <p:cNvPr id="673" name="Google Shape;673;p52"/>
          <p:cNvSpPr txBox="1"/>
          <p:nvPr>
            <p:ph type="ctrTitle"/>
          </p:nvPr>
        </p:nvSpPr>
        <p:spPr>
          <a:xfrm>
            <a:off x="922350" y="668375"/>
            <a:ext cx="3649800" cy="191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" sz="3000">
                <a:solidFill>
                  <a:srgbClr val="595959"/>
                </a:solidFill>
                <a:latin typeface="Viga"/>
                <a:ea typeface="Viga"/>
                <a:cs typeface="Viga"/>
                <a:sym typeface="Viga"/>
              </a:rPr>
              <a:t>Quelques idées de projets pour la classe</a:t>
            </a:r>
            <a:endParaRPr sz="1785">
              <a:solidFill>
                <a:srgbClr val="595959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74" name="Google Shape;674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87348">
            <a:off x="5760400" y="-47125"/>
            <a:ext cx="3476625" cy="2676525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52"/>
          <p:cNvSpPr/>
          <p:nvPr/>
        </p:nvSpPr>
        <p:spPr>
          <a:xfrm>
            <a:off x="0" y="4974300"/>
            <a:ext cx="9144000" cy="1692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76" name="Google Shape;676;p52"/>
          <p:cNvPicPr preferRelativeResize="0"/>
          <p:nvPr/>
        </p:nvPicPr>
        <p:blipFill/>
        <p:spPr>
          <a:xfrm>
            <a:off x="778338" y="2766025"/>
            <a:ext cx="3609461" cy="2030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53"/>
          <p:cNvSpPr/>
          <p:nvPr/>
        </p:nvSpPr>
        <p:spPr>
          <a:xfrm>
            <a:off x="-33525" y="4974300"/>
            <a:ext cx="9201600" cy="1692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2" name="Google Shape;682;p53"/>
          <p:cNvSpPr/>
          <p:nvPr/>
        </p:nvSpPr>
        <p:spPr>
          <a:xfrm rot="-1380156">
            <a:off x="1185467" y="1432498"/>
            <a:ext cx="4318366" cy="2908815"/>
          </a:xfrm>
          <a:prstGeom prst="ellipse">
            <a:avLst/>
          </a:prstGeom>
          <a:noFill/>
          <a:ln cap="flat" cmpd="sng" w="28575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53"/>
          <p:cNvSpPr/>
          <p:nvPr/>
        </p:nvSpPr>
        <p:spPr>
          <a:xfrm rot="1433965">
            <a:off x="3526987" y="1451532"/>
            <a:ext cx="4344506" cy="2870685"/>
          </a:xfrm>
          <a:prstGeom prst="ellipse">
            <a:avLst/>
          </a:prstGeom>
          <a:noFill/>
          <a:ln cap="flat" cmpd="sng" w="2857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p53"/>
          <p:cNvSpPr txBox="1"/>
          <p:nvPr/>
        </p:nvSpPr>
        <p:spPr>
          <a:xfrm>
            <a:off x="5166695" y="3807577"/>
            <a:ext cx="22266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000"/>
              </a:spcAft>
              <a:buNone/>
            </a:pPr>
            <a:r>
              <a:rPr b="1" lang="fr" sz="2100">
                <a:solidFill>
                  <a:srgbClr val="FF9900"/>
                </a:solidFill>
                <a:latin typeface="Nunito"/>
                <a:ea typeface="Nunito"/>
                <a:cs typeface="Nunito"/>
                <a:sym typeface="Nunito"/>
              </a:rPr>
              <a:t>Science et technologie</a:t>
            </a:r>
            <a:endParaRPr b="1" sz="2100">
              <a:solidFill>
                <a:srgbClr val="FF99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85" name="Google Shape;685;p53"/>
          <p:cNvSpPr txBox="1"/>
          <p:nvPr/>
        </p:nvSpPr>
        <p:spPr>
          <a:xfrm>
            <a:off x="5461381" y="2040177"/>
            <a:ext cx="1777500" cy="159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600">
                <a:solidFill>
                  <a:srgbClr val="FF99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METTRE À PROFIT LES OUTILS, OBJETS ET PROCÉDÉS DE LA SCIENCE ET DE LA TECHNOLOGIE.</a:t>
            </a:r>
            <a:endParaRPr b="1" sz="1600">
              <a:solidFill>
                <a:srgbClr val="FF99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686" name="Google Shape;686;p53"/>
          <p:cNvSpPr txBox="1"/>
          <p:nvPr/>
        </p:nvSpPr>
        <p:spPr>
          <a:xfrm>
            <a:off x="1713557" y="1938668"/>
            <a:ext cx="1829100" cy="153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600">
                <a:solidFill>
                  <a:srgbClr val="4A86E8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RAISONNER À L’AIDE DE CONCEPTS ET DE PROCESSUS MATHÉMATIQUES.</a:t>
            </a:r>
            <a:endParaRPr b="1" sz="1600">
              <a:solidFill>
                <a:srgbClr val="4A86E8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687" name="Google Shape;687;p53"/>
          <p:cNvSpPr txBox="1"/>
          <p:nvPr/>
        </p:nvSpPr>
        <p:spPr>
          <a:xfrm>
            <a:off x="3701437" y="1693051"/>
            <a:ext cx="1640700" cy="159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500">
                <a:solidFill>
                  <a:srgbClr val="6AA84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RÉSOLUTION DE PROBLÈMES</a:t>
            </a:r>
            <a:endParaRPr b="1" sz="1500">
              <a:solidFill>
                <a:srgbClr val="6AA84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6AA84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500">
                <a:solidFill>
                  <a:srgbClr val="6AA84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ET</a:t>
            </a:r>
            <a:endParaRPr b="1" sz="1500">
              <a:solidFill>
                <a:srgbClr val="6AA84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6AA84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500">
                <a:solidFill>
                  <a:srgbClr val="6AA84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COMMUNIQUER</a:t>
            </a:r>
            <a:endParaRPr b="1" sz="1500">
              <a:solidFill>
                <a:srgbClr val="6AA84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688" name="Google Shape;688;p53"/>
          <p:cNvSpPr txBox="1"/>
          <p:nvPr/>
        </p:nvSpPr>
        <p:spPr>
          <a:xfrm>
            <a:off x="1533112" y="3883780"/>
            <a:ext cx="26028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000"/>
              </a:spcAft>
              <a:buNone/>
            </a:pPr>
            <a:r>
              <a:rPr b="1" lang="fr" sz="2200">
                <a:solidFill>
                  <a:srgbClr val="4A86E8"/>
                </a:solidFill>
                <a:latin typeface="Nunito"/>
                <a:ea typeface="Nunito"/>
                <a:cs typeface="Nunito"/>
                <a:sym typeface="Nunito"/>
              </a:rPr>
              <a:t>Mathématique</a:t>
            </a:r>
            <a:endParaRPr b="1" sz="2200">
              <a:solidFill>
                <a:srgbClr val="4A86E8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89" name="Google Shape;689;p5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fr" sz="2820">
                <a:solidFill>
                  <a:srgbClr val="595959"/>
                </a:solidFill>
                <a:latin typeface="Outfit"/>
                <a:ea typeface="Outfit"/>
                <a:cs typeface="Outfit"/>
                <a:sym typeface="Outfit"/>
              </a:rPr>
              <a:t>Domaine = 2 disciplines + 3 compétences</a:t>
            </a:r>
            <a:endParaRPr sz="2820">
              <a:solidFill>
                <a:srgbClr val="595959"/>
              </a:solidFill>
              <a:latin typeface="Viga"/>
              <a:ea typeface="Viga"/>
              <a:cs typeface="Viga"/>
              <a:sym typeface="Viga"/>
            </a:endParaRPr>
          </a:p>
        </p:txBody>
      </p:sp>
      <p:cxnSp>
        <p:nvCxnSpPr>
          <p:cNvPr id="690" name="Google Shape;690;p53"/>
          <p:cNvCxnSpPr/>
          <p:nvPr/>
        </p:nvCxnSpPr>
        <p:spPr>
          <a:xfrm>
            <a:off x="601095" y="1039588"/>
            <a:ext cx="76761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5" name="Google Shape;695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6875" y="174250"/>
            <a:ext cx="3088764" cy="2370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" name="Google Shape;696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8694" y="2546602"/>
            <a:ext cx="3053567" cy="2370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7" name="Google Shape;697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89944" y="173000"/>
            <a:ext cx="3625427" cy="2287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98" name="Google Shape;698;p5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52180" y="2516041"/>
            <a:ext cx="3351387" cy="2431372"/>
          </a:xfrm>
          <a:prstGeom prst="rect">
            <a:avLst/>
          </a:prstGeom>
          <a:noFill/>
          <a:ln>
            <a:noFill/>
          </a:ln>
        </p:spPr>
      </p:pic>
      <p:sp>
        <p:nvSpPr>
          <p:cNvPr id="699" name="Google Shape;699;p54"/>
          <p:cNvSpPr txBox="1"/>
          <p:nvPr/>
        </p:nvSpPr>
        <p:spPr>
          <a:xfrm>
            <a:off x="4120825" y="4655800"/>
            <a:ext cx="4446300" cy="314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latin typeface="Andika"/>
                <a:ea typeface="Andika"/>
                <a:cs typeface="Andika"/>
                <a:sym typeface="Andika"/>
              </a:rPr>
              <a:t>Source CDP: affiches </a:t>
            </a:r>
            <a:r>
              <a:rPr b="1" lang="fr" u="sng">
                <a:solidFill>
                  <a:srgbClr val="1155CC"/>
                </a:solidFill>
                <a:latin typeface="Andika"/>
                <a:ea typeface="Andika"/>
                <a:cs typeface="Andika"/>
                <a:sym typeface="Andika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primaire</a:t>
            </a:r>
            <a:r>
              <a:rPr b="1" lang="fr">
                <a:latin typeface="Andika"/>
                <a:ea typeface="Andika"/>
                <a:cs typeface="Andika"/>
                <a:sym typeface="Andika"/>
              </a:rPr>
              <a:t> - </a:t>
            </a:r>
            <a:r>
              <a:rPr b="1" lang="fr" u="sng">
                <a:solidFill>
                  <a:srgbClr val="1155CC"/>
                </a:solidFill>
                <a:latin typeface="Andika"/>
                <a:ea typeface="Andika"/>
                <a:cs typeface="Andika"/>
                <a:sym typeface="Andika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secondaire</a:t>
            </a:r>
            <a:endParaRPr b="1">
              <a:solidFill>
                <a:srgbClr val="1155CC"/>
              </a:solidFill>
              <a:latin typeface="Andika"/>
              <a:ea typeface="Andika"/>
              <a:cs typeface="Andika"/>
              <a:sym typeface="Andika"/>
            </a:endParaRPr>
          </a:p>
        </p:txBody>
      </p:sp>
      <p:sp>
        <p:nvSpPr>
          <p:cNvPr id="700" name="Google Shape;700;p54"/>
          <p:cNvSpPr/>
          <p:nvPr/>
        </p:nvSpPr>
        <p:spPr>
          <a:xfrm>
            <a:off x="-33525" y="4974300"/>
            <a:ext cx="9201600" cy="1692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fr" sz="2820">
                <a:solidFill>
                  <a:srgbClr val="595959"/>
                </a:solidFill>
                <a:latin typeface="Outfit"/>
                <a:ea typeface="Outfit"/>
                <a:cs typeface="Outfit"/>
                <a:sym typeface="Outfit"/>
              </a:rPr>
              <a:t> </a:t>
            </a:r>
            <a:r>
              <a:rPr lang="fr" sz="2820">
                <a:solidFill>
                  <a:srgbClr val="595959"/>
                </a:solidFill>
                <a:latin typeface="Viga"/>
                <a:ea typeface="Viga"/>
                <a:cs typeface="Viga"/>
                <a:sym typeface="Viga"/>
              </a:rPr>
              <a:t>Scratch - Math primaire</a:t>
            </a:r>
            <a:endParaRPr sz="2820">
              <a:solidFill>
                <a:srgbClr val="595959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06" name="Google Shape;706;p55"/>
          <p:cNvSpPr/>
          <p:nvPr/>
        </p:nvSpPr>
        <p:spPr>
          <a:xfrm>
            <a:off x="5033925" y="1111000"/>
            <a:ext cx="4057500" cy="3812100"/>
          </a:xfrm>
          <a:prstGeom prst="roundRect">
            <a:avLst>
              <a:gd fmla="val 16667" name="adj"/>
            </a:avLst>
          </a:prstGeom>
          <a:solidFill>
            <a:srgbClr val="FFD679"/>
          </a:solidFill>
          <a:ln cap="flat" cmpd="sng" w="2857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p55"/>
          <p:cNvSpPr txBox="1"/>
          <p:nvPr/>
        </p:nvSpPr>
        <p:spPr>
          <a:xfrm>
            <a:off x="632400" y="1221350"/>
            <a:ext cx="7879200" cy="59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7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Le bijoutier </a:t>
            </a:r>
            <a:r>
              <a:rPr lang="fr" sz="19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(3</a:t>
            </a:r>
            <a:r>
              <a:rPr baseline="30000" lang="fr" sz="19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e</a:t>
            </a:r>
            <a:r>
              <a:rPr lang="fr" sz="19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 cycle du primaire)</a:t>
            </a:r>
            <a:endParaRPr sz="11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7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708" name="Google Shape;708;p55"/>
          <p:cNvCxnSpPr/>
          <p:nvPr/>
        </p:nvCxnSpPr>
        <p:spPr>
          <a:xfrm>
            <a:off x="601095" y="1039588"/>
            <a:ext cx="76761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09" name="Google Shape;709;p55"/>
          <p:cNvSpPr txBox="1"/>
          <p:nvPr/>
        </p:nvSpPr>
        <p:spPr>
          <a:xfrm>
            <a:off x="387900" y="1708325"/>
            <a:ext cx="4494600" cy="25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Ubuntu"/>
              <a:buChar char="●"/>
            </a:pPr>
            <a:r>
              <a:rPr lang="fr" sz="13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Appliquer des concepts d’opérations, de priorité et de généralisation</a:t>
            </a:r>
            <a:endParaRPr sz="13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Ubuntu"/>
              <a:buChar char="●"/>
            </a:pPr>
            <a:r>
              <a:rPr lang="fr" sz="13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Utilisation des blocs de programmation de capteurs, de variables et d’opérateurs </a:t>
            </a:r>
            <a:endParaRPr sz="13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" sz="13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Stratégies cognitives et métacognitives :</a:t>
            </a:r>
            <a:endParaRPr b="1" sz="13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Ubuntu"/>
              <a:buChar char="●"/>
            </a:pPr>
            <a:r>
              <a:rPr lang="fr" sz="13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Compréhension de la tâche</a:t>
            </a:r>
            <a:endParaRPr sz="13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Ubuntu"/>
              <a:buChar char="●"/>
            </a:pPr>
            <a:r>
              <a:rPr lang="fr" sz="13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Organisation : schémas et données</a:t>
            </a:r>
            <a:endParaRPr sz="13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Ubuntu"/>
              <a:buChar char="●"/>
            </a:pPr>
            <a:r>
              <a:rPr lang="fr" sz="13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Élaboration : essais et expression mathématique</a:t>
            </a:r>
            <a:endParaRPr sz="13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Ubuntu"/>
              <a:buChar char="●"/>
            </a:pPr>
            <a:r>
              <a:rPr lang="fr" sz="13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Généralisation : observation d’une régularité </a:t>
            </a:r>
            <a:endParaRPr sz="13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Ubuntu"/>
              <a:buChar char="●"/>
            </a:pPr>
            <a:r>
              <a:rPr lang="fr" sz="13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Automatisation : essai avec autre modèle</a:t>
            </a:r>
            <a:endParaRPr sz="13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10" name="Google Shape;710;p55"/>
          <p:cNvSpPr txBox="1"/>
          <p:nvPr/>
        </p:nvSpPr>
        <p:spPr>
          <a:xfrm>
            <a:off x="5152725" y="1221350"/>
            <a:ext cx="3771600" cy="25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Documents pour les activités préparatoires:</a:t>
            </a:r>
            <a:endParaRPr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Ubuntu"/>
              <a:buChar char="●"/>
            </a:pPr>
            <a:r>
              <a:rPr lang="fr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Cahier de l'élève</a:t>
            </a:r>
            <a:endParaRPr u="sng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Ubuntu"/>
              <a:buChar char="●"/>
            </a:pPr>
            <a:r>
              <a:rPr lang="fr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Guide d'animation</a:t>
            </a:r>
            <a:endParaRPr u="sng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Ubuntu"/>
              <a:buChar char="●"/>
            </a:pPr>
            <a:r>
              <a:rPr lang="fr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Guide de l'enseignant</a:t>
            </a:r>
            <a:endParaRPr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lang="fr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Tâche :</a:t>
            </a:r>
            <a:endParaRPr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Ubuntu"/>
              <a:buChar char="●"/>
            </a:pPr>
            <a:r>
              <a:rPr lang="fr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Cahier de l’élève</a:t>
            </a:r>
            <a:r>
              <a:rPr lang="fr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Ubuntu"/>
              <a:buChar char="●"/>
            </a:pPr>
            <a:r>
              <a:rPr lang="fr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Guide de l’enseignant</a:t>
            </a:r>
            <a:endParaRPr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Ubuntu"/>
              <a:buChar char="●"/>
            </a:pPr>
            <a:r>
              <a:rPr lang="fr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Programme Scratch</a:t>
            </a:r>
            <a:endParaRPr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11" name="Google Shape;711;p5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325475" y="3738100"/>
            <a:ext cx="1608350" cy="42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2" name="Google Shape;712;p5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845250" y="4341150"/>
            <a:ext cx="2474000" cy="48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3" name="Google Shape;713;p5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933821" y="1985938"/>
            <a:ext cx="959300" cy="805825"/>
          </a:xfrm>
          <a:prstGeom prst="rect">
            <a:avLst/>
          </a:prstGeom>
          <a:noFill/>
          <a:ln>
            <a:noFill/>
          </a:ln>
        </p:spPr>
      </p:pic>
      <p:sp>
        <p:nvSpPr>
          <p:cNvPr id="714" name="Google Shape;714;p55"/>
          <p:cNvSpPr/>
          <p:nvPr/>
        </p:nvSpPr>
        <p:spPr>
          <a:xfrm>
            <a:off x="-33525" y="4974300"/>
            <a:ext cx="9201600" cy="1692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5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" sz="2820">
                <a:solidFill>
                  <a:srgbClr val="595959"/>
                </a:solidFill>
                <a:latin typeface="Viga"/>
                <a:ea typeface="Viga"/>
                <a:cs typeface="Viga"/>
                <a:sym typeface="Viga"/>
              </a:rPr>
              <a:t>Scratch - Math secondaire</a:t>
            </a:r>
            <a:endParaRPr sz="2820">
              <a:solidFill>
                <a:srgbClr val="595959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20" name="Google Shape;720;p56"/>
          <p:cNvSpPr txBox="1"/>
          <p:nvPr/>
        </p:nvSpPr>
        <p:spPr>
          <a:xfrm>
            <a:off x="499100" y="1207475"/>
            <a:ext cx="5718600" cy="59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Projet de facturation </a:t>
            </a:r>
            <a:r>
              <a:rPr lang="fr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(1</a:t>
            </a:r>
            <a:r>
              <a:rPr baseline="30000" lang="fr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er</a:t>
            </a:r>
            <a:r>
              <a:rPr lang="fr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 cycle du secondaire)</a:t>
            </a:r>
            <a:endParaRPr sz="6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721" name="Google Shape;721;p56"/>
          <p:cNvCxnSpPr/>
          <p:nvPr/>
        </p:nvCxnSpPr>
        <p:spPr>
          <a:xfrm>
            <a:off x="448695" y="1039588"/>
            <a:ext cx="76761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22" name="Google Shape;722;p56"/>
          <p:cNvSpPr txBox="1"/>
          <p:nvPr/>
        </p:nvSpPr>
        <p:spPr>
          <a:xfrm>
            <a:off x="323600" y="1724500"/>
            <a:ext cx="4329000" cy="30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Ubuntu"/>
              <a:buChar char="●"/>
            </a:pPr>
            <a:r>
              <a:rPr lang="fr" sz="18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Programmation de la facturation de l’achat de plusieurs articles avec un rabais conditionnel</a:t>
            </a:r>
            <a:endParaRPr sz="18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Ubuntu"/>
              <a:buChar char="●"/>
            </a:pPr>
            <a:r>
              <a:rPr lang="fr" sz="18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Calcul du tant %, rabais, taxes, arrondis</a:t>
            </a:r>
            <a:endParaRPr sz="18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Ubuntu"/>
              <a:buChar char="●"/>
            </a:pPr>
            <a:r>
              <a:rPr lang="fr" sz="18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Tâche d’application des concepts</a:t>
            </a:r>
            <a:endParaRPr sz="18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Ubuntu"/>
              <a:buChar char="●"/>
            </a:pPr>
            <a:r>
              <a:rPr lang="fr" sz="18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Tâche créative avec contraintes</a:t>
            </a:r>
            <a:endParaRPr sz="18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Ubuntu"/>
              <a:buChar char="●"/>
            </a:pPr>
            <a:r>
              <a:rPr lang="fr" sz="18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Présentation complète</a:t>
            </a:r>
            <a:endParaRPr sz="18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Ubuntu"/>
              <a:buChar char="●"/>
            </a:pPr>
            <a:r>
              <a:rPr lang="fr" sz="18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Exemple de programme</a:t>
            </a:r>
            <a:endParaRPr sz="18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23" name="Google Shape;723;p5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95575" y="1666775"/>
            <a:ext cx="3887076" cy="2912851"/>
          </a:xfrm>
          <a:prstGeom prst="rect">
            <a:avLst/>
          </a:prstGeom>
          <a:noFill/>
          <a:ln>
            <a:noFill/>
          </a:ln>
        </p:spPr>
      </p:pic>
      <p:sp>
        <p:nvSpPr>
          <p:cNvPr id="724" name="Google Shape;724;p56"/>
          <p:cNvSpPr/>
          <p:nvPr/>
        </p:nvSpPr>
        <p:spPr>
          <a:xfrm>
            <a:off x="-33525" y="4974300"/>
            <a:ext cx="9201600" cy="1692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57"/>
          <p:cNvSpPr txBox="1"/>
          <p:nvPr>
            <p:ph idx="4294967295" type="subTitle"/>
          </p:nvPr>
        </p:nvSpPr>
        <p:spPr>
          <a:xfrm>
            <a:off x="530725" y="73900"/>
            <a:ext cx="81294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fr" sz="2500">
                <a:solidFill>
                  <a:srgbClr val="595959"/>
                </a:solidFill>
                <a:latin typeface="Viga"/>
                <a:ea typeface="Viga"/>
                <a:cs typeface="Viga"/>
                <a:sym typeface="Viga"/>
              </a:rPr>
              <a:t>BlocksCAD ou Tinkercad : Math primaire ou secondaire</a:t>
            </a:r>
            <a:endParaRPr b="1" sz="2500">
              <a:solidFill>
                <a:srgbClr val="595959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30" name="Google Shape;730;p57"/>
          <p:cNvSpPr txBox="1"/>
          <p:nvPr/>
        </p:nvSpPr>
        <p:spPr>
          <a:xfrm>
            <a:off x="683100" y="914200"/>
            <a:ext cx="8129400" cy="14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000">
                <a:latin typeface="Raleway"/>
                <a:ea typeface="Raleway"/>
                <a:cs typeface="Raleway"/>
                <a:sym typeface="Raleway"/>
              </a:rPr>
              <a:t>Dé à 6 faces</a:t>
            </a:r>
            <a:r>
              <a:rPr lang="fr" sz="2000">
                <a:latin typeface="Raleway"/>
                <a:ea typeface="Raleway"/>
                <a:cs typeface="Raleway"/>
                <a:sym typeface="Raleway"/>
              </a:rPr>
              <a:t>: 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914400" rtl="0" algn="l">
              <a:spcBef>
                <a:spcPts val="0"/>
              </a:spcBef>
              <a:spcAft>
                <a:spcPts val="0"/>
              </a:spcAft>
              <a:buSzPts val="2000"/>
              <a:buFont typeface="Raleway"/>
              <a:buChar char="➔"/>
            </a:pPr>
            <a:r>
              <a:rPr lang="fr" sz="2000">
                <a:latin typeface="Raleway"/>
                <a:ea typeface="Raleway"/>
                <a:cs typeface="Raleway"/>
                <a:sym typeface="Raleway"/>
              </a:rPr>
              <a:t>Mesures manquantes dans l’aire et le volume des solides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 u="sng">
                <a:solidFill>
                  <a:srgbClr val="0069BF"/>
                </a:solidFill>
                <a:latin typeface="Raleway"/>
                <a:ea typeface="Raleway"/>
                <a:cs typeface="Raleway"/>
                <a:sym typeface="Raleway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vers la tâche</a:t>
            </a:r>
            <a:endParaRPr b="1" sz="2200">
              <a:solidFill>
                <a:srgbClr val="0069B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31" name="Google Shape;731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3113" y="2446301"/>
            <a:ext cx="8129373" cy="2432648"/>
          </a:xfrm>
          <a:prstGeom prst="rect">
            <a:avLst/>
          </a:prstGeom>
          <a:noFill/>
          <a:ln>
            <a:noFill/>
          </a:ln>
        </p:spPr>
      </p:pic>
      <p:sp>
        <p:nvSpPr>
          <p:cNvPr id="732" name="Google Shape;732;p57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733" name="Google Shape;733;p57"/>
          <p:cNvSpPr/>
          <p:nvPr/>
        </p:nvSpPr>
        <p:spPr>
          <a:xfrm>
            <a:off x="-33525" y="4974300"/>
            <a:ext cx="9201600" cy="1692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34" name="Google Shape;734;p57"/>
          <p:cNvCxnSpPr/>
          <p:nvPr/>
        </p:nvCxnSpPr>
        <p:spPr>
          <a:xfrm>
            <a:off x="601095" y="810988"/>
            <a:ext cx="76761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58"/>
          <p:cNvSpPr txBox="1"/>
          <p:nvPr/>
        </p:nvSpPr>
        <p:spPr>
          <a:xfrm>
            <a:off x="360850" y="862350"/>
            <a:ext cx="9144000" cy="17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000">
                <a:latin typeface="Raleway"/>
                <a:ea typeface="Raleway"/>
                <a:cs typeface="Raleway"/>
                <a:sym typeface="Raleway"/>
              </a:rPr>
              <a:t>Pièces d’un jeu d’échecs</a:t>
            </a:r>
            <a:r>
              <a:rPr lang="fr" sz="2000">
                <a:latin typeface="Raleway"/>
                <a:ea typeface="Raleway"/>
                <a:cs typeface="Raleway"/>
                <a:sym typeface="Raleway"/>
              </a:rPr>
              <a:t>: 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914400" rtl="0" algn="l">
              <a:spcBef>
                <a:spcPts val="0"/>
              </a:spcBef>
              <a:spcAft>
                <a:spcPts val="0"/>
              </a:spcAft>
              <a:buSzPts val="2000"/>
              <a:buFont typeface="Raleway"/>
              <a:buChar char="➔"/>
            </a:pPr>
            <a:r>
              <a:rPr lang="fr" sz="2000">
                <a:latin typeface="Raleway"/>
                <a:ea typeface="Raleway"/>
                <a:cs typeface="Raleway"/>
                <a:sym typeface="Raleway"/>
              </a:rPr>
              <a:t>Mesures manquantes dans l’aire des solides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 u="sng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vers la tâche</a:t>
            </a:r>
            <a:r>
              <a:rPr b="1" lang="fr" sz="2200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rPr>
              <a:t> - </a:t>
            </a:r>
            <a:r>
              <a:rPr b="1" lang="fr" sz="2200" u="sng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Article sur le projet</a:t>
            </a:r>
            <a:endParaRPr b="1" sz="2200">
              <a:solidFill>
                <a:schemeClr val="accen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40" name="Google Shape;740;p5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14625" y="2291975"/>
            <a:ext cx="3449149" cy="2586851"/>
          </a:xfrm>
          <a:prstGeom prst="rect">
            <a:avLst/>
          </a:prstGeom>
          <a:noFill/>
          <a:ln>
            <a:noFill/>
          </a:ln>
        </p:spPr>
      </p:pic>
      <p:sp>
        <p:nvSpPr>
          <p:cNvPr id="741" name="Google Shape;741;p58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742" name="Google Shape;742;p5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3900" y="2220117"/>
            <a:ext cx="5158000" cy="2731934"/>
          </a:xfrm>
          <a:prstGeom prst="rect">
            <a:avLst/>
          </a:prstGeom>
          <a:noFill/>
          <a:ln>
            <a:noFill/>
          </a:ln>
        </p:spPr>
      </p:pic>
      <p:sp>
        <p:nvSpPr>
          <p:cNvPr id="743" name="Google Shape;743;p58"/>
          <p:cNvSpPr txBox="1"/>
          <p:nvPr>
            <p:ph idx="4294967295" type="subTitle"/>
          </p:nvPr>
        </p:nvSpPr>
        <p:spPr>
          <a:xfrm>
            <a:off x="225925" y="73900"/>
            <a:ext cx="8649000" cy="146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fr" sz="2500">
                <a:solidFill>
                  <a:srgbClr val="595959"/>
                </a:solidFill>
                <a:latin typeface="Viga"/>
                <a:ea typeface="Viga"/>
                <a:cs typeface="Viga"/>
                <a:sym typeface="Viga"/>
              </a:rPr>
              <a:t>BlocksCSD ou Tinkercad : Math primaire ou secondaire</a:t>
            </a:r>
            <a:endParaRPr b="1" sz="2500">
              <a:solidFill>
                <a:srgbClr val="595959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744" name="Google Shape;744;p58"/>
          <p:cNvCxnSpPr/>
          <p:nvPr/>
        </p:nvCxnSpPr>
        <p:spPr>
          <a:xfrm>
            <a:off x="296295" y="734788"/>
            <a:ext cx="76761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45" name="Google Shape;745;p58"/>
          <p:cNvSpPr/>
          <p:nvPr/>
        </p:nvSpPr>
        <p:spPr>
          <a:xfrm>
            <a:off x="-33525" y="4974300"/>
            <a:ext cx="9201600" cy="1692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5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" sz="2820">
                <a:solidFill>
                  <a:srgbClr val="595959"/>
                </a:solidFill>
                <a:latin typeface="Viga"/>
                <a:ea typeface="Viga"/>
                <a:cs typeface="Viga"/>
                <a:sym typeface="Viga"/>
              </a:rPr>
              <a:t>Scratch - ST primaire</a:t>
            </a:r>
            <a:endParaRPr sz="2820">
              <a:solidFill>
                <a:srgbClr val="595959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51" name="Google Shape;751;p59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91250" y="1473581"/>
            <a:ext cx="2441050" cy="2372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52" name="Google Shape;752;p59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15375" y="1472922"/>
            <a:ext cx="2441050" cy="237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3" name="Google Shape;753;p59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39500" y="1500369"/>
            <a:ext cx="2441050" cy="2319256"/>
          </a:xfrm>
          <a:prstGeom prst="rect">
            <a:avLst/>
          </a:prstGeom>
          <a:noFill/>
          <a:ln>
            <a:noFill/>
          </a:ln>
        </p:spPr>
      </p:pic>
      <p:sp>
        <p:nvSpPr>
          <p:cNvPr id="754" name="Google Shape;754;p59"/>
          <p:cNvSpPr/>
          <p:nvPr/>
        </p:nvSpPr>
        <p:spPr>
          <a:xfrm>
            <a:off x="-33525" y="4974300"/>
            <a:ext cx="9201600" cy="1692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6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" sz="2820">
                <a:solidFill>
                  <a:srgbClr val="595959"/>
                </a:solidFill>
                <a:latin typeface="Viga"/>
                <a:ea typeface="Viga"/>
                <a:cs typeface="Viga"/>
                <a:sym typeface="Viga"/>
              </a:rPr>
              <a:t>Scratch - ST secondaire</a:t>
            </a:r>
            <a:endParaRPr sz="2820">
              <a:solidFill>
                <a:srgbClr val="595959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60" name="Google Shape;760;p60"/>
          <p:cNvSpPr txBox="1"/>
          <p:nvPr/>
        </p:nvSpPr>
        <p:spPr>
          <a:xfrm>
            <a:off x="6434800" y="527225"/>
            <a:ext cx="2397600" cy="10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0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Investigation </a:t>
            </a:r>
            <a:endParaRPr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(prise de données)</a:t>
            </a:r>
            <a:endParaRPr sz="20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7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Engrenages</a:t>
            </a:r>
            <a:r>
              <a:rPr lang="fr" sz="17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 et </a:t>
            </a:r>
            <a:r>
              <a:rPr lang="fr" sz="17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gravité</a:t>
            </a:r>
            <a:endParaRPr sz="17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61" name="Google Shape;761;p60"/>
          <p:cNvSpPr txBox="1"/>
          <p:nvPr/>
        </p:nvSpPr>
        <p:spPr>
          <a:xfrm>
            <a:off x="1143000" y="4468950"/>
            <a:ext cx="7326300" cy="3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62" name="Google Shape;762;p60"/>
          <p:cNvSpPr txBox="1"/>
          <p:nvPr/>
        </p:nvSpPr>
        <p:spPr>
          <a:xfrm>
            <a:off x="1902600" y="4254250"/>
            <a:ext cx="2199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latin typeface="Ubuntu"/>
                <a:ea typeface="Ubuntu"/>
                <a:cs typeface="Ubuntu"/>
                <a:sym typeface="Ubuntu"/>
              </a:rPr>
              <a:t>Décrire une séquence simple de </a:t>
            </a:r>
            <a:endParaRPr sz="10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latin typeface="Ubuntu"/>
                <a:ea typeface="Ubuntu"/>
                <a:cs typeface="Ubuntu"/>
                <a:sym typeface="Ubuntu"/>
              </a:rPr>
              <a:t>pièces mécaniques en mouvement.</a:t>
            </a:r>
            <a:endParaRPr sz="1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63" name="Google Shape;763;p60"/>
          <p:cNvSpPr txBox="1"/>
          <p:nvPr/>
        </p:nvSpPr>
        <p:spPr>
          <a:xfrm>
            <a:off x="4981050" y="4289850"/>
            <a:ext cx="3031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latin typeface="Ubuntu"/>
                <a:ea typeface="Ubuntu"/>
                <a:cs typeface="Ubuntu"/>
                <a:sym typeface="Ubuntu"/>
              </a:rPr>
              <a:t>Décrire l’effet de l’attraction gravitationnelle </a:t>
            </a:r>
            <a:endParaRPr sz="10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latin typeface="Ubuntu"/>
                <a:ea typeface="Ubuntu"/>
                <a:cs typeface="Ubuntu"/>
                <a:sym typeface="Ubuntu"/>
              </a:rPr>
              <a:t>sur un objet (ex. : chute libre)</a:t>
            </a:r>
            <a:endParaRPr sz="1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64" name="Google Shape;764;p60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81050" y="1656625"/>
            <a:ext cx="3076476" cy="2394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5" name="Google Shape;765;p60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02950" y="1694475"/>
            <a:ext cx="2965524" cy="2356675"/>
          </a:xfrm>
          <a:prstGeom prst="rect">
            <a:avLst/>
          </a:prstGeom>
          <a:noFill/>
          <a:ln>
            <a:noFill/>
          </a:ln>
        </p:spPr>
      </p:pic>
      <p:sp>
        <p:nvSpPr>
          <p:cNvPr id="766" name="Google Shape;766;p60"/>
          <p:cNvSpPr/>
          <p:nvPr/>
        </p:nvSpPr>
        <p:spPr>
          <a:xfrm>
            <a:off x="-33525" y="4974300"/>
            <a:ext cx="9201600" cy="1692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7" name="Google Shape;767;p60"/>
          <p:cNvSpPr txBox="1"/>
          <p:nvPr/>
        </p:nvSpPr>
        <p:spPr>
          <a:xfrm>
            <a:off x="1902600" y="4248625"/>
            <a:ext cx="2199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Décrire une séquence simple de </a:t>
            </a:r>
            <a:endParaRPr sz="10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pièces mécaniques en mouvement.</a:t>
            </a:r>
            <a:endParaRPr sz="10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68" name="Google Shape;768;p60"/>
          <p:cNvSpPr txBox="1"/>
          <p:nvPr/>
        </p:nvSpPr>
        <p:spPr>
          <a:xfrm>
            <a:off x="4981050" y="4284225"/>
            <a:ext cx="3031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Décrire l’effet de l’attraction gravitationnelle </a:t>
            </a:r>
            <a:endParaRPr sz="10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sur un objet (ex. : chute libre)</a:t>
            </a:r>
            <a:endParaRPr sz="10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61"/>
          <p:cNvSpPr/>
          <p:nvPr/>
        </p:nvSpPr>
        <p:spPr>
          <a:xfrm>
            <a:off x="0" y="882325"/>
            <a:ext cx="8422200" cy="2200800"/>
          </a:xfrm>
          <a:prstGeom prst="rect">
            <a:avLst/>
          </a:prstGeom>
          <a:solidFill>
            <a:srgbClr val="E7EEF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4" name="Google Shape;774;p61"/>
          <p:cNvSpPr txBox="1"/>
          <p:nvPr>
            <p:ph idx="1" type="body"/>
          </p:nvPr>
        </p:nvSpPr>
        <p:spPr>
          <a:xfrm>
            <a:off x="311700" y="295775"/>
            <a:ext cx="8520600" cy="287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600">
                <a:solidFill>
                  <a:srgbClr val="595959"/>
                </a:solidFill>
                <a:latin typeface="Viga"/>
                <a:ea typeface="Viga"/>
                <a:cs typeface="Viga"/>
                <a:sym typeface="Viga"/>
              </a:rPr>
              <a:t>Documentation Scratch </a:t>
            </a:r>
            <a:endParaRPr sz="2600">
              <a:solidFill>
                <a:srgbClr val="595959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12750" lvl="0" marL="1219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700"/>
              <a:buFont typeface="Ubuntu"/>
              <a:buChar char="●"/>
            </a:pPr>
            <a:r>
              <a:rPr lang="fr" sz="17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Logiciel utilisé: </a:t>
            </a:r>
            <a:r>
              <a:rPr lang="fr" sz="17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Scratch</a:t>
            </a:r>
            <a:endParaRPr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12750" lvl="0" marL="1219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700"/>
              <a:buFont typeface="Ubuntu"/>
              <a:buChar char="●"/>
            </a:pPr>
            <a:r>
              <a:rPr lang="fr" sz="17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Tutoriels (cartes) de projets pour apprendre Scratch</a:t>
            </a:r>
            <a:endParaRPr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12750" lvl="0" marL="1219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700"/>
              <a:buFont typeface="Ubuntu"/>
              <a:buChar char="●"/>
            </a:pPr>
            <a:r>
              <a:rPr lang="fr" sz="17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Première connexion des élèves</a:t>
            </a:r>
            <a:r>
              <a:rPr lang="fr" sz="17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fr" sz="17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documentation Kreocode</a:t>
            </a:r>
            <a:endParaRPr sz="17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12750" lvl="0" marL="1219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700"/>
              <a:buFont typeface="Ubuntu"/>
              <a:buChar char="●"/>
            </a:pPr>
            <a:r>
              <a:rPr lang="fr" sz="17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Premiers pas en classe</a:t>
            </a:r>
            <a:endParaRPr sz="17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12750" lvl="0" marL="1219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700"/>
              <a:buFont typeface="Ubuntu"/>
              <a:buChar char="●"/>
            </a:pPr>
            <a:r>
              <a:rPr lang="fr" sz="17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Aide-mémoire Scratch</a:t>
            </a:r>
            <a:r>
              <a:rPr lang="fr" sz="17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7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12750" lvl="0" marL="1219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700"/>
              <a:buFont typeface="Ubuntu"/>
              <a:buChar char="●"/>
            </a:pPr>
            <a:r>
              <a:rPr lang="fr" sz="17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Padlet math</a:t>
            </a:r>
            <a:r>
              <a:rPr lang="fr" sz="17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fr" sz="17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Padlet math au secondaire</a:t>
            </a:r>
            <a:endParaRPr sz="17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12750" lvl="0" marL="1219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700"/>
              <a:buFont typeface="Ubuntu"/>
              <a:buChar char="●"/>
            </a:pPr>
            <a:r>
              <a:rPr lang="fr" sz="17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Démystifier les bases de la programmation un défi à la fois</a:t>
            </a:r>
            <a:r>
              <a:rPr lang="fr" sz="17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 🏆</a:t>
            </a:r>
            <a:endParaRPr sz="17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75" name="Google Shape;775;p61"/>
          <p:cNvSpPr txBox="1"/>
          <p:nvPr/>
        </p:nvSpPr>
        <p:spPr>
          <a:xfrm>
            <a:off x="296775" y="3338778"/>
            <a:ext cx="7926000" cy="148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20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💻 Autoformation Campus RÉCIT </a:t>
            </a:r>
            <a:endParaRPr b="1" sz="20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Ubuntu"/>
              <a:buChar char="●"/>
            </a:pPr>
            <a:r>
              <a:rPr lang="fr" sz="20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Scratch pour tous</a:t>
            </a:r>
            <a:r>
              <a:rPr lang="fr" sz="20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Ubuntu"/>
              <a:buChar char="●"/>
            </a:pPr>
            <a:r>
              <a:rPr lang="fr" sz="18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Premiers pas avec Scratch en mathématique</a:t>
            </a:r>
            <a:endParaRPr sz="18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Ubuntu"/>
              <a:buChar char="●"/>
            </a:pPr>
            <a:r>
              <a:rPr lang="fr" sz="1800" u="sng">
                <a:solidFill>
                  <a:srgbClr val="595959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Plus loin avec Scratch en mathématique</a:t>
            </a:r>
            <a:endParaRPr sz="1800">
              <a:solidFill>
                <a:srgbClr val="595959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20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b="1" sz="20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76" name="Google Shape;776;p61"/>
          <p:cNvSpPr/>
          <p:nvPr/>
        </p:nvSpPr>
        <p:spPr>
          <a:xfrm>
            <a:off x="-33525" y="4974300"/>
            <a:ext cx="9201600" cy="1692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6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" sz="2720">
                <a:solidFill>
                  <a:srgbClr val="595959"/>
                </a:solidFill>
                <a:latin typeface="Viga"/>
                <a:ea typeface="Viga"/>
                <a:cs typeface="Viga"/>
                <a:sym typeface="Viga"/>
              </a:rPr>
              <a:t>Makey Makey  - ST primaire et secondaire</a:t>
            </a:r>
            <a:endParaRPr sz="2720">
              <a:solidFill>
                <a:srgbClr val="595959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82" name="Google Shape;782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1450" y="1647900"/>
            <a:ext cx="7416200" cy="295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3" name="Google Shape;783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42645" y="0"/>
            <a:ext cx="810950" cy="926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84" name="Google Shape;784;p62"/>
          <p:cNvCxnSpPr>
            <a:endCxn id="785" idx="3"/>
          </p:cNvCxnSpPr>
          <p:nvPr/>
        </p:nvCxnSpPr>
        <p:spPr>
          <a:xfrm>
            <a:off x="541425" y="1323550"/>
            <a:ext cx="8602500" cy="30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85" name="Google Shape;785;p62"/>
          <p:cNvSpPr/>
          <p:nvPr/>
        </p:nvSpPr>
        <p:spPr>
          <a:xfrm>
            <a:off x="4196025" y="1067800"/>
            <a:ext cx="4947900" cy="572700"/>
          </a:xfrm>
          <a:prstGeom prst="rect">
            <a:avLst/>
          </a:prstGeom>
          <a:solidFill>
            <a:srgbClr val="E7EEF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Maquettes interactives portant sur un thème en ST</a:t>
            </a:r>
            <a:endParaRPr sz="16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86" name="Google Shape;786;p62"/>
          <p:cNvSpPr/>
          <p:nvPr/>
        </p:nvSpPr>
        <p:spPr>
          <a:xfrm>
            <a:off x="-33525" y="4974300"/>
            <a:ext cx="9201600" cy="1692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0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63"/>
          <p:cNvSpPr/>
          <p:nvPr/>
        </p:nvSpPr>
        <p:spPr>
          <a:xfrm>
            <a:off x="0" y="882325"/>
            <a:ext cx="8422200" cy="3328800"/>
          </a:xfrm>
          <a:prstGeom prst="rect">
            <a:avLst/>
          </a:prstGeom>
          <a:solidFill>
            <a:srgbClr val="E7EEF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2" name="Google Shape;792;p63"/>
          <p:cNvSpPr txBox="1"/>
          <p:nvPr>
            <p:ph idx="1" type="body"/>
          </p:nvPr>
        </p:nvSpPr>
        <p:spPr>
          <a:xfrm>
            <a:off x="311700" y="295775"/>
            <a:ext cx="8520600" cy="406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200">
                <a:solidFill>
                  <a:srgbClr val="595959"/>
                </a:solidFill>
                <a:latin typeface="Viga"/>
                <a:ea typeface="Viga"/>
                <a:cs typeface="Viga"/>
                <a:sym typeface="Viga"/>
              </a:rPr>
              <a:t>Documentation maquette Makey makey</a:t>
            </a:r>
            <a:endParaRPr sz="2200">
              <a:solidFill>
                <a:srgbClr val="595959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Ubuntu"/>
              <a:buChar char="➔"/>
            </a:pPr>
            <a:r>
              <a:rPr b="1" lang="fr" sz="20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Pour le primaire</a:t>
            </a:r>
            <a:endParaRPr sz="20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12750" lvl="0" marL="1219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700"/>
              <a:buFont typeface="Ubuntu"/>
              <a:buChar char="●"/>
            </a:pPr>
            <a:r>
              <a:rPr lang="fr" sz="17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Logiciel utilisé: </a:t>
            </a:r>
            <a:r>
              <a:rPr lang="fr" sz="17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Scratch</a:t>
            </a:r>
            <a:endParaRPr sz="17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12750" lvl="0" marL="1219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700"/>
              <a:buFont typeface="Ubuntu"/>
              <a:buChar char="●"/>
            </a:pPr>
            <a:r>
              <a:rPr lang="fr" sz="17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Guide de l’enseignant</a:t>
            </a:r>
            <a:endParaRPr sz="17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12750" lvl="0" marL="1219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700"/>
              <a:buFont typeface="Ubuntu"/>
              <a:buChar char="●"/>
            </a:pPr>
            <a:r>
              <a:rPr lang="fr" sz="1700">
                <a:solidFill>
                  <a:srgbClr val="595959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Présentation du projet et des sujets (</a:t>
            </a:r>
            <a:r>
              <a:rPr lang="fr" sz="17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diaporama</a:t>
            </a:r>
            <a:r>
              <a:rPr lang="fr" sz="1700">
                <a:solidFill>
                  <a:srgbClr val="595959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) </a:t>
            </a:r>
            <a:endParaRPr sz="17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12750" lvl="0" marL="1219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700"/>
              <a:buFont typeface="Ubuntu"/>
              <a:buChar char="●"/>
            </a:pPr>
            <a:r>
              <a:rPr lang="fr" sz="17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Tutoriels: </a:t>
            </a:r>
            <a:r>
              <a:rPr lang="fr" sz="17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branchement</a:t>
            </a:r>
            <a:r>
              <a:rPr lang="fr" sz="17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fr" sz="17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programmation</a:t>
            </a:r>
            <a:endParaRPr sz="17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12750" lvl="0" marL="1219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700"/>
              <a:buFont typeface="Ubuntu"/>
              <a:buChar char="●"/>
            </a:pPr>
            <a:r>
              <a:rPr lang="fr" sz="17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Cahier de l’élève</a:t>
            </a:r>
            <a:endParaRPr sz="17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12750" lvl="0" marL="1219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700"/>
              <a:buFont typeface="Ubuntu"/>
              <a:buChar char="●"/>
            </a:pPr>
            <a:r>
              <a:rPr lang="fr" sz="17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Cartons à remettre aux élèves</a:t>
            </a:r>
            <a:endParaRPr sz="17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12750" lvl="0" marL="1219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700"/>
              <a:buFont typeface="Ubuntu"/>
              <a:buChar char="●"/>
            </a:pPr>
            <a:r>
              <a:rPr lang="fr" sz="17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Grille d'évaluation (ST)</a:t>
            </a:r>
            <a:endParaRPr sz="17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Ubuntu"/>
              <a:buChar char="➔"/>
            </a:pPr>
            <a:r>
              <a:rPr b="1" lang="fr" sz="20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Pour le </a:t>
            </a:r>
            <a:r>
              <a:rPr b="1" lang="fr" sz="20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secondaire</a:t>
            </a:r>
            <a:endParaRPr sz="17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12750" lvl="0" marL="1219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700"/>
              <a:buFont typeface="Ubuntu"/>
              <a:buChar char="●"/>
            </a:pPr>
            <a:r>
              <a:rPr lang="fr" sz="17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Dossier </a:t>
            </a:r>
            <a:r>
              <a:rPr lang="fr" sz="17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version au secondaire</a:t>
            </a:r>
            <a:endParaRPr sz="17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93" name="Google Shape;793;p63"/>
          <p:cNvSpPr txBox="1"/>
          <p:nvPr/>
        </p:nvSpPr>
        <p:spPr>
          <a:xfrm>
            <a:off x="296775" y="4424586"/>
            <a:ext cx="7926000" cy="6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20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💻 Autoformation Campus RÉCIT </a:t>
            </a:r>
            <a:r>
              <a:rPr b="1" lang="fr" sz="20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Premiers pas avec Makey Makey</a:t>
            </a:r>
            <a:endParaRPr b="1" sz="20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94" name="Google Shape;794;p6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766597" y="141050"/>
            <a:ext cx="2004826" cy="1573450"/>
          </a:xfrm>
          <a:prstGeom prst="rect">
            <a:avLst/>
          </a:prstGeom>
          <a:noFill/>
          <a:ln>
            <a:noFill/>
          </a:ln>
        </p:spPr>
      </p:pic>
      <p:sp>
        <p:nvSpPr>
          <p:cNvPr id="795" name="Google Shape;795;p63"/>
          <p:cNvSpPr/>
          <p:nvPr/>
        </p:nvSpPr>
        <p:spPr>
          <a:xfrm>
            <a:off x="-33525" y="4974300"/>
            <a:ext cx="9201600" cy="1692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6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" sz="2820">
                <a:solidFill>
                  <a:srgbClr val="595959"/>
                </a:solidFill>
                <a:latin typeface="Viga"/>
                <a:ea typeface="Viga"/>
                <a:cs typeface="Viga"/>
                <a:sym typeface="Viga"/>
              </a:rPr>
              <a:t>Micro:bit - ST primaire</a:t>
            </a:r>
            <a:endParaRPr sz="2820">
              <a:solidFill>
                <a:srgbClr val="595959"/>
              </a:solidFill>
              <a:latin typeface="Viga"/>
              <a:ea typeface="Viga"/>
              <a:cs typeface="Viga"/>
              <a:sym typeface="Viga"/>
            </a:endParaRPr>
          </a:p>
        </p:txBody>
      </p:sp>
      <p:cxnSp>
        <p:nvCxnSpPr>
          <p:cNvPr id="801" name="Google Shape;801;p64"/>
          <p:cNvCxnSpPr/>
          <p:nvPr/>
        </p:nvCxnSpPr>
        <p:spPr>
          <a:xfrm>
            <a:off x="541425" y="1323550"/>
            <a:ext cx="8602500" cy="30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802" name="Google Shape;802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5976" y="1659976"/>
            <a:ext cx="2868599" cy="3186412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64"/>
          <p:cNvSpPr/>
          <p:nvPr/>
        </p:nvSpPr>
        <p:spPr>
          <a:xfrm>
            <a:off x="4196025" y="1067800"/>
            <a:ext cx="4947900" cy="572700"/>
          </a:xfrm>
          <a:prstGeom prst="rect">
            <a:avLst/>
          </a:prstGeom>
          <a:solidFill>
            <a:srgbClr val="E7EEF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Jeu questionnaire intégré à une maquette</a:t>
            </a:r>
            <a:endParaRPr sz="16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04" name="Google Shape;804;p64"/>
          <p:cNvSpPr/>
          <p:nvPr/>
        </p:nvSpPr>
        <p:spPr>
          <a:xfrm>
            <a:off x="-33525" y="4974300"/>
            <a:ext cx="9201600" cy="1692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05" name="Google Shape;805;p6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77450" y="2526251"/>
            <a:ext cx="2513199" cy="1671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806" name="Google Shape;806;p64"/>
          <p:cNvSpPr txBox="1"/>
          <p:nvPr/>
        </p:nvSpPr>
        <p:spPr>
          <a:xfrm>
            <a:off x="7060000" y="4198050"/>
            <a:ext cx="1483800" cy="3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u="sng">
                <a:solidFill>
                  <a:srgbClr val="595959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Tutoriels ++</a:t>
            </a:r>
            <a:endParaRPr sz="1800">
              <a:solidFill>
                <a:srgbClr val="595959"/>
              </a:solidFill>
            </a:endParaRPr>
          </a:p>
        </p:txBody>
      </p:sp>
      <p:pic>
        <p:nvPicPr>
          <p:cNvPr id="807" name="Google Shape;807;p6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07341" y="1518275"/>
            <a:ext cx="2302108" cy="3291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65"/>
          <p:cNvSpPr/>
          <p:nvPr/>
        </p:nvSpPr>
        <p:spPr>
          <a:xfrm>
            <a:off x="0" y="1187125"/>
            <a:ext cx="8422200" cy="2351100"/>
          </a:xfrm>
          <a:prstGeom prst="rect">
            <a:avLst/>
          </a:prstGeom>
          <a:solidFill>
            <a:srgbClr val="E7EEF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3" name="Google Shape;813;p65"/>
          <p:cNvSpPr txBox="1"/>
          <p:nvPr>
            <p:ph idx="1" type="body"/>
          </p:nvPr>
        </p:nvSpPr>
        <p:spPr>
          <a:xfrm>
            <a:off x="311700" y="600575"/>
            <a:ext cx="8520600" cy="307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200">
                <a:solidFill>
                  <a:srgbClr val="595959"/>
                </a:solidFill>
                <a:latin typeface="Viga"/>
                <a:ea typeface="Viga"/>
                <a:cs typeface="Viga"/>
                <a:sym typeface="Viga"/>
              </a:rPr>
              <a:t>Documentation maquette Micro:bit</a:t>
            </a:r>
            <a:endParaRPr sz="2200">
              <a:solidFill>
                <a:srgbClr val="595959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Ubuntu"/>
              <a:buChar char="➔"/>
            </a:pPr>
            <a:r>
              <a:rPr b="1" lang="fr" sz="20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Des trucs pour économiser l’énergie!</a:t>
            </a:r>
            <a:endParaRPr sz="20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12750" lvl="0" marL="1219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700"/>
              <a:buFont typeface="Ubuntu"/>
              <a:buChar char="●"/>
            </a:pPr>
            <a:r>
              <a:rPr lang="fr" sz="17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Logiciel utilisé: </a:t>
            </a:r>
            <a:r>
              <a:rPr lang="fr" sz="17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MakeCode </a:t>
            </a:r>
            <a:endParaRPr sz="17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12750" lvl="0" marL="1219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700"/>
              <a:buFont typeface="Ubuntu"/>
              <a:buChar char="●"/>
            </a:pPr>
            <a:r>
              <a:rPr lang="fr" sz="17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Diaporama </a:t>
            </a:r>
            <a:r>
              <a:rPr lang="fr" sz="17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Les formes d’énergies</a:t>
            </a:r>
            <a:endParaRPr sz="17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12750" lvl="0" marL="1219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700"/>
              <a:buFont typeface="Ubuntu"/>
              <a:buChar char="●"/>
            </a:pPr>
            <a:r>
              <a:rPr lang="fr" sz="17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Diaporama </a:t>
            </a:r>
            <a:r>
              <a:rPr lang="fr" sz="17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Trucs pour économiser l’énergie</a:t>
            </a:r>
            <a:endParaRPr sz="17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12750" lvl="0" marL="1219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700"/>
              <a:buFont typeface="Ubuntu"/>
              <a:buChar char="●"/>
            </a:pPr>
            <a:r>
              <a:rPr lang="fr" sz="17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Cahier de l’élève</a:t>
            </a:r>
            <a:endParaRPr sz="17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12750" lvl="0" marL="1219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700"/>
              <a:buFont typeface="Ubuntu"/>
              <a:buChar char="●"/>
            </a:pPr>
            <a:r>
              <a:rPr lang="fr" sz="17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Présentation </a:t>
            </a:r>
            <a:r>
              <a:rPr lang="fr" sz="17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Initiation à micro:bit</a:t>
            </a:r>
            <a:endParaRPr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12750" lvl="0" marL="1219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700"/>
              <a:buFont typeface="Ubuntu"/>
              <a:buChar char="●"/>
            </a:pPr>
            <a:r>
              <a:rPr lang="fr" sz="17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 micro:bit</a:t>
            </a:r>
            <a:endParaRPr b="1" sz="17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14" name="Google Shape;814;p65"/>
          <p:cNvSpPr txBox="1"/>
          <p:nvPr/>
        </p:nvSpPr>
        <p:spPr>
          <a:xfrm>
            <a:off x="311699" y="3917250"/>
            <a:ext cx="8357100" cy="6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0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💻 </a:t>
            </a:r>
            <a:r>
              <a:rPr b="1" lang="fr" sz="20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Autoformation Campus RÉCIT </a:t>
            </a:r>
            <a:r>
              <a:rPr b="1" lang="fr" sz="20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Premiers pas avec Micro:bit</a:t>
            </a:r>
            <a:endParaRPr b="1" sz="20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15" name="Google Shape;815;p65"/>
          <p:cNvSpPr/>
          <p:nvPr/>
        </p:nvSpPr>
        <p:spPr>
          <a:xfrm>
            <a:off x="-33525" y="4974300"/>
            <a:ext cx="9201600" cy="1692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p6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" sz="2820">
                <a:solidFill>
                  <a:srgbClr val="595959"/>
                </a:solidFill>
                <a:latin typeface="Viga"/>
                <a:ea typeface="Viga"/>
                <a:cs typeface="Viga"/>
                <a:sym typeface="Viga"/>
              </a:rPr>
              <a:t>Micro:bit - ST primaire ou secondaire</a:t>
            </a:r>
            <a:endParaRPr sz="2820">
              <a:solidFill>
                <a:srgbClr val="595959"/>
              </a:solidFill>
              <a:latin typeface="Viga"/>
              <a:ea typeface="Viga"/>
              <a:cs typeface="Viga"/>
              <a:sym typeface="Viga"/>
            </a:endParaRPr>
          </a:p>
        </p:txBody>
      </p:sp>
      <p:cxnSp>
        <p:nvCxnSpPr>
          <p:cNvPr id="821" name="Google Shape;821;p66"/>
          <p:cNvCxnSpPr/>
          <p:nvPr/>
        </p:nvCxnSpPr>
        <p:spPr>
          <a:xfrm>
            <a:off x="541425" y="1323550"/>
            <a:ext cx="8602500" cy="30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22" name="Google Shape;822;p66"/>
          <p:cNvSpPr/>
          <p:nvPr/>
        </p:nvSpPr>
        <p:spPr>
          <a:xfrm>
            <a:off x="4196025" y="1067800"/>
            <a:ext cx="4947900" cy="572700"/>
          </a:xfrm>
          <a:prstGeom prst="rect">
            <a:avLst/>
          </a:prstGeom>
          <a:solidFill>
            <a:srgbClr val="E7EEF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Conception d’un distributeur à bonbons</a:t>
            </a:r>
            <a:endParaRPr sz="16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23" name="Google Shape;823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6229" y="143629"/>
            <a:ext cx="683525" cy="68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4" name="Google Shape;824;p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0425" y="1460025"/>
            <a:ext cx="2519440" cy="3356825"/>
          </a:xfrm>
          <a:prstGeom prst="rect">
            <a:avLst/>
          </a:prstGeom>
          <a:noFill/>
          <a:ln>
            <a:noFill/>
          </a:ln>
        </p:spPr>
      </p:pic>
      <p:sp>
        <p:nvSpPr>
          <p:cNvPr id="825" name="Google Shape;825;p66"/>
          <p:cNvSpPr txBox="1"/>
          <p:nvPr/>
        </p:nvSpPr>
        <p:spPr>
          <a:xfrm>
            <a:off x="3733900" y="4244150"/>
            <a:ext cx="3710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❤️ </a:t>
            </a:r>
            <a:r>
              <a:rPr lang="fr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 distributeur à bonbons</a:t>
            </a:r>
            <a:r>
              <a:rPr lang="fr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 sur le site de Serge Gagnier, </a:t>
            </a:r>
            <a:r>
              <a:rPr lang="fr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Classe de sciences.com</a:t>
            </a:r>
            <a:r>
              <a:rPr lang="fr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.</a:t>
            </a:r>
            <a:endParaRPr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26" name="Google Shape;826;p66"/>
          <p:cNvSpPr/>
          <p:nvPr/>
        </p:nvSpPr>
        <p:spPr>
          <a:xfrm>
            <a:off x="-33525" y="4974300"/>
            <a:ext cx="9201600" cy="1692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67"/>
          <p:cNvSpPr/>
          <p:nvPr/>
        </p:nvSpPr>
        <p:spPr>
          <a:xfrm>
            <a:off x="5083350" y="2842000"/>
            <a:ext cx="4060800" cy="1865400"/>
          </a:xfrm>
          <a:prstGeom prst="rect">
            <a:avLst/>
          </a:prstGeom>
          <a:solidFill>
            <a:srgbClr val="E7EEF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2" name="Google Shape;832;p6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" sz="2820">
                <a:solidFill>
                  <a:srgbClr val="595959"/>
                </a:solidFill>
                <a:latin typeface="Viga"/>
                <a:ea typeface="Viga"/>
                <a:cs typeface="Viga"/>
                <a:sym typeface="Viga"/>
              </a:rPr>
              <a:t>Micro:bit - ST primaire ou secondaire</a:t>
            </a:r>
            <a:endParaRPr sz="2820">
              <a:solidFill>
                <a:srgbClr val="595959"/>
              </a:solidFill>
              <a:latin typeface="Viga"/>
              <a:ea typeface="Viga"/>
              <a:cs typeface="Viga"/>
              <a:sym typeface="Viga"/>
            </a:endParaRPr>
          </a:p>
        </p:txBody>
      </p:sp>
      <p:cxnSp>
        <p:nvCxnSpPr>
          <p:cNvPr id="833" name="Google Shape;833;p67"/>
          <p:cNvCxnSpPr/>
          <p:nvPr/>
        </p:nvCxnSpPr>
        <p:spPr>
          <a:xfrm>
            <a:off x="541425" y="1323550"/>
            <a:ext cx="8602500" cy="30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34" name="Google Shape;834;p67"/>
          <p:cNvSpPr/>
          <p:nvPr/>
        </p:nvSpPr>
        <p:spPr>
          <a:xfrm>
            <a:off x="4196025" y="1067800"/>
            <a:ext cx="4947900" cy="572700"/>
          </a:xfrm>
          <a:prstGeom prst="rect">
            <a:avLst/>
          </a:prstGeom>
          <a:solidFill>
            <a:srgbClr val="E7EEF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Fabrication d’un système d’arrosage automatisé</a:t>
            </a:r>
            <a:endParaRPr sz="16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35" name="Google Shape;835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6229" y="143629"/>
            <a:ext cx="683525" cy="68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6" name="Google Shape;836;p67" title="micro:bit plant watering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4419" y="1792275"/>
            <a:ext cx="4143475" cy="2330725"/>
          </a:xfrm>
          <a:prstGeom prst="rect">
            <a:avLst/>
          </a:prstGeom>
          <a:noFill/>
          <a:ln>
            <a:noFill/>
          </a:ln>
        </p:spPr>
      </p:pic>
      <p:sp>
        <p:nvSpPr>
          <p:cNvPr id="837" name="Google Shape;837;p67"/>
          <p:cNvSpPr txBox="1"/>
          <p:nvPr/>
        </p:nvSpPr>
        <p:spPr>
          <a:xfrm>
            <a:off x="5083350" y="2917650"/>
            <a:ext cx="3940200" cy="15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📑 </a:t>
            </a:r>
            <a:r>
              <a:rPr b="1" lang="fr" sz="20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Documentation</a:t>
            </a:r>
            <a:endParaRPr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6550" lvl="0" marL="457200" rtl="0" algn="l"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700"/>
              <a:buFont typeface="Ubuntu"/>
              <a:buChar char="●"/>
            </a:pPr>
            <a:r>
              <a:rPr lang="fr" sz="17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du projet sur MakeCode</a:t>
            </a:r>
            <a:r>
              <a:rPr lang="fr" sz="17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7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700"/>
              <a:buFont typeface="Ubuntu"/>
              <a:buChar char="●"/>
            </a:pPr>
            <a:r>
              <a:rPr lang="fr" sz="17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Explication du montage en vidéo</a:t>
            </a:r>
            <a:endParaRPr sz="17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700"/>
              <a:buFont typeface="Ubuntu"/>
              <a:buChar char="●"/>
            </a:pPr>
            <a:r>
              <a:rPr lang="fr" sz="17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Liste des apprentissages de la PDA primaire</a:t>
            </a:r>
            <a:endParaRPr sz="17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38" name="Google Shape;838;p67"/>
          <p:cNvSpPr/>
          <p:nvPr/>
        </p:nvSpPr>
        <p:spPr>
          <a:xfrm>
            <a:off x="-33525" y="4974300"/>
            <a:ext cx="9201600" cy="1692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6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5106"/>
              <a:buFont typeface="Arial"/>
              <a:buNone/>
            </a:pPr>
            <a:r>
              <a:rPr lang="fr" sz="282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Gestion du matériel</a:t>
            </a:r>
            <a:endParaRPr/>
          </a:p>
        </p:txBody>
      </p:sp>
      <p:pic>
        <p:nvPicPr>
          <p:cNvPr id="844" name="Google Shape;844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4550" y="1417775"/>
            <a:ext cx="3967227" cy="3725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5" name="Google Shape;845;p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12164" y="445025"/>
            <a:ext cx="2780537" cy="4698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9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p6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" sz="2820">
                <a:solidFill>
                  <a:srgbClr val="595959"/>
                </a:solidFill>
                <a:latin typeface="Viga"/>
                <a:ea typeface="Viga"/>
                <a:cs typeface="Viga"/>
                <a:sym typeface="Viga"/>
              </a:rPr>
              <a:t>Micro:bit - Math secondaire</a:t>
            </a:r>
            <a:endParaRPr sz="2820">
              <a:solidFill>
                <a:srgbClr val="595959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851" name="Google Shape;851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0225" y="1801475"/>
            <a:ext cx="3669872" cy="2744075"/>
          </a:xfrm>
          <a:prstGeom prst="rect">
            <a:avLst/>
          </a:prstGeom>
          <a:noFill/>
          <a:ln>
            <a:noFill/>
          </a:ln>
        </p:spPr>
      </p:pic>
      <p:sp>
        <p:nvSpPr>
          <p:cNvPr id="852" name="Google Shape;852;p69"/>
          <p:cNvSpPr txBox="1"/>
          <p:nvPr/>
        </p:nvSpPr>
        <p:spPr>
          <a:xfrm>
            <a:off x="499100" y="1207475"/>
            <a:ext cx="7879200" cy="59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L’inclinomètre</a:t>
            </a:r>
            <a:r>
              <a:rPr b="1" lang="fr" sz="30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fr" sz="20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(</a:t>
            </a:r>
            <a:r>
              <a:rPr lang="fr" sz="20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2</a:t>
            </a:r>
            <a:r>
              <a:rPr baseline="30000" lang="fr" sz="20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e</a:t>
            </a:r>
            <a:r>
              <a:rPr lang="fr" sz="20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 cycle du secondaire)</a:t>
            </a:r>
            <a:endParaRPr sz="12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53" name="Google Shape;853;p69"/>
          <p:cNvSpPr txBox="1"/>
          <p:nvPr/>
        </p:nvSpPr>
        <p:spPr>
          <a:xfrm>
            <a:off x="323600" y="1800700"/>
            <a:ext cx="4329000" cy="173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Ubuntu"/>
              <a:buChar char="●"/>
            </a:pPr>
            <a:r>
              <a:rPr lang="fr" sz="18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Trigonométrie</a:t>
            </a:r>
            <a:endParaRPr sz="18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Ubuntu"/>
              <a:buChar char="●"/>
            </a:pPr>
            <a:r>
              <a:rPr lang="fr" sz="18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Impression 3D (boîtier)</a:t>
            </a:r>
            <a:endParaRPr sz="18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Ubuntu"/>
              <a:buChar char="●"/>
            </a:pPr>
            <a:r>
              <a:rPr lang="fr" sz="18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Documentation</a:t>
            </a:r>
            <a:endParaRPr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Ubuntu"/>
              <a:buChar char="●"/>
            </a:pPr>
            <a:r>
              <a:rPr lang="fr" sz="18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Adaptation (CSS des Samares)</a:t>
            </a:r>
            <a:endParaRPr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Ubuntu"/>
              <a:buChar char="●"/>
            </a:pPr>
            <a:r>
              <a:rPr lang="fr" sz="18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Exemple de solution</a:t>
            </a:r>
            <a:endParaRPr sz="18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54" name="Google Shape;854;p6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75300" y="3726000"/>
            <a:ext cx="1411232" cy="141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5" name="Google Shape;855;p6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388900" y="3726000"/>
            <a:ext cx="1894206" cy="1417500"/>
          </a:xfrm>
          <a:prstGeom prst="rect">
            <a:avLst/>
          </a:prstGeom>
          <a:noFill/>
          <a:ln>
            <a:noFill/>
          </a:ln>
        </p:spPr>
      </p:pic>
      <p:sp>
        <p:nvSpPr>
          <p:cNvPr id="856" name="Google Shape;856;p69"/>
          <p:cNvSpPr/>
          <p:nvPr/>
        </p:nvSpPr>
        <p:spPr>
          <a:xfrm>
            <a:off x="-33525" y="4974300"/>
            <a:ext cx="9201600" cy="1692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7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" sz="2820">
                <a:solidFill>
                  <a:srgbClr val="595959"/>
                </a:solidFill>
                <a:latin typeface="Viga"/>
                <a:ea typeface="Viga"/>
                <a:cs typeface="Viga"/>
                <a:sym typeface="Viga"/>
              </a:rPr>
              <a:t>Ozobot - Math primaire</a:t>
            </a:r>
            <a:endParaRPr sz="2820">
              <a:solidFill>
                <a:srgbClr val="595959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62" name="Google Shape;862;p70"/>
          <p:cNvSpPr txBox="1"/>
          <p:nvPr/>
        </p:nvSpPr>
        <p:spPr>
          <a:xfrm>
            <a:off x="499100" y="1131275"/>
            <a:ext cx="7879200" cy="59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La parade d’Ozobot </a:t>
            </a:r>
            <a:r>
              <a:rPr lang="fr" sz="22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(3</a:t>
            </a:r>
            <a:r>
              <a:rPr baseline="30000" lang="fr" sz="22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e</a:t>
            </a:r>
            <a:r>
              <a:rPr lang="fr" sz="22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 cycle du primaire)</a:t>
            </a:r>
            <a:endParaRPr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863" name="Google Shape;863;p70"/>
          <p:cNvCxnSpPr/>
          <p:nvPr/>
        </p:nvCxnSpPr>
        <p:spPr>
          <a:xfrm flipH="1">
            <a:off x="601095" y="1725388"/>
            <a:ext cx="6148500" cy="111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64" name="Google Shape;864;p70"/>
          <p:cNvSpPr txBox="1"/>
          <p:nvPr/>
        </p:nvSpPr>
        <p:spPr>
          <a:xfrm>
            <a:off x="587150" y="1864250"/>
            <a:ext cx="4091100" cy="30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Ubuntu"/>
              <a:buChar char="●"/>
            </a:pPr>
            <a:r>
              <a:rPr lang="fr" sz="18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Réalisation d’un parcours permettant à l’élève de mobiliser ses apprentissages relatifs au périmètre, l’aire et  la conversion des unités de mesure</a:t>
            </a:r>
            <a:endParaRPr sz="18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Fiche de l’élève</a:t>
            </a:r>
            <a:endParaRPr sz="18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Ubuntu"/>
              <a:buChar char="●"/>
            </a:pPr>
            <a:r>
              <a:rPr b="1" lang="fr" sz="18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Autoformations Campus RÉCIT:</a:t>
            </a:r>
            <a:endParaRPr b="1" sz="18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Ubuntu"/>
              <a:buChar char="○"/>
            </a:pPr>
            <a:r>
              <a:rPr lang="fr" sz="18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Premiers pas avec Ozobot</a:t>
            </a:r>
            <a:endParaRPr sz="18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Ubuntu"/>
              <a:buChar char="○"/>
            </a:pPr>
            <a:r>
              <a:rPr lang="fr" sz="18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Aller plus loin avec Ozobot</a:t>
            </a:r>
            <a:endParaRPr sz="18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65" name="Google Shape;865;p7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87348">
            <a:off x="5182050" y="2303125"/>
            <a:ext cx="3476625" cy="2676525"/>
          </a:xfrm>
          <a:prstGeom prst="rect">
            <a:avLst/>
          </a:prstGeom>
          <a:noFill/>
          <a:ln>
            <a:noFill/>
          </a:ln>
        </p:spPr>
      </p:pic>
      <p:sp>
        <p:nvSpPr>
          <p:cNvPr id="866" name="Google Shape;866;p70"/>
          <p:cNvSpPr/>
          <p:nvPr/>
        </p:nvSpPr>
        <p:spPr>
          <a:xfrm>
            <a:off x="-33525" y="4974300"/>
            <a:ext cx="9201600" cy="1692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71"/>
          <p:cNvSpPr/>
          <p:nvPr/>
        </p:nvSpPr>
        <p:spPr>
          <a:xfrm>
            <a:off x="5486400" y="870450"/>
            <a:ext cx="2999400" cy="1539300"/>
          </a:xfrm>
          <a:prstGeom prst="rect">
            <a:avLst/>
          </a:prstGeom>
          <a:solidFill>
            <a:srgbClr val="E7EEF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2" name="Google Shape;872;p7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" sz="2820">
                <a:solidFill>
                  <a:srgbClr val="595959"/>
                </a:solidFill>
                <a:latin typeface="Viga"/>
                <a:ea typeface="Viga"/>
                <a:cs typeface="Viga"/>
                <a:sym typeface="Viga"/>
              </a:rPr>
              <a:t>Ozobot - Math secondaire</a:t>
            </a:r>
            <a:endParaRPr sz="2820">
              <a:solidFill>
                <a:srgbClr val="595959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73" name="Google Shape;873;p71"/>
          <p:cNvSpPr txBox="1"/>
          <p:nvPr/>
        </p:nvSpPr>
        <p:spPr>
          <a:xfrm>
            <a:off x="499100" y="1131275"/>
            <a:ext cx="7879200" cy="59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5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Défis géométriques</a:t>
            </a:r>
            <a:endParaRPr sz="9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74" name="Google Shape;874;p71"/>
          <p:cNvSpPr txBox="1"/>
          <p:nvPr/>
        </p:nvSpPr>
        <p:spPr>
          <a:xfrm>
            <a:off x="5627738" y="1017725"/>
            <a:ext cx="2858100" cy="13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📑 Documentation</a:t>
            </a:r>
            <a:endParaRPr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Ubuntu"/>
              <a:buChar char="●"/>
            </a:pPr>
            <a:r>
              <a:rPr lang="fr" sz="18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14 défis</a:t>
            </a:r>
            <a:endParaRPr sz="18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Ubuntu"/>
              <a:buChar char="●"/>
            </a:pPr>
            <a:r>
              <a:rPr lang="fr" sz="18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Solutions possibles</a:t>
            </a:r>
            <a:endParaRPr sz="18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75" name="Google Shape;875;p7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22362" y="2494535"/>
            <a:ext cx="2429488" cy="236573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6" name="Google Shape;876;p7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4175" y="2524637"/>
            <a:ext cx="2548186" cy="230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7" name="Google Shape;877;p7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32025" y="2475010"/>
            <a:ext cx="2449525" cy="2404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8" name="Google Shape;878;p7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35025" y="3425088"/>
            <a:ext cx="643276" cy="50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9" name="Google Shape;879;p7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22350" y="3163600"/>
            <a:ext cx="643276" cy="50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0" name="Google Shape;880;p7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83650" y="4325550"/>
            <a:ext cx="643276" cy="5046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81" name="Google Shape;881;p71"/>
          <p:cNvCxnSpPr/>
          <p:nvPr/>
        </p:nvCxnSpPr>
        <p:spPr>
          <a:xfrm flipH="1">
            <a:off x="601095" y="1725388"/>
            <a:ext cx="4426800" cy="219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82" name="Google Shape;882;p71"/>
          <p:cNvSpPr/>
          <p:nvPr/>
        </p:nvSpPr>
        <p:spPr>
          <a:xfrm>
            <a:off x="-33525" y="4974300"/>
            <a:ext cx="9201600" cy="1692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86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p72"/>
          <p:cNvSpPr txBox="1"/>
          <p:nvPr>
            <p:ph idx="1" type="body"/>
          </p:nvPr>
        </p:nvSpPr>
        <p:spPr>
          <a:xfrm>
            <a:off x="311700" y="11173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Ubuntu"/>
              <a:buChar char="●"/>
            </a:pPr>
            <a:r>
              <a:rPr lang="fr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Droite numérique</a:t>
            </a:r>
            <a:endParaRPr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Ubuntu"/>
              <a:buChar char="●"/>
            </a:pPr>
            <a:r>
              <a:rPr lang="fr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Plan cartésien</a:t>
            </a:r>
            <a:endParaRPr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Ubuntu"/>
              <a:buChar char="●"/>
            </a:pPr>
            <a:r>
              <a:rPr lang="fr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Découverte du nombre Pi</a:t>
            </a:r>
            <a:endParaRPr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Ubuntu"/>
              <a:buChar char="●"/>
            </a:pPr>
            <a:r>
              <a:rPr lang="fr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Propriétés des fonctions</a:t>
            </a:r>
            <a:endParaRPr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Ubuntu"/>
              <a:buChar char="●"/>
            </a:pPr>
            <a:r>
              <a:rPr lang="fr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Programmer des fonctions</a:t>
            </a:r>
            <a:endParaRPr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Ubuntu"/>
              <a:buChar char="●"/>
            </a:pPr>
            <a:r>
              <a:rPr lang="fr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Calcul de vecteurs</a:t>
            </a:r>
            <a:endParaRPr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88" name="Google Shape;888;p72"/>
          <p:cNvSpPr/>
          <p:nvPr/>
        </p:nvSpPr>
        <p:spPr>
          <a:xfrm>
            <a:off x="4572000" y="1229988"/>
            <a:ext cx="4060800" cy="1865400"/>
          </a:xfrm>
          <a:prstGeom prst="rect">
            <a:avLst/>
          </a:prstGeom>
          <a:solidFill>
            <a:srgbClr val="E7EEF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9" name="Google Shape;889;p7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" sz="2820">
                <a:solidFill>
                  <a:srgbClr val="595959"/>
                </a:solidFill>
                <a:latin typeface="Viga"/>
                <a:ea typeface="Viga"/>
                <a:cs typeface="Viga"/>
                <a:sym typeface="Viga"/>
              </a:rPr>
              <a:t>Lego Spike Prime </a:t>
            </a:r>
            <a:r>
              <a:rPr lang="fr" sz="2820">
                <a:solidFill>
                  <a:srgbClr val="595959"/>
                </a:solidFill>
                <a:latin typeface="Viga"/>
                <a:ea typeface="Viga"/>
                <a:cs typeface="Viga"/>
                <a:sym typeface="Viga"/>
              </a:rPr>
              <a:t>- Math secondaire</a:t>
            </a:r>
            <a:endParaRPr sz="2820">
              <a:solidFill>
                <a:srgbClr val="595959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90" name="Google Shape;890;p72"/>
          <p:cNvSpPr txBox="1"/>
          <p:nvPr/>
        </p:nvSpPr>
        <p:spPr>
          <a:xfrm>
            <a:off x="4692600" y="1434725"/>
            <a:ext cx="3564900" cy="14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📑 </a:t>
            </a:r>
            <a:r>
              <a:rPr b="1" lang="fr" sz="20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Documentation (CSSPO)</a:t>
            </a:r>
            <a:endParaRPr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6550" lvl="0" marL="457200" rtl="0" algn="l"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700"/>
              <a:buFont typeface="Ubuntu"/>
              <a:buChar char="●"/>
            </a:pPr>
            <a:r>
              <a:rPr lang="fr" sz="17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Présentation</a:t>
            </a:r>
            <a:endParaRPr sz="17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700"/>
              <a:buFont typeface="Ubuntu"/>
              <a:buChar char="●"/>
            </a:pPr>
            <a:r>
              <a:rPr lang="fr" sz="17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Documents</a:t>
            </a:r>
            <a:endParaRPr sz="17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700"/>
              <a:buFont typeface="Ubuntu"/>
              <a:buChar char="●"/>
            </a:pPr>
            <a:r>
              <a:rPr lang="fr" sz="17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Site Web</a:t>
            </a:r>
            <a:endParaRPr sz="17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91" name="Google Shape;891;p7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94626" y="2841126"/>
            <a:ext cx="2840935" cy="2138600"/>
          </a:xfrm>
          <a:prstGeom prst="rect">
            <a:avLst/>
          </a:prstGeom>
          <a:noFill/>
          <a:ln>
            <a:noFill/>
          </a:ln>
        </p:spPr>
      </p:pic>
      <p:sp>
        <p:nvSpPr>
          <p:cNvPr id="892" name="Google Shape;892;p72"/>
          <p:cNvSpPr/>
          <p:nvPr/>
        </p:nvSpPr>
        <p:spPr>
          <a:xfrm>
            <a:off x="-33525" y="4974300"/>
            <a:ext cx="9201600" cy="1692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73"/>
          <p:cNvSpPr/>
          <p:nvPr/>
        </p:nvSpPr>
        <p:spPr>
          <a:xfrm>
            <a:off x="3761465" y="3409950"/>
            <a:ext cx="5396400" cy="1294800"/>
          </a:xfrm>
          <a:prstGeom prst="rect">
            <a:avLst/>
          </a:prstGeom>
          <a:solidFill>
            <a:srgbClr val="E7EEF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8" name="Google Shape;898;p7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" sz="2820">
                <a:solidFill>
                  <a:srgbClr val="595959"/>
                </a:solidFill>
                <a:latin typeface="Viga"/>
                <a:ea typeface="Viga"/>
                <a:cs typeface="Viga"/>
                <a:sym typeface="Viga"/>
              </a:rPr>
              <a:t>Lego Spike Prime - ST primaire</a:t>
            </a:r>
            <a:endParaRPr sz="2820">
              <a:solidFill>
                <a:srgbClr val="595959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899" name="Google Shape;899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8600" y="1489500"/>
            <a:ext cx="2512625" cy="32409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900" name="Google Shape;900;p73"/>
          <p:cNvSpPr txBox="1"/>
          <p:nvPr/>
        </p:nvSpPr>
        <p:spPr>
          <a:xfrm>
            <a:off x="3830399" y="3520325"/>
            <a:ext cx="5188500" cy="10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 criquet le plus rapide</a:t>
            </a:r>
            <a:r>
              <a:rPr lang="fr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fr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par Anne-Julie Lévesque et Clément Lemaitre-Provost, CSSL</a:t>
            </a:r>
            <a:endParaRPr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Site Programmation et robotique de CSSL</a:t>
            </a:r>
            <a:r>
              <a:rPr lang="fr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 (Erick Sauvé)</a:t>
            </a:r>
            <a:endParaRPr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901" name="Google Shape;901;p73"/>
          <p:cNvCxnSpPr/>
          <p:nvPr/>
        </p:nvCxnSpPr>
        <p:spPr>
          <a:xfrm>
            <a:off x="541425" y="1323550"/>
            <a:ext cx="8602500" cy="30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02" name="Google Shape;902;p73"/>
          <p:cNvSpPr/>
          <p:nvPr/>
        </p:nvSpPr>
        <p:spPr>
          <a:xfrm>
            <a:off x="4196025" y="1067800"/>
            <a:ext cx="4947900" cy="572700"/>
          </a:xfrm>
          <a:prstGeom prst="rect">
            <a:avLst/>
          </a:prstGeom>
          <a:solidFill>
            <a:srgbClr val="E7EEF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Conception d’un criquet qui doit aller le plus rapidement à une cible</a:t>
            </a:r>
            <a:endParaRPr sz="16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903" name="Google Shape;903;p73"/>
          <p:cNvSpPr/>
          <p:nvPr/>
        </p:nvSpPr>
        <p:spPr>
          <a:xfrm>
            <a:off x="-33525" y="4974300"/>
            <a:ext cx="9201600" cy="1692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7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p7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" sz="2820">
                <a:solidFill>
                  <a:srgbClr val="595959"/>
                </a:solidFill>
                <a:latin typeface="Viga"/>
                <a:ea typeface="Viga"/>
                <a:cs typeface="Viga"/>
                <a:sym typeface="Viga"/>
              </a:rPr>
              <a:t>Lego</a:t>
            </a:r>
            <a:r>
              <a:rPr lang="fr" sz="2820">
                <a:solidFill>
                  <a:srgbClr val="595959"/>
                </a:solidFill>
                <a:latin typeface="Viga"/>
                <a:ea typeface="Viga"/>
                <a:cs typeface="Viga"/>
                <a:sym typeface="Viga"/>
              </a:rPr>
              <a:t> Spike Prime - ST secondaire</a:t>
            </a:r>
            <a:endParaRPr sz="2820">
              <a:solidFill>
                <a:srgbClr val="595959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909" name="Google Shape;909;p74" title="Testing the sensitivity of the level - from 2 to 9 N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2625" y="1839799"/>
            <a:ext cx="3591100" cy="20199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lacing a weight at the end of 24-holes arm produces 6-time higher force at the position of the sensor, which is placed 4-holes from the center of rotation." id="910" name="Google Shape;910;p74" title="Spike up Prime Interest in Physics - Lever - Experiment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13375" y="1839625"/>
            <a:ext cx="3591111" cy="202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11" name="Google Shape;911;p74"/>
          <p:cNvCxnSpPr/>
          <p:nvPr/>
        </p:nvCxnSpPr>
        <p:spPr>
          <a:xfrm>
            <a:off x="541425" y="1323550"/>
            <a:ext cx="8602500" cy="306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12" name="Google Shape;912;p74"/>
          <p:cNvSpPr/>
          <p:nvPr/>
        </p:nvSpPr>
        <p:spPr>
          <a:xfrm>
            <a:off x="4196025" y="1067800"/>
            <a:ext cx="4947900" cy="572700"/>
          </a:xfrm>
          <a:prstGeom prst="rect">
            <a:avLst/>
          </a:prstGeom>
          <a:solidFill>
            <a:srgbClr val="E7EEF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Conception d’un levier et prise de données</a:t>
            </a:r>
            <a:endParaRPr sz="16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913" name="Google Shape;913;p74"/>
          <p:cNvSpPr txBox="1"/>
          <p:nvPr/>
        </p:nvSpPr>
        <p:spPr>
          <a:xfrm>
            <a:off x="4481175" y="3930025"/>
            <a:ext cx="3723300" cy="3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Inspiration </a:t>
            </a:r>
            <a:r>
              <a:rPr lang="fr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Spike Prime - Mechanical Lever</a:t>
            </a:r>
            <a:endParaRPr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914" name="Google Shape;914;p74"/>
          <p:cNvSpPr txBox="1"/>
          <p:nvPr/>
        </p:nvSpPr>
        <p:spPr>
          <a:xfrm>
            <a:off x="311700" y="4374450"/>
            <a:ext cx="8782500" cy="6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0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💻 Autoformation Campus RÉCIT </a:t>
            </a:r>
            <a:r>
              <a:rPr b="1" lang="fr" sz="20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Premiers pas avec LEGO SPIKE Prime</a:t>
            </a:r>
            <a:endParaRPr b="1" sz="20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915" name="Google Shape;915;p74"/>
          <p:cNvSpPr/>
          <p:nvPr/>
        </p:nvSpPr>
        <p:spPr>
          <a:xfrm>
            <a:off x="-33525" y="4974300"/>
            <a:ext cx="9201600" cy="1692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9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p75"/>
          <p:cNvSpPr/>
          <p:nvPr/>
        </p:nvSpPr>
        <p:spPr>
          <a:xfrm>
            <a:off x="0" y="4974300"/>
            <a:ext cx="9144000" cy="1692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1" name="Google Shape;921;p75"/>
          <p:cNvSpPr txBox="1"/>
          <p:nvPr/>
        </p:nvSpPr>
        <p:spPr>
          <a:xfrm>
            <a:off x="710275" y="536650"/>
            <a:ext cx="77235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>
                <a:solidFill>
                  <a:srgbClr val="595959"/>
                </a:solidFill>
                <a:latin typeface="Viga"/>
                <a:ea typeface="Viga"/>
                <a:cs typeface="Viga"/>
                <a:sym typeface="Viga"/>
              </a:rPr>
              <a:t>Se former à la programmation/robotique</a:t>
            </a:r>
            <a:endParaRPr sz="2800">
              <a:solidFill>
                <a:srgbClr val="595959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922" name="Google Shape;922;p75"/>
          <p:cNvSpPr/>
          <p:nvPr/>
        </p:nvSpPr>
        <p:spPr>
          <a:xfrm>
            <a:off x="0" y="3866368"/>
            <a:ext cx="9144032" cy="20608"/>
          </a:xfrm>
          <a:custGeom>
            <a:rect b="b" l="l" r="r" t="t"/>
            <a:pathLst>
              <a:path extrusionOk="0" h="644" w="285751">
                <a:moveTo>
                  <a:pt x="0" y="1"/>
                </a:moveTo>
                <a:lnTo>
                  <a:pt x="0" y="644"/>
                </a:lnTo>
                <a:lnTo>
                  <a:pt x="285750" y="644"/>
                </a:lnTo>
                <a:lnTo>
                  <a:pt x="285750" y="1"/>
                </a:ln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23" name="Google Shape;923;p75"/>
          <p:cNvGrpSpPr/>
          <p:nvPr/>
        </p:nvGrpSpPr>
        <p:grpSpPr>
          <a:xfrm>
            <a:off x="1124671" y="1532850"/>
            <a:ext cx="1330879" cy="2442898"/>
            <a:chOff x="1124671" y="1532850"/>
            <a:chExt cx="1330879" cy="2442898"/>
          </a:xfrm>
        </p:grpSpPr>
        <p:sp>
          <p:nvSpPr>
            <p:cNvPr id="924" name="Google Shape;924;p75"/>
            <p:cNvSpPr/>
            <p:nvPr/>
          </p:nvSpPr>
          <p:spPr>
            <a:xfrm>
              <a:off x="1125055" y="1791529"/>
              <a:ext cx="1330464" cy="1700416"/>
            </a:xfrm>
            <a:custGeom>
              <a:rect b="b" l="l" r="r" t="t"/>
              <a:pathLst>
                <a:path extrusionOk="0" h="53138" w="41577">
                  <a:moveTo>
                    <a:pt x="2334" y="0"/>
                  </a:moveTo>
                  <a:cubicBezTo>
                    <a:pt x="1048" y="0"/>
                    <a:pt x="0" y="1036"/>
                    <a:pt x="0" y="2322"/>
                  </a:cubicBezTo>
                  <a:lnTo>
                    <a:pt x="0" y="50804"/>
                  </a:lnTo>
                  <a:cubicBezTo>
                    <a:pt x="0" y="50899"/>
                    <a:pt x="12" y="50983"/>
                    <a:pt x="12" y="51066"/>
                  </a:cubicBezTo>
                  <a:cubicBezTo>
                    <a:pt x="36" y="51280"/>
                    <a:pt x="96" y="51495"/>
                    <a:pt x="179" y="51697"/>
                  </a:cubicBezTo>
                  <a:cubicBezTo>
                    <a:pt x="524" y="52543"/>
                    <a:pt x="1358" y="53138"/>
                    <a:pt x="2334" y="53138"/>
                  </a:cubicBezTo>
                  <a:lnTo>
                    <a:pt x="39255" y="53138"/>
                  </a:lnTo>
                  <a:cubicBezTo>
                    <a:pt x="40541" y="53138"/>
                    <a:pt x="41577" y="52090"/>
                    <a:pt x="41577" y="50804"/>
                  </a:cubicBezTo>
                  <a:lnTo>
                    <a:pt x="41577" y="2322"/>
                  </a:lnTo>
                  <a:cubicBezTo>
                    <a:pt x="41577" y="1036"/>
                    <a:pt x="40541" y="0"/>
                    <a:pt x="39255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75"/>
            <p:cNvSpPr/>
            <p:nvPr/>
          </p:nvSpPr>
          <p:spPr>
            <a:xfrm>
              <a:off x="1125055" y="3383281"/>
              <a:ext cx="1330464" cy="108608"/>
            </a:xfrm>
            <a:custGeom>
              <a:rect b="b" l="l" r="r" t="t"/>
              <a:pathLst>
                <a:path extrusionOk="0" h="3394" w="41577">
                  <a:moveTo>
                    <a:pt x="0" y="1"/>
                  </a:moveTo>
                  <a:lnTo>
                    <a:pt x="0" y="1060"/>
                  </a:lnTo>
                  <a:cubicBezTo>
                    <a:pt x="0" y="1155"/>
                    <a:pt x="12" y="1239"/>
                    <a:pt x="12" y="1322"/>
                  </a:cubicBezTo>
                  <a:cubicBezTo>
                    <a:pt x="36" y="1536"/>
                    <a:pt x="96" y="1751"/>
                    <a:pt x="179" y="1953"/>
                  </a:cubicBezTo>
                  <a:cubicBezTo>
                    <a:pt x="524" y="2799"/>
                    <a:pt x="1358" y="3394"/>
                    <a:pt x="2334" y="3394"/>
                  </a:cubicBezTo>
                  <a:lnTo>
                    <a:pt x="39255" y="3394"/>
                  </a:lnTo>
                  <a:cubicBezTo>
                    <a:pt x="40541" y="3394"/>
                    <a:pt x="41577" y="2346"/>
                    <a:pt x="41577" y="1060"/>
                  </a:cubicBezTo>
                  <a:lnTo>
                    <a:pt x="41577" y="1"/>
                  </a:lnTo>
                  <a:cubicBezTo>
                    <a:pt x="41577" y="1286"/>
                    <a:pt x="40541" y="2322"/>
                    <a:pt x="39255" y="2322"/>
                  </a:cubicBezTo>
                  <a:lnTo>
                    <a:pt x="2334" y="2322"/>
                  </a:lnTo>
                  <a:cubicBezTo>
                    <a:pt x="1358" y="2322"/>
                    <a:pt x="524" y="1727"/>
                    <a:pt x="179" y="882"/>
                  </a:cubicBezTo>
                  <a:cubicBezTo>
                    <a:pt x="96" y="691"/>
                    <a:pt x="36" y="477"/>
                    <a:pt x="12" y="263"/>
                  </a:cubicBezTo>
                  <a:cubicBezTo>
                    <a:pt x="12" y="167"/>
                    <a:pt x="0" y="84"/>
                    <a:pt x="0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75"/>
            <p:cNvSpPr/>
            <p:nvPr/>
          </p:nvSpPr>
          <p:spPr>
            <a:xfrm>
              <a:off x="1125055" y="1757610"/>
              <a:ext cx="917472" cy="472864"/>
            </a:xfrm>
            <a:custGeom>
              <a:rect b="b" l="l" r="r" t="t"/>
              <a:pathLst>
                <a:path extrusionOk="0" h="14777" w="28671">
                  <a:moveTo>
                    <a:pt x="84" y="1"/>
                  </a:moveTo>
                  <a:cubicBezTo>
                    <a:pt x="60" y="167"/>
                    <a:pt x="48" y="322"/>
                    <a:pt x="36" y="489"/>
                  </a:cubicBezTo>
                  <a:cubicBezTo>
                    <a:pt x="12" y="727"/>
                    <a:pt x="0" y="965"/>
                    <a:pt x="0" y="1203"/>
                  </a:cubicBezTo>
                  <a:lnTo>
                    <a:pt x="0" y="13693"/>
                  </a:lnTo>
                  <a:lnTo>
                    <a:pt x="0" y="13967"/>
                  </a:lnTo>
                  <a:cubicBezTo>
                    <a:pt x="0" y="13967"/>
                    <a:pt x="0" y="14550"/>
                    <a:pt x="0" y="14776"/>
                  </a:cubicBezTo>
                  <a:cubicBezTo>
                    <a:pt x="1286" y="9716"/>
                    <a:pt x="9561" y="8835"/>
                    <a:pt x="12680" y="8764"/>
                  </a:cubicBezTo>
                  <a:cubicBezTo>
                    <a:pt x="12930" y="8756"/>
                    <a:pt x="13149" y="8753"/>
                    <a:pt x="13329" y="8753"/>
                  </a:cubicBezTo>
                  <a:cubicBezTo>
                    <a:pt x="13689" y="8753"/>
                    <a:pt x="13895" y="8764"/>
                    <a:pt x="13895" y="8764"/>
                  </a:cubicBezTo>
                  <a:lnTo>
                    <a:pt x="21241" y="8764"/>
                  </a:lnTo>
                  <a:cubicBezTo>
                    <a:pt x="25265" y="8764"/>
                    <a:pt x="28623" y="5311"/>
                    <a:pt x="28671" y="977"/>
                  </a:cubicBezTo>
                  <a:cubicBezTo>
                    <a:pt x="28671" y="846"/>
                    <a:pt x="28671" y="715"/>
                    <a:pt x="28671" y="584"/>
                  </a:cubicBezTo>
                  <a:lnTo>
                    <a:pt x="28671" y="572"/>
                  </a:lnTo>
                  <a:cubicBezTo>
                    <a:pt x="28671" y="548"/>
                    <a:pt x="28671" y="513"/>
                    <a:pt x="28671" y="489"/>
                  </a:cubicBezTo>
                  <a:cubicBezTo>
                    <a:pt x="28659" y="394"/>
                    <a:pt x="28659" y="298"/>
                    <a:pt x="28647" y="215"/>
                  </a:cubicBezTo>
                  <a:cubicBezTo>
                    <a:pt x="28647" y="144"/>
                    <a:pt x="28635" y="72"/>
                    <a:pt x="28635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7" name="Google Shape;927;p75"/>
            <p:cNvSpPr/>
            <p:nvPr/>
          </p:nvSpPr>
          <p:spPr>
            <a:xfrm>
              <a:off x="1124671" y="1532850"/>
              <a:ext cx="917856" cy="671328"/>
            </a:xfrm>
            <a:custGeom>
              <a:rect b="b" l="l" r="r" t="t"/>
              <a:pathLst>
                <a:path extrusionOk="0" h="20979" w="28683">
                  <a:moveTo>
                    <a:pt x="7644" y="0"/>
                  </a:moveTo>
                  <a:cubicBezTo>
                    <a:pt x="3656" y="0"/>
                    <a:pt x="381" y="3060"/>
                    <a:pt x="48" y="6965"/>
                  </a:cubicBezTo>
                  <a:cubicBezTo>
                    <a:pt x="24" y="7179"/>
                    <a:pt x="12" y="7406"/>
                    <a:pt x="12" y="7632"/>
                  </a:cubicBezTo>
                  <a:lnTo>
                    <a:pt x="12" y="20717"/>
                  </a:lnTo>
                  <a:cubicBezTo>
                    <a:pt x="12" y="20800"/>
                    <a:pt x="0" y="20895"/>
                    <a:pt x="12" y="20979"/>
                  </a:cubicBezTo>
                  <a:cubicBezTo>
                    <a:pt x="417" y="15431"/>
                    <a:pt x="9371" y="14716"/>
                    <a:pt x="12692" y="14633"/>
                  </a:cubicBezTo>
                  <a:cubicBezTo>
                    <a:pt x="12942" y="14629"/>
                    <a:pt x="13161" y="14627"/>
                    <a:pt x="13341" y="14627"/>
                  </a:cubicBezTo>
                  <a:cubicBezTo>
                    <a:pt x="13701" y="14627"/>
                    <a:pt x="13907" y="14633"/>
                    <a:pt x="13907" y="14633"/>
                  </a:cubicBezTo>
                  <a:lnTo>
                    <a:pt x="21253" y="14633"/>
                  </a:lnTo>
                  <a:cubicBezTo>
                    <a:pt x="25218" y="14633"/>
                    <a:pt x="28528" y="11537"/>
                    <a:pt x="28683" y="7608"/>
                  </a:cubicBezTo>
                  <a:lnTo>
                    <a:pt x="28683" y="7596"/>
                  </a:lnTo>
                  <a:cubicBezTo>
                    <a:pt x="28683" y="7537"/>
                    <a:pt x="28683" y="7477"/>
                    <a:pt x="28683" y="7418"/>
                  </a:cubicBezTo>
                  <a:cubicBezTo>
                    <a:pt x="28683" y="7287"/>
                    <a:pt x="28683" y="7156"/>
                    <a:pt x="28683" y="7025"/>
                  </a:cubicBezTo>
                  <a:cubicBezTo>
                    <a:pt x="28683" y="7013"/>
                    <a:pt x="28683" y="6989"/>
                    <a:pt x="28683" y="6965"/>
                  </a:cubicBezTo>
                  <a:cubicBezTo>
                    <a:pt x="28492" y="3084"/>
                    <a:pt x="25289" y="0"/>
                    <a:pt x="21372" y="0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anchorCtr="0" anchor="ctr" bIns="228600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01</a:t>
              </a:r>
              <a:endParaRPr sz="1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928" name="Google Shape;928;p75"/>
            <p:cNvSpPr/>
            <p:nvPr/>
          </p:nvSpPr>
          <p:spPr>
            <a:xfrm>
              <a:off x="1197821" y="3491853"/>
              <a:ext cx="1185312" cy="95680"/>
            </a:xfrm>
            <a:custGeom>
              <a:rect b="b" l="l" r="r" t="t"/>
              <a:pathLst>
                <a:path extrusionOk="0" h="2990" w="37041">
                  <a:moveTo>
                    <a:pt x="0" y="1"/>
                  </a:moveTo>
                  <a:cubicBezTo>
                    <a:pt x="0" y="1656"/>
                    <a:pt x="1334" y="2989"/>
                    <a:pt x="2989" y="2989"/>
                  </a:cubicBezTo>
                  <a:lnTo>
                    <a:pt x="34040" y="2989"/>
                  </a:lnTo>
                  <a:cubicBezTo>
                    <a:pt x="35695" y="2989"/>
                    <a:pt x="37041" y="1656"/>
                    <a:pt x="37041" y="1"/>
                  </a:cubicBezTo>
                  <a:close/>
                </a:path>
              </a:pathLst>
            </a:custGeom>
            <a:solidFill>
              <a:srgbClr val="EC3A3B"/>
            </a:solidFill>
            <a:ln cap="flat" cmpd="sng" w="9525">
              <a:solidFill>
                <a:srgbClr val="EC3A3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9" name="Google Shape;929;p75"/>
            <p:cNvSpPr/>
            <p:nvPr/>
          </p:nvSpPr>
          <p:spPr>
            <a:xfrm>
              <a:off x="1670639" y="3736068"/>
              <a:ext cx="239296" cy="239680"/>
            </a:xfrm>
            <a:custGeom>
              <a:rect b="b" l="l" r="r" t="t"/>
              <a:pathLst>
                <a:path extrusionOk="0" h="7490" w="7478">
                  <a:moveTo>
                    <a:pt x="3739" y="1"/>
                  </a:moveTo>
                  <a:cubicBezTo>
                    <a:pt x="1667" y="1"/>
                    <a:pt x="0" y="1680"/>
                    <a:pt x="0" y="3751"/>
                  </a:cubicBezTo>
                  <a:cubicBezTo>
                    <a:pt x="0" y="5811"/>
                    <a:pt x="1667" y="7490"/>
                    <a:pt x="3739" y="7490"/>
                  </a:cubicBezTo>
                  <a:cubicBezTo>
                    <a:pt x="5810" y="7490"/>
                    <a:pt x="7477" y="5811"/>
                    <a:pt x="7477" y="3751"/>
                  </a:cubicBezTo>
                  <a:cubicBezTo>
                    <a:pt x="7477" y="1680"/>
                    <a:pt x="5810" y="1"/>
                    <a:pt x="3739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75"/>
            <p:cNvSpPr/>
            <p:nvPr/>
          </p:nvSpPr>
          <p:spPr>
            <a:xfrm>
              <a:off x="1712142" y="3777603"/>
              <a:ext cx="156256" cy="156608"/>
            </a:xfrm>
            <a:custGeom>
              <a:rect b="b" l="l" r="r" t="t"/>
              <a:pathLst>
                <a:path extrusionOk="0" h="4894" w="4883">
                  <a:moveTo>
                    <a:pt x="2442" y="1"/>
                  </a:moveTo>
                  <a:cubicBezTo>
                    <a:pt x="1096" y="1"/>
                    <a:pt x="1" y="1096"/>
                    <a:pt x="1" y="2453"/>
                  </a:cubicBezTo>
                  <a:cubicBezTo>
                    <a:pt x="1" y="3799"/>
                    <a:pt x="1096" y="4894"/>
                    <a:pt x="2442" y="4894"/>
                  </a:cubicBezTo>
                  <a:cubicBezTo>
                    <a:pt x="3787" y="4894"/>
                    <a:pt x="4882" y="3799"/>
                    <a:pt x="4882" y="2453"/>
                  </a:cubicBezTo>
                  <a:cubicBezTo>
                    <a:pt x="4882" y="1096"/>
                    <a:pt x="3787" y="1"/>
                    <a:pt x="2442" y="1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75"/>
            <p:cNvSpPr/>
            <p:nvPr/>
          </p:nvSpPr>
          <p:spPr>
            <a:xfrm>
              <a:off x="1678639" y="3587497"/>
              <a:ext cx="223680" cy="214912"/>
            </a:xfrm>
            <a:custGeom>
              <a:rect b="b" l="l" r="r" t="t"/>
              <a:pathLst>
                <a:path extrusionOk="0" h="6716" w="6990">
                  <a:moveTo>
                    <a:pt x="0" y="0"/>
                  </a:moveTo>
                  <a:lnTo>
                    <a:pt x="3489" y="6715"/>
                  </a:lnTo>
                  <a:lnTo>
                    <a:pt x="6989" y="0"/>
                  </a:lnTo>
                  <a:close/>
                </a:path>
              </a:pathLst>
            </a:custGeom>
            <a:solidFill>
              <a:srgbClr val="EC3A3B"/>
            </a:solidFill>
            <a:ln cap="flat" cmpd="sng" w="9525">
              <a:solidFill>
                <a:srgbClr val="EC3A3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2" name="Google Shape;932;p75"/>
            <p:cNvSpPr txBox="1"/>
            <p:nvPr/>
          </p:nvSpPr>
          <p:spPr>
            <a:xfrm>
              <a:off x="1125050" y="2132613"/>
              <a:ext cx="13305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700">
                  <a:solidFill>
                    <a:srgbClr val="EC3A3B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Introduction</a:t>
              </a:r>
              <a:endParaRPr sz="1700">
                <a:solidFill>
                  <a:srgbClr val="EC3A3B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933" name="Google Shape;933;p75"/>
            <p:cNvSpPr txBox="1"/>
            <p:nvPr/>
          </p:nvSpPr>
          <p:spPr>
            <a:xfrm>
              <a:off x="1125050" y="2479447"/>
              <a:ext cx="1330500" cy="67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Pourquoi, quoi, comment…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34" name="Google Shape;934;p75"/>
          <p:cNvGrpSpPr/>
          <p:nvPr/>
        </p:nvGrpSpPr>
        <p:grpSpPr>
          <a:xfrm>
            <a:off x="2594888" y="1532850"/>
            <a:ext cx="1330509" cy="2442898"/>
            <a:chOff x="2594888" y="1532850"/>
            <a:chExt cx="1330509" cy="2442898"/>
          </a:xfrm>
        </p:grpSpPr>
        <p:sp>
          <p:nvSpPr>
            <p:cNvPr id="935" name="Google Shape;935;p75"/>
            <p:cNvSpPr/>
            <p:nvPr/>
          </p:nvSpPr>
          <p:spPr>
            <a:xfrm>
              <a:off x="3140485" y="3736068"/>
              <a:ext cx="239680" cy="239680"/>
            </a:xfrm>
            <a:custGeom>
              <a:rect b="b" l="l" r="r" t="t"/>
              <a:pathLst>
                <a:path extrusionOk="0" h="7490" w="7490">
                  <a:moveTo>
                    <a:pt x="3739" y="1"/>
                  </a:moveTo>
                  <a:cubicBezTo>
                    <a:pt x="1679" y="1"/>
                    <a:pt x="0" y="1680"/>
                    <a:pt x="0" y="3751"/>
                  </a:cubicBezTo>
                  <a:cubicBezTo>
                    <a:pt x="0" y="5811"/>
                    <a:pt x="1679" y="7490"/>
                    <a:pt x="3739" y="7490"/>
                  </a:cubicBezTo>
                  <a:cubicBezTo>
                    <a:pt x="5811" y="7490"/>
                    <a:pt x="7489" y="5811"/>
                    <a:pt x="7489" y="3751"/>
                  </a:cubicBezTo>
                  <a:cubicBezTo>
                    <a:pt x="7489" y="1680"/>
                    <a:pt x="5811" y="1"/>
                    <a:pt x="3739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75"/>
            <p:cNvSpPr/>
            <p:nvPr/>
          </p:nvSpPr>
          <p:spPr>
            <a:xfrm>
              <a:off x="3182019" y="3777603"/>
              <a:ext cx="156608" cy="156608"/>
            </a:xfrm>
            <a:custGeom>
              <a:rect b="b" l="l" r="r" t="t"/>
              <a:pathLst>
                <a:path extrusionOk="0" h="4894" w="4894">
                  <a:moveTo>
                    <a:pt x="2441" y="1"/>
                  </a:moveTo>
                  <a:cubicBezTo>
                    <a:pt x="1096" y="1"/>
                    <a:pt x="0" y="1096"/>
                    <a:pt x="0" y="2453"/>
                  </a:cubicBezTo>
                  <a:cubicBezTo>
                    <a:pt x="0" y="3799"/>
                    <a:pt x="1096" y="4894"/>
                    <a:pt x="2441" y="4894"/>
                  </a:cubicBezTo>
                  <a:cubicBezTo>
                    <a:pt x="3798" y="4894"/>
                    <a:pt x="4894" y="3799"/>
                    <a:pt x="4894" y="2453"/>
                  </a:cubicBezTo>
                  <a:cubicBezTo>
                    <a:pt x="4894" y="1096"/>
                    <a:pt x="3798" y="1"/>
                    <a:pt x="2441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75"/>
            <p:cNvSpPr/>
            <p:nvPr/>
          </p:nvSpPr>
          <p:spPr>
            <a:xfrm>
              <a:off x="2594901" y="1791529"/>
              <a:ext cx="1330496" cy="1700416"/>
            </a:xfrm>
            <a:custGeom>
              <a:rect b="b" l="l" r="r" t="t"/>
              <a:pathLst>
                <a:path extrusionOk="0" h="53138" w="41578">
                  <a:moveTo>
                    <a:pt x="2334" y="0"/>
                  </a:moveTo>
                  <a:cubicBezTo>
                    <a:pt x="1048" y="0"/>
                    <a:pt x="1" y="1036"/>
                    <a:pt x="1" y="2322"/>
                  </a:cubicBezTo>
                  <a:lnTo>
                    <a:pt x="1" y="50804"/>
                  </a:lnTo>
                  <a:cubicBezTo>
                    <a:pt x="1" y="50899"/>
                    <a:pt x="13" y="50983"/>
                    <a:pt x="24" y="51066"/>
                  </a:cubicBezTo>
                  <a:cubicBezTo>
                    <a:pt x="48" y="51280"/>
                    <a:pt x="96" y="51495"/>
                    <a:pt x="179" y="51697"/>
                  </a:cubicBezTo>
                  <a:cubicBezTo>
                    <a:pt x="524" y="52543"/>
                    <a:pt x="1358" y="53138"/>
                    <a:pt x="2334" y="53138"/>
                  </a:cubicBezTo>
                  <a:lnTo>
                    <a:pt x="39256" y="53138"/>
                  </a:lnTo>
                  <a:cubicBezTo>
                    <a:pt x="40541" y="53138"/>
                    <a:pt x="41577" y="52090"/>
                    <a:pt x="41577" y="50804"/>
                  </a:cubicBezTo>
                  <a:lnTo>
                    <a:pt x="41577" y="2322"/>
                  </a:lnTo>
                  <a:cubicBezTo>
                    <a:pt x="41577" y="1036"/>
                    <a:pt x="40541" y="0"/>
                    <a:pt x="39256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75"/>
            <p:cNvSpPr/>
            <p:nvPr/>
          </p:nvSpPr>
          <p:spPr>
            <a:xfrm>
              <a:off x="2594901" y="3383281"/>
              <a:ext cx="1330496" cy="108608"/>
            </a:xfrm>
            <a:custGeom>
              <a:rect b="b" l="l" r="r" t="t"/>
              <a:pathLst>
                <a:path extrusionOk="0" h="3394" w="41578">
                  <a:moveTo>
                    <a:pt x="1" y="1"/>
                  </a:moveTo>
                  <a:lnTo>
                    <a:pt x="1" y="1060"/>
                  </a:lnTo>
                  <a:cubicBezTo>
                    <a:pt x="1" y="1155"/>
                    <a:pt x="13" y="1239"/>
                    <a:pt x="24" y="1322"/>
                  </a:cubicBezTo>
                  <a:cubicBezTo>
                    <a:pt x="48" y="1536"/>
                    <a:pt x="96" y="1751"/>
                    <a:pt x="179" y="1953"/>
                  </a:cubicBezTo>
                  <a:cubicBezTo>
                    <a:pt x="524" y="2799"/>
                    <a:pt x="1358" y="3394"/>
                    <a:pt x="2334" y="3394"/>
                  </a:cubicBezTo>
                  <a:lnTo>
                    <a:pt x="39256" y="3394"/>
                  </a:lnTo>
                  <a:cubicBezTo>
                    <a:pt x="40541" y="3394"/>
                    <a:pt x="41577" y="2346"/>
                    <a:pt x="41577" y="1060"/>
                  </a:cubicBezTo>
                  <a:lnTo>
                    <a:pt x="41577" y="1"/>
                  </a:lnTo>
                  <a:cubicBezTo>
                    <a:pt x="41577" y="1286"/>
                    <a:pt x="40541" y="2322"/>
                    <a:pt x="39256" y="2322"/>
                  </a:cubicBezTo>
                  <a:lnTo>
                    <a:pt x="2334" y="2322"/>
                  </a:lnTo>
                  <a:cubicBezTo>
                    <a:pt x="1358" y="2322"/>
                    <a:pt x="524" y="1727"/>
                    <a:pt x="179" y="882"/>
                  </a:cubicBezTo>
                  <a:cubicBezTo>
                    <a:pt x="96" y="691"/>
                    <a:pt x="48" y="477"/>
                    <a:pt x="24" y="263"/>
                  </a:cubicBezTo>
                  <a:cubicBezTo>
                    <a:pt x="13" y="167"/>
                    <a:pt x="1" y="84"/>
                    <a:pt x="1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75"/>
            <p:cNvSpPr/>
            <p:nvPr/>
          </p:nvSpPr>
          <p:spPr>
            <a:xfrm>
              <a:off x="2594901" y="1757610"/>
              <a:ext cx="917856" cy="472864"/>
            </a:xfrm>
            <a:custGeom>
              <a:rect b="b" l="l" r="r" t="t"/>
              <a:pathLst>
                <a:path extrusionOk="0" h="14777" w="28683">
                  <a:moveTo>
                    <a:pt x="84" y="1"/>
                  </a:moveTo>
                  <a:cubicBezTo>
                    <a:pt x="60" y="167"/>
                    <a:pt x="48" y="322"/>
                    <a:pt x="36" y="489"/>
                  </a:cubicBezTo>
                  <a:cubicBezTo>
                    <a:pt x="13" y="727"/>
                    <a:pt x="1" y="965"/>
                    <a:pt x="1" y="1203"/>
                  </a:cubicBezTo>
                  <a:lnTo>
                    <a:pt x="1" y="13693"/>
                  </a:lnTo>
                  <a:lnTo>
                    <a:pt x="1" y="13967"/>
                  </a:lnTo>
                  <a:cubicBezTo>
                    <a:pt x="1" y="13967"/>
                    <a:pt x="1" y="14550"/>
                    <a:pt x="1" y="14776"/>
                  </a:cubicBezTo>
                  <a:cubicBezTo>
                    <a:pt x="1298" y="9716"/>
                    <a:pt x="9561" y="8835"/>
                    <a:pt x="12681" y="8764"/>
                  </a:cubicBezTo>
                  <a:cubicBezTo>
                    <a:pt x="12935" y="8756"/>
                    <a:pt x="13156" y="8753"/>
                    <a:pt x="13337" y="8753"/>
                  </a:cubicBezTo>
                  <a:cubicBezTo>
                    <a:pt x="13701" y="8753"/>
                    <a:pt x="13907" y="8764"/>
                    <a:pt x="13907" y="8764"/>
                  </a:cubicBezTo>
                  <a:lnTo>
                    <a:pt x="21253" y="8764"/>
                  </a:lnTo>
                  <a:cubicBezTo>
                    <a:pt x="25278" y="8764"/>
                    <a:pt x="28623" y="5311"/>
                    <a:pt x="28671" y="977"/>
                  </a:cubicBezTo>
                  <a:cubicBezTo>
                    <a:pt x="28683" y="846"/>
                    <a:pt x="28683" y="715"/>
                    <a:pt x="28671" y="584"/>
                  </a:cubicBezTo>
                  <a:lnTo>
                    <a:pt x="28671" y="572"/>
                  </a:lnTo>
                  <a:cubicBezTo>
                    <a:pt x="28671" y="548"/>
                    <a:pt x="28671" y="513"/>
                    <a:pt x="28671" y="489"/>
                  </a:cubicBezTo>
                  <a:cubicBezTo>
                    <a:pt x="28671" y="394"/>
                    <a:pt x="28659" y="298"/>
                    <a:pt x="28647" y="215"/>
                  </a:cubicBezTo>
                  <a:cubicBezTo>
                    <a:pt x="28647" y="144"/>
                    <a:pt x="28635" y="72"/>
                    <a:pt x="28635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75"/>
            <p:cNvSpPr/>
            <p:nvPr/>
          </p:nvSpPr>
          <p:spPr>
            <a:xfrm>
              <a:off x="2594901" y="1532850"/>
              <a:ext cx="917856" cy="671328"/>
            </a:xfrm>
            <a:custGeom>
              <a:rect b="b" l="l" r="r" t="t"/>
              <a:pathLst>
                <a:path extrusionOk="0" h="20979" w="28683">
                  <a:moveTo>
                    <a:pt x="7633" y="0"/>
                  </a:moveTo>
                  <a:cubicBezTo>
                    <a:pt x="3644" y="0"/>
                    <a:pt x="370" y="3060"/>
                    <a:pt x="36" y="6965"/>
                  </a:cubicBezTo>
                  <a:cubicBezTo>
                    <a:pt x="13" y="7179"/>
                    <a:pt x="1" y="7406"/>
                    <a:pt x="1" y="7632"/>
                  </a:cubicBezTo>
                  <a:lnTo>
                    <a:pt x="1" y="20717"/>
                  </a:lnTo>
                  <a:cubicBezTo>
                    <a:pt x="1" y="20800"/>
                    <a:pt x="1" y="20895"/>
                    <a:pt x="1" y="20979"/>
                  </a:cubicBezTo>
                  <a:cubicBezTo>
                    <a:pt x="405" y="15431"/>
                    <a:pt x="9359" y="14716"/>
                    <a:pt x="12681" y="14633"/>
                  </a:cubicBezTo>
                  <a:cubicBezTo>
                    <a:pt x="12935" y="14629"/>
                    <a:pt x="13156" y="14627"/>
                    <a:pt x="13337" y="14627"/>
                  </a:cubicBezTo>
                  <a:cubicBezTo>
                    <a:pt x="13701" y="14627"/>
                    <a:pt x="13907" y="14633"/>
                    <a:pt x="13907" y="14633"/>
                  </a:cubicBezTo>
                  <a:lnTo>
                    <a:pt x="21253" y="14633"/>
                  </a:lnTo>
                  <a:cubicBezTo>
                    <a:pt x="25206" y="14633"/>
                    <a:pt x="28516" y="11537"/>
                    <a:pt x="28671" y="7608"/>
                  </a:cubicBezTo>
                  <a:lnTo>
                    <a:pt x="28671" y="7596"/>
                  </a:lnTo>
                  <a:cubicBezTo>
                    <a:pt x="28671" y="7537"/>
                    <a:pt x="28671" y="7477"/>
                    <a:pt x="28671" y="7418"/>
                  </a:cubicBezTo>
                  <a:cubicBezTo>
                    <a:pt x="28683" y="7287"/>
                    <a:pt x="28671" y="7156"/>
                    <a:pt x="28671" y="7025"/>
                  </a:cubicBezTo>
                  <a:cubicBezTo>
                    <a:pt x="28671" y="7013"/>
                    <a:pt x="28671" y="6989"/>
                    <a:pt x="28671" y="6965"/>
                  </a:cubicBezTo>
                  <a:cubicBezTo>
                    <a:pt x="28492" y="3084"/>
                    <a:pt x="25289" y="0"/>
                    <a:pt x="21360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anchorCtr="0" anchor="ctr" bIns="228600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fr"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02</a:t>
              </a:r>
              <a:endParaRPr sz="1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941" name="Google Shape;941;p75"/>
            <p:cNvSpPr/>
            <p:nvPr/>
          </p:nvSpPr>
          <p:spPr>
            <a:xfrm>
              <a:off x="2667666" y="3491853"/>
              <a:ext cx="1185344" cy="95680"/>
            </a:xfrm>
            <a:custGeom>
              <a:rect b="b" l="l" r="r" t="t"/>
              <a:pathLst>
                <a:path extrusionOk="0" h="2990" w="37042">
                  <a:moveTo>
                    <a:pt x="1" y="1"/>
                  </a:moveTo>
                  <a:cubicBezTo>
                    <a:pt x="1" y="1656"/>
                    <a:pt x="1334" y="2989"/>
                    <a:pt x="2989" y="2989"/>
                  </a:cubicBezTo>
                  <a:lnTo>
                    <a:pt x="34041" y="2989"/>
                  </a:lnTo>
                  <a:cubicBezTo>
                    <a:pt x="35696" y="2989"/>
                    <a:pt x="37041" y="1656"/>
                    <a:pt x="37041" y="1"/>
                  </a:cubicBezTo>
                  <a:close/>
                </a:path>
              </a:pathLst>
            </a:custGeom>
            <a:solidFill>
              <a:srgbClr val="FCBD24"/>
            </a:solidFill>
            <a:ln cap="flat" cmpd="sng" w="9525">
              <a:solidFill>
                <a:srgbClr val="FCBD2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2" name="Google Shape;942;p75"/>
            <p:cNvSpPr/>
            <p:nvPr/>
          </p:nvSpPr>
          <p:spPr>
            <a:xfrm>
              <a:off x="3148484" y="3587497"/>
              <a:ext cx="223680" cy="214912"/>
            </a:xfrm>
            <a:custGeom>
              <a:rect b="b" l="l" r="r" t="t"/>
              <a:pathLst>
                <a:path extrusionOk="0" h="6716" w="6990">
                  <a:moveTo>
                    <a:pt x="0" y="0"/>
                  </a:moveTo>
                  <a:lnTo>
                    <a:pt x="3489" y="6715"/>
                  </a:lnTo>
                  <a:lnTo>
                    <a:pt x="6989" y="0"/>
                  </a:lnTo>
                  <a:close/>
                </a:path>
              </a:pathLst>
            </a:custGeom>
            <a:solidFill>
              <a:srgbClr val="FCBD24"/>
            </a:solidFill>
            <a:ln cap="flat" cmpd="sng" w="9525">
              <a:solidFill>
                <a:srgbClr val="FCBD2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3" name="Google Shape;943;p75"/>
            <p:cNvSpPr txBox="1"/>
            <p:nvPr/>
          </p:nvSpPr>
          <p:spPr>
            <a:xfrm>
              <a:off x="2594888" y="2132613"/>
              <a:ext cx="13305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700">
                  <a:solidFill>
                    <a:srgbClr val="FCBD24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Formation</a:t>
              </a:r>
              <a:endParaRPr sz="1700">
                <a:solidFill>
                  <a:srgbClr val="FCBD2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944" name="Google Shape;944;p75"/>
            <p:cNvSpPr txBox="1"/>
            <p:nvPr/>
          </p:nvSpPr>
          <p:spPr>
            <a:xfrm>
              <a:off x="2594888" y="2479447"/>
              <a:ext cx="1330500" cy="67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Autoformations, webinaires, 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45" name="Google Shape;945;p75"/>
          <p:cNvGrpSpPr/>
          <p:nvPr/>
        </p:nvGrpSpPr>
        <p:grpSpPr>
          <a:xfrm>
            <a:off x="4064746" y="1532850"/>
            <a:ext cx="1330880" cy="2442898"/>
            <a:chOff x="4064746" y="1532850"/>
            <a:chExt cx="1330880" cy="2442898"/>
          </a:xfrm>
        </p:grpSpPr>
        <p:sp>
          <p:nvSpPr>
            <p:cNvPr id="946" name="Google Shape;946;p75"/>
            <p:cNvSpPr/>
            <p:nvPr/>
          </p:nvSpPr>
          <p:spPr>
            <a:xfrm>
              <a:off x="4065130" y="1791529"/>
              <a:ext cx="1330496" cy="1700416"/>
            </a:xfrm>
            <a:custGeom>
              <a:rect b="b" l="l" r="r" t="t"/>
              <a:pathLst>
                <a:path extrusionOk="0" h="53138" w="41578">
                  <a:moveTo>
                    <a:pt x="2323" y="0"/>
                  </a:moveTo>
                  <a:cubicBezTo>
                    <a:pt x="1037" y="0"/>
                    <a:pt x="1" y="1036"/>
                    <a:pt x="1" y="2322"/>
                  </a:cubicBezTo>
                  <a:lnTo>
                    <a:pt x="1" y="50804"/>
                  </a:lnTo>
                  <a:cubicBezTo>
                    <a:pt x="1" y="50899"/>
                    <a:pt x="1" y="50983"/>
                    <a:pt x="13" y="51066"/>
                  </a:cubicBezTo>
                  <a:cubicBezTo>
                    <a:pt x="37" y="51280"/>
                    <a:pt x="84" y="51495"/>
                    <a:pt x="168" y="51697"/>
                  </a:cubicBezTo>
                  <a:cubicBezTo>
                    <a:pt x="525" y="52543"/>
                    <a:pt x="1346" y="53138"/>
                    <a:pt x="2323" y="53138"/>
                  </a:cubicBezTo>
                  <a:lnTo>
                    <a:pt x="39244" y="53138"/>
                  </a:lnTo>
                  <a:cubicBezTo>
                    <a:pt x="40530" y="53138"/>
                    <a:pt x="41577" y="52090"/>
                    <a:pt x="41577" y="50804"/>
                  </a:cubicBezTo>
                  <a:lnTo>
                    <a:pt x="41577" y="2322"/>
                  </a:lnTo>
                  <a:cubicBezTo>
                    <a:pt x="41577" y="1036"/>
                    <a:pt x="40530" y="0"/>
                    <a:pt x="39244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7" name="Google Shape;947;p75"/>
            <p:cNvSpPr/>
            <p:nvPr/>
          </p:nvSpPr>
          <p:spPr>
            <a:xfrm>
              <a:off x="4065130" y="3383281"/>
              <a:ext cx="1330496" cy="108608"/>
            </a:xfrm>
            <a:custGeom>
              <a:rect b="b" l="l" r="r" t="t"/>
              <a:pathLst>
                <a:path extrusionOk="0" h="3394" w="41578">
                  <a:moveTo>
                    <a:pt x="1" y="1"/>
                  </a:moveTo>
                  <a:lnTo>
                    <a:pt x="1" y="1060"/>
                  </a:lnTo>
                  <a:cubicBezTo>
                    <a:pt x="1" y="1155"/>
                    <a:pt x="1" y="1239"/>
                    <a:pt x="13" y="1322"/>
                  </a:cubicBezTo>
                  <a:cubicBezTo>
                    <a:pt x="37" y="1536"/>
                    <a:pt x="84" y="1751"/>
                    <a:pt x="168" y="1953"/>
                  </a:cubicBezTo>
                  <a:cubicBezTo>
                    <a:pt x="525" y="2799"/>
                    <a:pt x="1346" y="3394"/>
                    <a:pt x="2323" y="3394"/>
                  </a:cubicBezTo>
                  <a:lnTo>
                    <a:pt x="39244" y="3394"/>
                  </a:lnTo>
                  <a:cubicBezTo>
                    <a:pt x="40530" y="3394"/>
                    <a:pt x="41577" y="2346"/>
                    <a:pt x="41577" y="1060"/>
                  </a:cubicBezTo>
                  <a:lnTo>
                    <a:pt x="41577" y="1"/>
                  </a:lnTo>
                  <a:cubicBezTo>
                    <a:pt x="41577" y="1286"/>
                    <a:pt x="40530" y="2322"/>
                    <a:pt x="39244" y="2322"/>
                  </a:cubicBezTo>
                  <a:lnTo>
                    <a:pt x="2323" y="2322"/>
                  </a:lnTo>
                  <a:cubicBezTo>
                    <a:pt x="1346" y="2322"/>
                    <a:pt x="525" y="1727"/>
                    <a:pt x="168" y="882"/>
                  </a:cubicBezTo>
                  <a:cubicBezTo>
                    <a:pt x="84" y="691"/>
                    <a:pt x="37" y="477"/>
                    <a:pt x="13" y="263"/>
                  </a:cubicBezTo>
                  <a:cubicBezTo>
                    <a:pt x="1" y="167"/>
                    <a:pt x="1" y="84"/>
                    <a:pt x="1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8" name="Google Shape;948;p75"/>
            <p:cNvSpPr/>
            <p:nvPr/>
          </p:nvSpPr>
          <p:spPr>
            <a:xfrm>
              <a:off x="4065130" y="1757610"/>
              <a:ext cx="917504" cy="472864"/>
            </a:xfrm>
            <a:custGeom>
              <a:rect b="b" l="l" r="r" t="t"/>
              <a:pathLst>
                <a:path extrusionOk="0" h="14777" w="28672">
                  <a:moveTo>
                    <a:pt x="72" y="1"/>
                  </a:moveTo>
                  <a:cubicBezTo>
                    <a:pt x="60" y="167"/>
                    <a:pt x="37" y="322"/>
                    <a:pt x="25" y="489"/>
                  </a:cubicBezTo>
                  <a:cubicBezTo>
                    <a:pt x="1" y="727"/>
                    <a:pt x="1" y="965"/>
                    <a:pt x="1" y="1203"/>
                  </a:cubicBezTo>
                  <a:lnTo>
                    <a:pt x="1" y="13693"/>
                  </a:lnTo>
                  <a:lnTo>
                    <a:pt x="1" y="13967"/>
                  </a:lnTo>
                  <a:cubicBezTo>
                    <a:pt x="1" y="13967"/>
                    <a:pt x="1" y="14550"/>
                    <a:pt x="1" y="14776"/>
                  </a:cubicBezTo>
                  <a:cubicBezTo>
                    <a:pt x="1287" y="9716"/>
                    <a:pt x="9550" y="8835"/>
                    <a:pt x="12669" y="8764"/>
                  </a:cubicBezTo>
                  <a:cubicBezTo>
                    <a:pt x="12923" y="8756"/>
                    <a:pt x="13144" y="8753"/>
                    <a:pt x="13326" y="8753"/>
                  </a:cubicBezTo>
                  <a:cubicBezTo>
                    <a:pt x="13689" y="8753"/>
                    <a:pt x="13895" y="8764"/>
                    <a:pt x="13895" y="8764"/>
                  </a:cubicBezTo>
                  <a:lnTo>
                    <a:pt x="21242" y="8764"/>
                  </a:lnTo>
                  <a:cubicBezTo>
                    <a:pt x="25266" y="8764"/>
                    <a:pt x="28612" y="5311"/>
                    <a:pt x="28671" y="977"/>
                  </a:cubicBezTo>
                  <a:cubicBezTo>
                    <a:pt x="28671" y="846"/>
                    <a:pt x="28671" y="715"/>
                    <a:pt x="28659" y="584"/>
                  </a:cubicBezTo>
                  <a:lnTo>
                    <a:pt x="28659" y="572"/>
                  </a:lnTo>
                  <a:cubicBezTo>
                    <a:pt x="28659" y="548"/>
                    <a:pt x="28659" y="513"/>
                    <a:pt x="28659" y="489"/>
                  </a:cubicBezTo>
                  <a:cubicBezTo>
                    <a:pt x="28659" y="394"/>
                    <a:pt x="28647" y="298"/>
                    <a:pt x="28647" y="215"/>
                  </a:cubicBezTo>
                  <a:cubicBezTo>
                    <a:pt x="28635" y="144"/>
                    <a:pt x="28635" y="72"/>
                    <a:pt x="28623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9" name="Google Shape;949;p75"/>
            <p:cNvSpPr/>
            <p:nvPr/>
          </p:nvSpPr>
          <p:spPr>
            <a:xfrm>
              <a:off x="4064746" y="1532850"/>
              <a:ext cx="917888" cy="671328"/>
            </a:xfrm>
            <a:custGeom>
              <a:rect b="b" l="l" r="r" t="t"/>
              <a:pathLst>
                <a:path extrusionOk="0" h="20979" w="28684">
                  <a:moveTo>
                    <a:pt x="7633" y="0"/>
                  </a:moveTo>
                  <a:cubicBezTo>
                    <a:pt x="3644" y="0"/>
                    <a:pt x="370" y="3060"/>
                    <a:pt x="37" y="6965"/>
                  </a:cubicBezTo>
                  <a:cubicBezTo>
                    <a:pt x="13" y="7179"/>
                    <a:pt x="13" y="7406"/>
                    <a:pt x="13" y="7632"/>
                  </a:cubicBezTo>
                  <a:lnTo>
                    <a:pt x="13" y="20717"/>
                  </a:lnTo>
                  <a:cubicBezTo>
                    <a:pt x="13" y="20800"/>
                    <a:pt x="1" y="20895"/>
                    <a:pt x="13" y="20979"/>
                  </a:cubicBezTo>
                  <a:cubicBezTo>
                    <a:pt x="406" y="15431"/>
                    <a:pt x="9371" y="14716"/>
                    <a:pt x="12681" y="14633"/>
                  </a:cubicBezTo>
                  <a:cubicBezTo>
                    <a:pt x="12935" y="14629"/>
                    <a:pt x="13156" y="14627"/>
                    <a:pt x="13338" y="14627"/>
                  </a:cubicBezTo>
                  <a:cubicBezTo>
                    <a:pt x="13701" y="14627"/>
                    <a:pt x="13907" y="14633"/>
                    <a:pt x="13907" y="14633"/>
                  </a:cubicBezTo>
                  <a:lnTo>
                    <a:pt x="21254" y="14633"/>
                  </a:lnTo>
                  <a:cubicBezTo>
                    <a:pt x="25218" y="14633"/>
                    <a:pt x="28528" y="11537"/>
                    <a:pt x="28671" y="7608"/>
                  </a:cubicBezTo>
                  <a:lnTo>
                    <a:pt x="28671" y="7596"/>
                  </a:lnTo>
                  <a:cubicBezTo>
                    <a:pt x="28683" y="7537"/>
                    <a:pt x="28683" y="7477"/>
                    <a:pt x="28683" y="7418"/>
                  </a:cubicBezTo>
                  <a:cubicBezTo>
                    <a:pt x="28683" y="7287"/>
                    <a:pt x="28683" y="7156"/>
                    <a:pt x="28671" y="7025"/>
                  </a:cubicBezTo>
                  <a:cubicBezTo>
                    <a:pt x="28671" y="7013"/>
                    <a:pt x="28671" y="6989"/>
                    <a:pt x="28671" y="6965"/>
                  </a:cubicBezTo>
                  <a:cubicBezTo>
                    <a:pt x="28493" y="3084"/>
                    <a:pt x="25290" y="0"/>
                    <a:pt x="21361" y="0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anchorCtr="0" anchor="ctr" bIns="228600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fr"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03</a:t>
              </a:r>
              <a:endParaRPr sz="1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950" name="Google Shape;950;p75"/>
            <p:cNvSpPr/>
            <p:nvPr/>
          </p:nvSpPr>
          <p:spPr>
            <a:xfrm>
              <a:off x="4137544" y="3491853"/>
              <a:ext cx="1185312" cy="95680"/>
            </a:xfrm>
            <a:custGeom>
              <a:rect b="b" l="l" r="r" t="t"/>
              <a:pathLst>
                <a:path extrusionOk="0" h="2990" w="37041">
                  <a:moveTo>
                    <a:pt x="0" y="1"/>
                  </a:moveTo>
                  <a:cubicBezTo>
                    <a:pt x="0" y="1656"/>
                    <a:pt x="1345" y="2989"/>
                    <a:pt x="3000" y="2989"/>
                  </a:cubicBezTo>
                  <a:lnTo>
                    <a:pt x="34052" y="2989"/>
                  </a:lnTo>
                  <a:cubicBezTo>
                    <a:pt x="35707" y="2989"/>
                    <a:pt x="37040" y="1656"/>
                    <a:pt x="37040" y="1"/>
                  </a:cubicBezTo>
                  <a:close/>
                </a:path>
              </a:pathLst>
            </a:custGeom>
            <a:solidFill>
              <a:srgbClr val="69E781"/>
            </a:solidFill>
            <a:ln cap="flat" cmpd="sng" w="9525">
              <a:solidFill>
                <a:srgbClr val="69E78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1" name="Google Shape;951;p75"/>
            <p:cNvSpPr/>
            <p:nvPr/>
          </p:nvSpPr>
          <p:spPr>
            <a:xfrm>
              <a:off x="4610330" y="3736068"/>
              <a:ext cx="239680" cy="239680"/>
            </a:xfrm>
            <a:custGeom>
              <a:rect b="b" l="l" r="r" t="t"/>
              <a:pathLst>
                <a:path extrusionOk="0" h="7490" w="7490">
                  <a:moveTo>
                    <a:pt x="3751" y="1"/>
                  </a:moveTo>
                  <a:cubicBezTo>
                    <a:pt x="1679" y="1"/>
                    <a:pt x="1" y="1680"/>
                    <a:pt x="1" y="3751"/>
                  </a:cubicBezTo>
                  <a:cubicBezTo>
                    <a:pt x="1" y="5811"/>
                    <a:pt x="1679" y="7490"/>
                    <a:pt x="3751" y="7490"/>
                  </a:cubicBezTo>
                  <a:cubicBezTo>
                    <a:pt x="5811" y="7490"/>
                    <a:pt x="7490" y="5811"/>
                    <a:pt x="7490" y="3751"/>
                  </a:cubicBezTo>
                  <a:cubicBezTo>
                    <a:pt x="7490" y="1680"/>
                    <a:pt x="5811" y="1"/>
                    <a:pt x="3751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2" name="Google Shape;952;p75"/>
            <p:cNvSpPr/>
            <p:nvPr/>
          </p:nvSpPr>
          <p:spPr>
            <a:xfrm>
              <a:off x="4651865" y="3777603"/>
              <a:ext cx="156608" cy="156608"/>
            </a:xfrm>
            <a:custGeom>
              <a:rect b="b" l="l" r="r" t="t"/>
              <a:pathLst>
                <a:path extrusionOk="0" h="4894" w="4894">
                  <a:moveTo>
                    <a:pt x="2453" y="1"/>
                  </a:moveTo>
                  <a:cubicBezTo>
                    <a:pt x="1096" y="1"/>
                    <a:pt x="0" y="1096"/>
                    <a:pt x="0" y="2453"/>
                  </a:cubicBezTo>
                  <a:cubicBezTo>
                    <a:pt x="0" y="3799"/>
                    <a:pt x="1096" y="4894"/>
                    <a:pt x="2453" y="4894"/>
                  </a:cubicBezTo>
                  <a:cubicBezTo>
                    <a:pt x="3799" y="4894"/>
                    <a:pt x="4894" y="3799"/>
                    <a:pt x="4894" y="2453"/>
                  </a:cubicBezTo>
                  <a:cubicBezTo>
                    <a:pt x="4894" y="1096"/>
                    <a:pt x="3799" y="1"/>
                    <a:pt x="2453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3" name="Google Shape;953;p75"/>
            <p:cNvSpPr/>
            <p:nvPr/>
          </p:nvSpPr>
          <p:spPr>
            <a:xfrm>
              <a:off x="4618330" y="3587497"/>
              <a:ext cx="223680" cy="214912"/>
            </a:xfrm>
            <a:custGeom>
              <a:rect b="b" l="l" r="r" t="t"/>
              <a:pathLst>
                <a:path extrusionOk="0" h="6716" w="6990">
                  <a:moveTo>
                    <a:pt x="1" y="0"/>
                  </a:moveTo>
                  <a:lnTo>
                    <a:pt x="3501" y="6715"/>
                  </a:lnTo>
                  <a:lnTo>
                    <a:pt x="6990" y="0"/>
                  </a:lnTo>
                  <a:close/>
                </a:path>
              </a:pathLst>
            </a:custGeom>
            <a:solidFill>
              <a:srgbClr val="69E781"/>
            </a:solidFill>
            <a:ln cap="flat" cmpd="sng" w="9525">
              <a:solidFill>
                <a:srgbClr val="69E78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75"/>
            <p:cNvSpPr txBox="1"/>
            <p:nvPr/>
          </p:nvSpPr>
          <p:spPr>
            <a:xfrm>
              <a:off x="4064750" y="2132613"/>
              <a:ext cx="13305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700">
                  <a:solidFill>
                    <a:srgbClr val="69E78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Développer</a:t>
              </a:r>
              <a:endParaRPr sz="1700">
                <a:solidFill>
                  <a:srgbClr val="69E78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955" name="Google Shape;955;p75"/>
            <p:cNvSpPr txBox="1"/>
            <p:nvPr/>
          </p:nvSpPr>
          <p:spPr>
            <a:xfrm>
              <a:off x="4064750" y="2479447"/>
              <a:ext cx="1330500" cy="67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Choix d’activités ou tâches, adaptation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56" name="Google Shape;956;p75"/>
          <p:cNvGrpSpPr/>
          <p:nvPr/>
        </p:nvGrpSpPr>
        <p:grpSpPr>
          <a:xfrm>
            <a:off x="5534613" y="1532850"/>
            <a:ext cx="1330859" cy="2442898"/>
            <a:chOff x="5534613" y="1532850"/>
            <a:chExt cx="1330859" cy="2442898"/>
          </a:xfrm>
        </p:grpSpPr>
        <p:sp>
          <p:nvSpPr>
            <p:cNvPr id="957" name="Google Shape;957;p75"/>
            <p:cNvSpPr/>
            <p:nvPr/>
          </p:nvSpPr>
          <p:spPr>
            <a:xfrm>
              <a:off x="6080559" y="3736068"/>
              <a:ext cx="239296" cy="239680"/>
            </a:xfrm>
            <a:custGeom>
              <a:rect b="b" l="l" r="r" t="t"/>
              <a:pathLst>
                <a:path extrusionOk="0" h="7490" w="7478">
                  <a:moveTo>
                    <a:pt x="3739" y="1"/>
                  </a:moveTo>
                  <a:cubicBezTo>
                    <a:pt x="1668" y="1"/>
                    <a:pt x="1" y="1680"/>
                    <a:pt x="1" y="3751"/>
                  </a:cubicBezTo>
                  <a:cubicBezTo>
                    <a:pt x="1" y="5811"/>
                    <a:pt x="1668" y="7490"/>
                    <a:pt x="3739" y="7490"/>
                  </a:cubicBezTo>
                  <a:cubicBezTo>
                    <a:pt x="5799" y="7490"/>
                    <a:pt x="7478" y="5811"/>
                    <a:pt x="7478" y="3751"/>
                  </a:cubicBezTo>
                  <a:cubicBezTo>
                    <a:pt x="7478" y="1680"/>
                    <a:pt x="5799" y="1"/>
                    <a:pt x="3739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8" name="Google Shape;958;p75"/>
            <p:cNvSpPr/>
            <p:nvPr/>
          </p:nvSpPr>
          <p:spPr>
            <a:xfrm>
              <a:off x="6122094" y="3777603"/>
              <a:ext cx="156256" cy="156608"/>
            </a:xfrm>
            <a:custGeom>
              <a:rect b="b" l="l" r="r" t="t"/>
              <a:pathLst>
                <a:path extrusionOk="0" h="4894" w="4883">
                  <a:moveTo>
                    <a:pt x="2441" y="1"/>
                  </a:moveTo>
                  <a:cubicBezTo>
                    <a:pt x="1084" y="1"/>
                    <a:pt x="1" y="1096"/>
                    <a:pt x="1" y="2453"/>
                  </a:cubicBezTo>
                  <a:cubicBezTo>
                    <a:pt x="1" y="3799"/>
                    <a:pt x="1084" y="4894"/>
                    <a:pt x="2441" y="4894"/>
                  </a:cubicBezTo>
                  <a:cubicBezTo>
                    <a:pt x="3787" y="4894"/>
                    <a:pt x="4882" y="3799"/>
                    <a:pt x="4882" y="2453"/>
                  </a:cubicBezTo>
                  <a:cubicBezTo>
                    <a:pt x="4882" y="1096"/>
                    <a:pt x="3787" y="1"/>
                    <a:pt x="2441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9" name="Google Shape;959;p75"/>
            <p:cNvSpPr/>
            <p:nvPr/>
          </p:nvSpPr>
          <p:spPr>
            <a:xfrm>
              <a:off x="5535007" y="1791529"/>
              <a:ext cx="1330464" cy="1700416"/>
            </a:xfrm>
            <a:custGeom>
              <a:rect b="b" l="l" r="r" t="t"/>
              <a:pathLst>
                <a:path extrusionOk="0" h="53138" w="41577">
                  <a:moveTo>
                    <a:pt x="2322" y="0"/>
                  </a:moveTo>
                  <a:cubicBezTo>
                    <a:pt x="1036" y="0"/>
                    <a:pt x="0" y="1036"/>
                    <a:pt x="0" y="2322"/>
                  </a:cubicBezTo>
                  <a:lnTo>
                    <a:pt x="0" y="50804"/>
                  </a:lnTo>
                  <a:cubicBezTo>
                    <a:pt x="0" y="50899"/>
                    <a:pt x="0" y="50983"/>
                    <a:pt x="12" y="51066"/>
                  </a:cubicBezTo>
                  <a:cubicBezTo>
                    <a:pt x="36" y="51280"/>
                    <a:pt x="95" y="51495"/>
                    <a:pt x="179" y="51697"/>
                  </a:cubicBezTo>
                  <a:cubicBezTo>
                    <a:pt x="524" y="52543"/>
                    <a:pt x="1357" y="53138"/>
                    <a:pt x="2322" y="53138"/>
                  </a:cubicBezTo>
                  <a:lnTo>
                    <a:pt x="39243" y="53138"/>
                  </a:lnTo>
                  <a:cubicBezTo>
                    <a:pt x="40529" y="53138"/>
                    <a:pt x="41577" y="52090"/>
                    <a:pt x="41577" y="50804"/>
                  </a:cubicBezTo>
                  <a:lnTo>
                    <a:pt x="41577" y="2322"/>
                  </a:lnTo>
                  <a:cubicBezTo>
                    <a:pt x="41577" y="1036"/>
                    <a:pt x="40529" y="0"/>
                    <a:pt x="39243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0" name="Google Shape;960;p75"/>
            <p:cNvSpPr/>
            <p:nvPr/>
          </p:nvSpPr>
          <p:spPr>
            <a:xfrm>
              <a:off x="5535007" y="3383281"/>
              <a:ext cx="1330464" cy="108608"/>
            </a:xfrm>
            <a:custGeom>
              <a:rect b="b" l="l" r="r" t="t"/>
              <a:pathLst>
                <a:path extrusionOk="0" h="3394" w="41577">
                  <a:moveTo>
                    <a:pt x="0" y="1"/>
                  </a:moveTo>
                  <a:lnTo>
                    <a:pt x="0" y="1060"/>
                  </a:lnTo>
                  <a:cubicBezTo>
                    <a:pt x="0" y="1155"/>
                    <a:pt x="0" y="1239"/>
                    <a:pt x="12" y="1322"/>
                  </a:cubicBezTo>
                  <a:cubicBezTo>
                    <a:pt x="36" y="1536"/>
                    <a:pt x="95" y="1751"/>
                    <a:pt x="179" y="1953"/>
                  </a:cubicBezTo>
                  <a:cubicBezTo>
                    <a:pt x="524" y="2799"/>
                    <a:pt x="1357" y="3394"/>
                    <a:pt x="2322" y="3394"/>
                  </a:cubicBezTo>
                  <a:lnTo>
                    <a:pt x="39243" y="3394"/>
                  </a:lnTo>
                  <a:cubicBezTo>
                    <a:pt x="40529" y="3394"/>
                    <a:pt x="41577" y="2346"/>
                    <a:pt x="41577" y="1060"/>
                  </a:cubicBezTo>
                  <a:lnTo>
                    <a:pt x="41577" y="1"/>
                  </a:lnTo>
                  <a:cubicBezTo>
                    <a:pt x="41577" y="1286"/>
                    <a:pt x="40529" y="2322"/>
                    <a:pt x="39243" y="2322"/>
                  </a:cubicBezTo>
                  <a:lnTo>
                    <a:pt x="2322" y="2322"/>
                  </a:lnTo>
                  <a:cubicBezTo>
                    <a:pt x="1357" y="2322"/>
                    <a:pt x="524" y="1727"/>
                    <a:pt x="179" y="882"/>
                  </a:cubicBezTo>
                  <a:cubicBezTo>
                    <a:pt x="95" y="691"/>
                    <a:pt x="36" y="477"/>
                    <a:pt x="12" y="263"/>
                  </a:cubicBezTo>
                  <a:cubicBezTo>
                    <a:pt x="0" y="167"/>
                    <a:pt x="0" y="84"/>
                    <a:pt x="0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75"/>
            <p:cNvSpPr/>
            <p:nvPr/>
          </p:nvSpPr>
          <p:spPr>
            <a:xfrm>
              <a:off x="5535007" y="1757610"/>
              <a:ext cx="917472" cy="472864"/>
            </a:xfrm>
            <a:custGeom>
              <a:rect b="b" l="l" r="r" t="t"/>
              <a:pathLst>
                <a:path extrusionOk="0" h="14777" w="28671">
                  <a:moveTo>
                    <a:pt x="83" y="1"/>
                  </a:moveTo>
                  <a:cubicBezTo>
                    <a:pt x="60" y="167"/>
                    <a:pt x="36" y="322"/>
                    <a:pt x="24" y="489"/>
                  </a:cubicBezTo>
                  <a:cubicBezTo>
                    <a:pt x="12" y="727"/>
                    <a:pt x="0" y="965"/>
                    <a:pt x="0" y="1203"/>
                  </a:cubicBezTo>
                  <a:lnTo>
                    <a:pt x="0" y="13693"/>
                  </a:lnTo>
                  <a:lnTo>
                    <a:pt x="0" y="13967"/>
                  </a:lnTo>
                  <a:cubicBezTo>
                    <a:pt x="0" y="13967"/>
                    <a:pt x="0" y="14550"/>
                    <a:pt x="0" y="14776"/>
                  </a:cubicBezTo>
                  <a:cubicBezTo>
                    <a:pt x="1286" y="9716"/>
                    <a:pt x="9561" y="8835"/>
                    <a:pt x="12668" y="8764"/>
                  </a:cubicBezTo>
                  <a:cubicBezTo>
                    <a:pt x="12922" y="8756"/>
                    <a:pt x="13143" y="8753"/>
                    <a:pt x="13325" y="8753"/>
                  </a:cubicBezTo>
                  <a:cubicBezTo>
                    <a:pt x="13688" y="8753"/>
                    <a:pt x="13895" y="8764"/>
                    <a:pt x="13895" y="8764"/>
                  </a:cubicBezTo>
                  <a:lnTo>
                    <a:pt x="21241" y="8764"/>
                  </a:lnTo>
                  <a:cubicBezTo>
                    <a:pt x="25265" y="8764"/>
                    <a:pt x="28623" y="5311"/>
                    <a:pt x="28670" y="977"/>
                  </a:cubicBezTo>
                  <a:cubicBezTo>
                    <a:pt x="28670" y="846"/>
                    <a:pt x="28670" y="715"/>
                    <a:pt x="28670" y="584"/>
                  </a:cubicBezTo>
                  <a:lnTo>
                    <a:pt x="28670" y="572"/>
                  </a:lnTo>
                  <a:cubicBezTo>
                    <a:pt x="28670" y="548"/>
                    <a:pt x="28658" y="513"/>
                    <a:pt x="28658" y="489"/>
                  </a:cubicBezTo>
                  <a:cubicBezTo>
                    <a:pt x="28658" y="394"/>
                    <a:pt x="28658" y="298"/>
                    <a:pt x="28647" y="215"/>
                  </a:cubicBezTo>
                  <a:cubicBezTo>
                    <a:pt x="28635" y="144"/>
                    <a:pt x="28635" y="72"/>
                    <a:pt x="28623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2" name="Google Shape;962;p75"/>
            <p:cNvSpPr/>
            <p:nvPr/>
          </p:nvSpPr>
          <p:spPr>
            <a:xfrm>
              <a:off x="5534623" y="1532850"/>
              <a:ext cx="917856" cy="671328"/>
            </a:xfrm>
            <a:custGeom>
              <a:rect b="b" l="l" r="r" t="t"/>
              <a:pathLst>
                <a:path extrusionOk="0" h="20979" w="28683">
                  <a:moveTo>
                    <a:pt x="7644" y="0"/>
                  </a:moveTo>
                  <a:cubicBezTo>
                    <a:pt x="3644" y="0"/>
                    <a:pt x="369" y="3060"/>
                    <a:pt x="36" y="6965"/>
                  </a:cubicBezTo>
                  <a:cubicBezTo>
                    <a:pt x="24" y="7179"/>
                    <a:pt x="12" y="7406"/>
                    <a:pt x="12" y="7632"/>
                  </a:cubicBezTo>
                  <a:lnTo>
                    <a:pt x="12" y="20717"/>
                  </a:lnTo>
                  <a:cubicBezTo>
                    <a:pt x="12" y="20800"/>
                    <a:pt x="0" y="20895"/>
                    <a:pt x="12" y="20979"/>
                  </a:cubicBezTo>
                  <a:cubicBezTo>
                    <a:pt x="417" y="15431"/>
                    <a:pt x="9370" y="14716"/>
                    <a:pt x="12680" y="14633"/>
                  </a:cubicBezTo>
                  <a:cubicBezTo>
                    <a:pt x="12934" y="14629"/>
                    <a:pt x="13155" y="14627"/>
                    <a:pt x="13337" y="14627"/>
                  </a:cubicBezTo>
                  <a:cubicBezTo>
                    <a:pt x="13700" y="14627"/>
                    <a:pt x="13907" y="14633"/>
                    <a:pt x="13907" y="14633"/>
                  </a:cubicBezTo>
                  <a:lnTo>
                    <a:pt x="21253" y="14633"/>
                  </a:lnTo>
                  <a:cubicBezTo>
                    <a:pt x="25218" y="14633"/>
                    <a:pt x="28528" y="11537"/>
                    <a:pt x="28682" y="7608"/>
                  </a:cubicBezTo>
                  <a:lnTo>
                    <a:pt x="28682" y="7596"/>
                  </a:lnTo>
                  <a:cubicBezTo>
                    <a:pt x="28682" y="7537"/>
                    <a:pt x="28682" y="7477"/>
                    <a:pt x="28682" y="7418"/>
                  </a:cubicBezTo>
                  <a:cubicBezTo>
                    <a:pt x="28682" y="7287"/>
                    <a:pt x="28682" y="7156"/>
                    <a:pt x="28682" y="7025"/>
                  </a:cubicBezTo>
                  <a:cubicBezTo>
                    <a:pt x="28682" y="7013"/>
                    <a:pt x="28682" y="6989"/>
                    <a:pt x="28670" y="6965"/>
                  </a:cubicBezTo>
                  <a:cubicBezTo>
                    <a:pt x="28492" y="3084"/>
                    <a:pt x="25289" y="0"/>
                    <a:pt x="21360" y="0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anchorCtr="0" anchor="ctr" bIns="228600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fr"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04</a:t>
              </a:r>
              <a:endParaRPr sz="1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963" name="Google Shape;963;p75"/>
            <p:cNvSpPr/>
            <p:nvPr/>
          </p:nvSpPr>
          <p:spPr>
            <a:xfrm>
              <a:off x="5607576" y="3491853"/>
              <a:ext cx="1185312" cy="95680"/>
            </a:xfrm>
            <a:custGeom>
              <a:rect b="b" l="l" r="r" t="t"/>
              <a:pathLst>
                <a:path extrusionOk="0" h="2990" w="37041">
                  <a:moveTo>
                    <a:pt x="0" y="1"/>
                  </a:moveTo>
                  <a:cubicBezTo>
                    <a:pt x="0" y="1656"/>
                    <a:pt x="1346" y="2989"/>
                    <a:pt x="3001" y="2989"/>
                  </a:cubicBezTo>
                  <a:lnTo>
                    <a:pt x="34052" y="2989"/>
                  </a:lnTo>
                  <a:cubicBezTo>
                    <a:pt x="35707" y="2989"/>
                    <a:pt x="37041" y="1656"/>
                    <a:pt x="37041" y="1"/>
                  </a:cubicBezTo>
                  <a:close/>
                </a:path>
              </a:pathLst>
            </a:custGeom>
            <a:solidFill>
              <a:srgbClr val="5EB2FC"/>
            </a:solidFill>
            <a:ln cap="flat" cmpd="sng" w="9525">
              <a:solidFill>
                <a:srgbClr val="5EB2F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4" name="Google Shape;964;p75"/>
            <p:cNvSpPr/>
            <p:nvPr/>
          </p:nvSpPr>
          <p:spPr>
            <a:xfrm>
              <a:off x="6088207" y="3587497"/>
              <a:ext cx="223648" cy="214912"/>
            </a:xfrm>
            <a:custGeom>
              <a:rect b="b" l="l" r="r" t="t"/>
              <a:pathLst>
                <a:path extrusionOk="0" h="6716" w="6989">
                  <a:moveTo>
                    <a:pt x="0" y="0"/>
                  </a:moveTo>
                  <a:lnTo>
                    <a:pt x="3500" y="6715"/>
                  </a:lnTo>
                  <a:lnTo>
                    <a:pt x="6989" y="0"/>
                  </a:lnTo>
                  <a:close/>
                </a:path>
              </a:pathLst>
            </a:custGeom>
            <a:solidFill>
              <a:srgbClr val="5EB2FC"/>
            </a:solidFill>
            <a:ln cap="flat" cmpd="sng" w="9525">
              <a:solidFill>
                <a:srgbClr val="5EB2F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5" name="Google Shape;965;p75"/>
            <p:cNvSpPr txBox="1"/>
            <p:nvPr/>
          </p:nvSpPr>
          <p:spPr>
            <a:xfrm>
              <a:off x="5534613" y="2132613"/>
              <a:ext cx="13305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700">
                  <a:solidFill>
                    <a:srgbClr val="5EB2FC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Tester</a:t>
              </a:r>
              <a:endParaRPr sz="1700">
                <a:solidFill>
                  <a:srgbClr val="5EB2FC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966" name="Google Shape;966;p75"/>
            <p:cNvSpPr txBox="1"/>
            <p:nvPr/>
          </p:nvSpPr>
          <p:spPr>
            <a:xfrm>
              <a:off x="5534613" y="2479447"/>
              <a:ext cx="1330500" cy="67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Essayer 1 ou 2 défis en classe ou parascolaire 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67" name="Google Shape;967;p75"/>
          <p:cNvGrpSpPr/>
          <p:nvPr/>
        </p:nvGrpSpPr>
        <p:grpSpPr>
          <a:xfrm>
            <a:off x="7004468" y="1532850"/>
            <a:ext cx="1330880" cy="2442898"/>
            <a:chOff x="7004468" y="1532850"/>
            <a:chExt cx="1330880" cy="2442898"/>
          </a:xfrm>
        </p:grpSpPr>
        <p:sp>
          <p:nvSpPr>
            <p:cNvPr id="968" name="Google Shape;968;p75"/>
            <p:cNvSpPr/>
            <p:nvPr/>
          </p:nvSpPr>
          <p:spPr>
            <a:xfrm>
              <a:off x="7004852" y="1791529"/>
              <a:ext cx="1330496" cy="1700416"/>
            </a:xfrm>
            <a:custGeom>
              <a:rect b="b" l="l" r="r" t="t"/>
              <a:pathLst>
                <a:path extrusionOk="0" h="53138" w="41578">
                  <a:moveTo>
                    <a:pt x="2322" y="0"/>
                  </a:moveTo>
                  <a:cubicBezTo>
                    <a:pt x="1048" y="0"/>
                    <a:pt x="0" y="1036"/>
                    <a:pt x="0" y="2322"/>
                  </a:cubicBezTo>
                  <a:lnTo>
                    <a:pt x="0" y="50804"/>
                  </a:lnTo>
                  <a:cubicBezTo>
                    <a:pt x="0" y="50899"/>
                    <a:pt x="0" y="50983"/>
                    <a:pt x="12" y="51066"/>
                  </a:cubicBezTo>
                  <a:cubicBezTo>
                    <a:pt x="36" y="51280"/>
                    <a:pt x="96" y="51495"/>
                    <a:pt x="179" y="51697"/>
                  </a:cubicBezTo>
                  <a:cubicBezTo>
                    <a:pt x="524" y="52543"/>
                    <a:pt x="1358" y="53138"/>
                    <a:pt x="2322" y="53138"/>
                  </a:cubicBezTo>
                  <a:lnTo>
                    <a:pt x="39255" y="53138"/>
                  </a:lnTo>
                  <a:cubicBezTo>
                    <a:pt x="40541" y="53138"/>
                    <a:pt x="41577" y="52090"/>
                    <a:pt x="41577" y="50804"/>
                  </a:cubicBezTo>
                  <a:lnTo>
                    <a:pt x="41577" y="2322"/>
                  </a:lnTo>
                  <a:cubicBezTo>
                    <a:pt x="41577" y="1036"/>
                    <a:pt x="40541" y="0"/>
                    <a:pt x="39255" y="0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9" name="Google Shape;969;p75"/>
            <p:cNvSpPr/>
            <p:nvPr/>
          </p:nvSpPr>
          <p:spPr>
            <a:xfrm>
              <a:off x="7004852" y="3383281"/>
              <a:ext cx="1330496" cy="108608"/>
            </a:xfrm>
            <a:custGeom>
              <a:rect b="b" l="l" r="r" t="t"/>
              <a:pathLst>
                <a:path extrusionOk="0" h="3394" w="41578">
                  <a:moveTo>
                    <a:pt x="0" y="1"/>
                  </a:moveTo>
                  <a:lnTo>
                    <a:pt x="0" y="1060"/>
                  </a:lnTo>
                  <a:cubicBezTo>
                    <a:pt x="0" y="1155"/>
                    <a:pt x="0" y="1239"/>
                    <a:pt x="12" y="1322"/>
                  </a:cubicBezTo>
                  <a:cubicBezTo>
                    <a:pt x="36" y="1536"/>
                    <a:pt x="96" y="1751"/>
                    <a:pt x="179" y="1953"/>
                  </a:cubicBezTo>
                  <a:cubicBezTo>
                    <a:pt x="524" y="2799"/>
                    <a:pt x="1358" y="3394"/>
                    <a:pt x="2322" y="3394"/>
                  </a:cubicBezTo>
                  <a:lnTo>
                    <a:pt x="39255" y="3394"/>
                  </a:lnTo>
                  <a:cubicBezTo>
                    <a:pt x="40541" y="3394"/>
                    <a:pt x="41577" y="2346"/>
                    <a:pt x="41577" y="1060"/>
                  </a:cubicBezTo>
                  <a:lnTo>
                    <a:pt x="41577" y="1"/>
                  </a:lnTo>
                  <a:cubicBezTo>
                    <a:pt x="41577" y="1286"/>
                    <a:pt x="40541" y="2322"/>
                    <a:pt x="39255" y="2322"/>
                  </a:cubicBezTo>
                  <a:lnTo>
                    <a:pt x="2322" y="2322"/>
                  </a:lnTo>
                  <a:cubicBezTo>
                    <a:pt x="1358" y="2322"/>
                    <a:pt x="524" y="1727"/>
                    <a:pt x="179" y="882"/>
                  </a:cubicBezTo>
                  <a:cubicBezTo>
                    <a:pt x="96" y="691"/>
                    <a:pt x="36" y="477"/>
                    <a:pt x="12" y="263"/>
                  </a:cubicBezTo>
                  <a:cubicBezTo>
                    <a:pt x="0" y="167"/>
                    <a:pt x="0" y="84"/>
                    <a:pt x="0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0" name="Google Shape;970;p75"/>
            <p:cNvSpPr/>
            <p:nvPr/>
          </p:nvSpPr>
          <p:spPr>
            <a:xfrm>
              <a:off x="7004852" y="1757610"/>
              <a:ext cx="917472" cy="472864"/>
            </a:xfrm>
            <a:custGeom>
              <a:rect b="b" l="l" r="r" t="t"/>
              <a:pathLst>
                <a:path extrusionOk="0" h="14777" w="28671">
                  <a:moveTo>
                    <a:pt x="84" y="1"/>
                  </a:moveTo>
                  <a:cubicBezTo>
                    <a:pt x="60" y="167"/>
                    <a:pt x="48" y="322"/>
                    <a:pt x="36" y="489"/>
                  </a:cubicBezTo>
                  <a:cubicBezTo>
                    <a:pt x="12" y="727"/>
                    <a:pt x="0" y="965"/>
                    <a:pt x="0" y="1203"/>
                  </a:cubicBezTo>
                  <a:lnTo>
                    <a:pt x="0" y="13693"/>
                  </a:lnTo>
                  <a:lnTo>
                    <a:pt x="0" y="13967"/>
                  </a:lnTo>
                  <a:cubicBezTo>
                    <a:pt x="0" y="13967"/>
                    <a:pt x="0" y="14550"/>
                    <a:pt x="0" y="14776"/>
                  </a:cubicBezTo>
                  <a:cubicBezTo>
                    <a:pt x="1286" y="9716"/>
                    <a:pt x="9561" y="8835"/>
                    <a:pt x="12681" y="8764"/>
                  </a:cubicBezTo>
                  <a:cubicBezTo>
                    <a:pt x="12931" y="8756"/>
                    <a:pt x="13149" y="8753"/>
                    <a:pt x="13329" y="8753"/>
                  </a:cubicBezTo>
                  <a:cubicBezTo>
                    <a:pt x="13689" y="8753"/>
                    <a:pt x="13895" y="8764"/>
                    <a:pt x="13895" y="8764"/>
                  </a:cubicBezTo>
                  <a:lnTo>
                    <a:pt x="21241" y="8764"/>
                  </a:lnTo>
                  <a:cubicBezTo>
                    <a:pt x="25266" y="8764"/>
                    <a:pt x="28623" y="5311"/>
                    <a:pt x="28671" y="977"/>
                  </a:cubicBezTo>
                  <a:cubicBezTo>
                    <a:pt x="28671" y="846"/>
                    <a:pt x="28671" y="715"/>
                    <a:pt x="28671" y="584"/>
                  </a:cubicBezTo>
                  <a:lnTo>
                    <a:pt x="28671" y="572"/>
                  </a:lnTo>
                  <a:cubicBezTo>
                    <a:pt x="28671" y="548"/>
                    <a:pt x="28671" y="513"/>
                    <a:pt x="28671" y="489"/>
                  </a:cubicBezTo>
                  <a:cubicBezTo>
                    <a:pt x="28659" y="394"/>
                    <a:pt x="28659" y="298"/>
                    <a:pt x="28647" y="215"/>
                  </a:cubicBezTo>
                  <a:cubicBezTo>
                    <a:pt x="28647" y="144"/>
                    <a:pt x="28635" y="72"/>
                    <a:pt x="28635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1" name="Google Shape;971;p75"/>
            <p:cNvSpPr/>
            <p:nvPr/>
          </p:nvSpPr>
          <p:spPr>
            <a:xfrm>
              <a:off x="7004468" y="1532850"/>
              <a:ext cx="917856" cy="671328"/>
            </a:xfrm>
            <a:custGeom>
              <a:rect b="b" l="l" r="r" t="t"/>
              <a:pathLst>
                <a:path extrusionOk="0" h="20979" w="28683">
                  <a:moveTo>
                    <a:pt x="7644" y="0"/>
                  </a:moveTo>
                  <a:cubicBezTo>
                    <a:pt x="3656" y="0"/>
                    <a:pt x="382" y="3060"/>
                    <a:pt x="48" y="6965"/>
                  </a:cubicBezTo>
                  <a:cubicBezTo>
                    <a:pt x="24" y="7179"/>
                    <a:pt x="12" y="7406"/>
                    <a:pt x="12" y="7632"/>
                  </a:cubicBezTo>
                  <a:lnTo>
                    <a:pt x="12" y="20717"/>
                  </a:lnTo>
                  <a:cubicBezTo>
                    <a:pt x="12" y="20800"/>
                    <a:pt x="1" y="20895"/>
                    <a:pt x="12" y="20979"/>
                  </a:cubicBezTo>
                  <a:cubicBezTo>
                    <a:pt x="417" y="15431"/>
                    <a:pt x="9371" y="14716"/>
                    <a:pt x="12693" y="14633"/>
                  </a:cubicBezTo>
                  <a:cubicBezTo>
                    <a:pt x="12943" y="14629"/>
                    <a:pt x="13161" y="14627"/>
                    <a:pt x="13341" y="14627"/>
                  </a:cubicBezTo>
                  <a:cubicBezTo>
                    <a:pt x="13701" y="14627"/>
                    <a:pt x="13907" y="14633"/>
                    <a:pt x="13907" y="14633"/>
                  </a:cubicBezTo>
                  <a:lnTo>
                    <a:pt x="21253" y="14633"/>
                  </a:lnTo>
                  <a:cubicBezTo>
                    <a:pt x="25218" y="14633"/>
                    <a:pt x="28528" y="11537"/>
                    <a:pt x="28683" y="7608"/>
                  </a:cubicBezTo>
                  <a:lnTo>
                    <a:pt x="28683" y="7596"/>
                  </a:lnTo>
                  <a:cubicBezTo>
                    <a:pt x="28683" y="7537"/>
                    <a:pt x="28683" y="7477"/>
                    <a:pt x="28683" y="7418"/>
                  </a:cubicBezTo>
                  <a:cubicBezTo>
                    <a:pt x="28683" y="7287"/>
                    <a:pt x="28683" y="7156"/>
                    <a:pt x="28683" y="7025"/>
                  </a:cubicBezTo>
                  <a:cubicBezTo>
                    <a:pt x="28683" y="7013"/>
                    <a:pt x="28683" y="6989"/>
                    <a:pt x="28683" y="6965"/>
                  </a:cubicBezTo>
                  <a:cubicBezTo>
                    <a:pt x="28492" y="3084"/>
                    <a:pt x="25289" y="0"/>
                    <a:pt x="21372" y="0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anchorCtr="0" anchor="ctr" bIns="228600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fr"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0X</a:t>
              </a:r>
              <a:endParaRPr sz="1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972" name="Google Shape;972;p75"/>
            <p:cNvSpPr/>
            <p:nvPr/>
          </p:nvSpPr>
          <p:spPr>
            <a:xfrm>
              <a:off x="7077618" y="3491853"/>
              <a:ext cx="1185312" cy="95680"/>
            </a:xfrm>
            <a:custGeom>
              <a:rect b="b" l="l" r="r" t="t"/>
              <a:pathLst>
                <a:path extrusionOk="0" h="2990" w="37041">
                  <a:moveTo>
                    <a:pt x="1" y="1"/>
                  </a:moveTo>
                  <a:cubicBezTo>
                    <a:pt x="1" y="1656"/>
                    <a:pt x="1334" y="2989"/>
                    <a:pt x="2989" y="2989"/>
                  </a:cubicBezTo>
                  <a:lnTo>
                    <a:pt x="34041" y="2989"/>
                  </a:lnTo>
                  <a:cubicBezTo>
                    <a:pt x="35695" y="2989"/>
                    <a:pt x="37041" y="1656"/>
                    <a:pt x="37041" y="1"/>
                  </a:cubicBezTo>
                  <a:close/>
                </a:path>
              </a:pathLst>
            </a:custGeom>
            <a:solidFill>
              <a:srgbClr val="4949E7"/>
            </a:solidFill>
            <a:ln cap="flat" cmpd="sng" w="9525">
              <a:solidFill>
                <a:srgbClr val="4949E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3" name="Google Shape;973;p75"/>
            <p:cNvSpPr/>
            <p:nvPr/>
          </p:nvSpPr>
          <p:spPr>
            <a:xfrm>
              <a:off x="7550436" y="3736068"/>
              <a:ext cx="239296" cy="239680"/>
            </a:xfrm>
            <a:custGeom>
              <a:rect b="b" l="l" r="r" t="t"/>
              <a:pathLst>
                <a:path extrusionOk="0" h="7490" w="7478">
                  <a:moveTo>
                    <a:pt x="3739" y="1"/>
                  </a:moveTo>
                  <a:cubicBezTo>
                    <a:pt x="1667" y="1"/>
                    <a:pt x="0" y="1680"/>
                    <a:pt x="0" y="3751"/>
                  </a:cubicBezTo>
                  <a:cubicBezTo>
                    <a:pt x="0" y="5811"/>
                    <a:pt x="1667" y="7490"/>
                    <a:pt x="3739" y="7490"/>
                  </a:cubicBezTo>
                  <a:cubicBezTo>
                    <a:pt x="5810" y="7490"/>
                    <a:pt x="7477" y="5811"/>
                    <a:pt x="7477" y="3751"/>
                  </a:cubicBezTo>
                  <a:cubicBezTo>
                    <a:pt x="7477" y="1680"/>
                    <a:pt x="5810" y="1"/>
                    <a:pt x="3739" y="1"/>
                  </a:cubicBez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4" name="Google Shape;974;p75"/>
            <p:cNvSpPr/>
            <p:nvPr/>
          </p:nvSpPr>
          <p:spPr>
            <a:xfrm>
              <a:off x="7591939" y="3777603"/>
              <a:ext cx="156256" cy="156608"/>
            </a:xfrm>
            <a:custGeom>
              <a:rect b="b" l="l" r="r" t="t"/>
              <a:pathLst>
                <a:path extrusionOk="0" h="4894" w="4883">
                  <a:moveTo>
                    <a:pt x="2442" y="1"/>
                  </a:moveTo>
                  <a:cubicBezTo>
                    <a:pt x="1096" y="1"/>
                    <a:pt x="1" y="1096"/>
                    <a:pt x="1" y="2453"/>
                  </a:cubicBezTo>
                  <a:cubicBezTo>
                    <a:pt x="1" y="3799"/>
                    <a:pt x="1096" y="4894"/>
                    <a:pt x="2442" y="4894"/>
                  </a:cubicBezTo>
                  <a:cubicBezTo>
                    <a:pt x="3787" y="4894"/>
                    <a:pt x="4883" y="3799"/>
                    <a:pt x="4883" y="2453"/>
                  </a:cubicBezTo>
                  <a:cubicBezTo>
                    <a:pt x="4883" y="1096"/>
                    <a:pt x="3787" y="1"/>
                    <a:pt x="2442" y="1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75"/>
            <p:cNvSpPr/>
            <p:nvPr/>
          </p:nvSpPr>
          <p:spPr>
            <a:xfrm>
              <a:off x="7558436" y="3587497"/>
              <a:ext cx="223680" cy="214912"/>
            </a:xfrm>
            <a:custGeom>
              <a:rect b="b" l="l" r="r" t="t"/>
              <a:pathLst>
                <a:path extrusionOk="0" h="6716" w="6990">
                  <a:moveTo>
                    <a:pt x="0" y="0"/>
                  </a:moveTo>
                  <a:lnTo>
                    <a:pt x="3489" y="6715"/>
                  </a:lnTo>
                  <a:lnTo>
                    <a:pt x="6989" y="0"/>
                  </a:lnTo>
                  <a:close/>
                </a:path>
              </a:pathLst>
            </a:custGeom>
            <a:solidFill>
              <a:srgbClr val="4949E7"/>
            </a:solidFill>
            <a:ln cap="flat" cmpd="sng" w="9525">
              <a:solidFill>
                <a:srgbClr val="4949E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75"/>
            <p:cNvSpPr txBox="1"/>
            <p:nvPr/>
          </p:nvSpPr>
          <p:spPr>
            <a:xfrm>
              <a:off x="7004838" y="2132613"/>
              <a:ext cx="13305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700">
                  <a:solidFill>
                    <a:srgbClr val="4949E7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Évaluer</a:t>
              </a:r>
              <a:endParaRPr sz="1700">
                <a:solidFill>
                  <a:srgbClr val="4949E7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977" name="Google Shape;977;p75"/>
            <p:cNvSpPr txBox="1"/>
            <p:nvPr/>
          </p:nvSpPr>
          <p:spPr>
            <a:xfrm>
              <a:off x="7004838" y="2479447"/>
              <a:ext cx="1330500" cy="67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Prêt pour évaluer lors des tâches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978" name="Google Shape;978;p75"/>
          <p:cNvSpPr/>
          <p:nvPr/>
        </p:nvSpPr>
        <p:spPr>
          <a:xfrm flipH="1">
            <a:off x="3072575" y="3975750"/>
            <a:ext cx="3224700" cy="759600"/>
          </a:xfrm>
          <a:prstGeom prst="curvedUp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9" name="Google Shape;979;p75"/>
          <p:cNvSpPr/>
          <p:nvPr/>
        </p:nvSpPr>
        <p:spPr>
          <a:xfrm>
            <a:off x="4008900" y="1305350"/>
            <a:ext cx="4551600" cy="26703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flat" cmpd="sng" w="28575">
            <a:solidFill>
              <a:srgbClr val="FF00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3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Google Shape;984;p7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" sz="2820">
                <a:solidFill>
                  <a:srgbClr val="595959"/>
                </a:solidFill>
                <a:latin typeface="Viga"/>
                <a:ea typeface="Viga"/>
                <a:cs typeface="Viga"/>
                <a:sym typeface="Viga"/>
              </a:rPr>
              <a:t>Ressources</a:t>
            </a:r>
            <a:endParaRPr sz="2820">
              <a:solidFill>
                <a:srgbClr val="595959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985" name="Google Shape;985;p76"/>
          <p:cNvSpPr txBox="1"/>
          <p:nvPr>
            <p:ph idx="1" type="body"/>
          </p:nvPr>
        </p:nvSpPr>
        <p:spPr>
          <a:xfrm>
            <a:off x="311700" y="1152475"/>
            <a:ext cx="8306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Ubuntu"/>
              <a:buChar char="■"/>
            </a:pPr>
            <a:r>
              <a:rPr lang="fr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Campus RÉCIT:</a:t>
            </a:r>
            <a:endParaRPr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Ubuntu"/>
              <a:buChar char="-"/>
            </a:pPr>
            <a:r>
              <a:rPr b="1" lang="fr" sz="16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Section programmation en MST</a:t>
            </a:r>
            <a:endParaRPr b="1" sz="16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Ubuntu"/>
              <a:buChar char="-"/>
            </a:pPr>
            <a:r>
              <a:rPr b="1" lang="fr" sz="16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Section robotique en MST</a:t>
            </a:r>
            <a:endParaRPr b="1" sz="16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Ubuntu"/>
              <a:buChar char="■"/>
            </a:pPr>
            <a:r>
              <a:rPr lang="fr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Site Apprendre et évaluer autrement en mathématique:</a:t>
            </a:r>
            <a:endParaRPr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Ubuntu"/>
              <a:buChar char="-"/>
            </a:pPr>
            <a:r>
              <a:rPr b="1" lang="fr" sz="16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Section programmation et robotique</a:t>
            </a:r>
            <a:endParaRPr b="1" sz="16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Ubuntu"/>
              <a:buChar char="■"/>
            </a:pPr>
            <a:r>
              <a:rPr lang="fr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Robotique, programmation et lab créatif: Résoudre en math</a:t>
            </a:r>
            <a:endParaRPr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Ubuntu"/>
              <a:buChar char="-"/>
            </a:pPr>
            <a:r>
              <a:rPr b="1" lang="fr" sz="16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Présentation à l’AQUOPS 2024</a:t>
            </a:r>
            <a:endParaRPr b="1" sz="16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Ubuntu"/>
              <a:buChar char="■"/>
            </a:pPr>
            <a:r>
              <a:rPr lang="fr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Démystifier les bases de la programmation un défi à la fois</a:t>
            </a:r>
            <a:endParaRPr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Ubuntu"/>
              <a:buChar char="-"/>
            </a:pPr>
            <a:r>
              <a:rPr b="1" lang="fr" sz="16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Présentation au Sommet du numérique 2024</a:t>
            </a:r>
            <a:endParaRPr b="1" sz="16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986" name="Google Shape;986;p76"/>
          <p:cNvSpPr/>
          <p:nvPr/>
        </p:nvSpPr>
        <p:spPr>
          <a:xfrm>
            <a:off x="-33525" y="4974300"/>
            <a:ext cx="9201600" cy="1692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0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p77"/>
          <p:cNvSpPr/>
          <p:nvPr/>
        </p:nvSpPr>
        <p:spPr>
          <a:xfrm>
            <a:off x="0" y="0"/>
            <a:ext cx="9144000" cy="1646700"/>
          </a:xfrm>
          <a:prstGeom prst="rect">
            <a:avLst/>
          </a:prstGeom>
          <a:solidFill>
            <a:srgbClr val="202D3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Les</a:t>
            </a:r>
            <a:r>
              <a:rPr b="1" lang="fr" sz="3000">
                <a:solidFill>
                  <a:srgbClr val="FAA22A"/>
                </a:solidFill>
                <a:latin typeface="Proxima Nova"/>
                <a:ea typeface="Proxima Nova"/>
                <a:cs typeface="Proxima Nova"/>
                <a:sym typeface="Proxima Nova"/>
              </a:rPr>
              <a:t> PEPPIT </a:t>
            </a:r>
            <a:r>
              <a:rPr b="1" lang="fr" sz="30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MST</a:t>
            </a:r>
            <a:endParaRPr b="1" sz="300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000">
                <a:solidFill>
                  <a:srgbClr val="FAA22A"/>
                </a:solidFill>
                <a:latin typeface="Proxima Nova"/>
                <a:ea typeface="Proxima Nova"/>
                <a:cs typeface="Proxima Nova"/>
                <a:sym typeface="Proxima Nova"/>
              </a:rPr>
              <a:t>P</a:t>
            </a:r>
            <a:r>
              <a:rPr b="1" lang="fr" sz="2000">
                <a:solidFill>
                  <a:srgbClr val="F4F4F6"/>
                </a:solidFill>
                <a:latin typeface="Proxima Nova"/>
                <a:ea typeface="Proxima Nova"/>
                <a:cs typeface="Proxima Nova"/>
                <a:sym typeface="Proxima Nova"/>
              </a:rPr>
              <a:t>artage </a:t>
            </a:r>
            <a:r>
              <a:rPr b="1" lang="fr" sz="2000">
                <a:solidFill>
                  <a:srgbClr val="FAA22A"/>
                </a:solidFill>
                <a:latin typeface="Proxima Nova"/>
                <a:ea typeface="Proxima Nova"/>
                <a:cs typeface="Proxima Nova"/>
                <a:sym typeface="Proxima Nova"/>
              </a:rPr>
              <a:t>E</a:t>
            </a:r>
            <a:r>
              <a:rPr b="1" lang="fr" sz="2000">
                <a:solidFill>
                  <a:srgbClr val="F4F4F6"/>
                </a:solidFill>
                <a:latin typeface="Proxima Nova"/>
                <a:ea typeface="Proxima Nova"/>
                <a:cs typeface="Proxima Nova"/>
                <a:sym typeface="Proxima Nova"/>
              </a:rPr>
              <a:t>nseignement </a:t>
            </a:r>
            <a:r>
              <a:rPr b="1" lang="fr" sz="2000">
                <a:solidFill>
                  <a:srgbClr val="FAA22A"/>
                </a:solidFill>
                <a:latin typeface="Proxima Nova"/>
                <a:ea typeface="Proxima Nova"/>
                <a:cs typeface="Proxima Nova"/>
                <a:sym typeface="Proxima Nova"/>
              </a:rPr>
              <a:t>P</a:t>
            </a:r>
            <a:r>
              <a:rPr b="1" lang="fr" sz="2000">
                <a:solidFill>
                  <a:srgbClr val="F4F4F6"/>
                </a:solidFill>
                <a:latin typeface="Proxima Nova"/>
                <a:ea typeface="Proxima Nova"/>
                <a:cs typeface="Proxima Nova"/>
                <a:sym typeface="Proxima Nova"/>
              </a:rPr>
              <a:t>lanification </a:t>
            </a:r>
            <a:r>
              <a:rPr b="1" lang="fr" sz="2000">
                <a:solidFill>
                  <a:srgbClr val="FAA22A"/>
                </a:solidFill>
                <a:latin typeface="Proxima Nova"/>
                <a:ea typeface="Proxima Nova"/>
                <a:cs typeface="Proxima Nova"/>
                <a:sym typeface="Proxima Nova"/>
              </a:rPr>
              <a:t>P</a:t>
            </a:r>
            <a:r>
              <a:rPr b="1" lang="fr" sz="2000">
                <a:solidFill>
                  <a:srgbClr val="F4F4F6"/>
                </a:solidFill>
                <a:latin typeface="Proxima Nova"/>
                <a:ea typeface="Proxima Nova"/>
                <a:cs typeface="Proxima Nova"/>
                <a:sym typeface="Proxima Nova"/>
              </a:rPr>
              <a:t>édagogie </a:t>
            </a:r>
            <a:r>
              <a:rPr b="1" lang="fr" sz="2000">
                <a:solidFill>
                  <a:srgbClr val="FAA22A"/>
                </a:solidFill>
                <a:latin typeface="Proxima Nova"/>
                <a:ea typeface="Proxima Nova"/>
                <a:cs typeface="Proxima Nova"/>
                <a:sym typeface="Proxima Nova"/>
              </a:rPr>
              <a:t>I</a:t>
            </a:r>
            <a:r>
              <a:rPr b="1" lang="fr" sz="2000">
                <a:solidFill>
                  <a:srgbClr val="F4F4F6"/>
                </a:solidFill>
                <a:latin typeface="Proxima Nova"/>
                <a:ea typeface="Proxima Nova"/>
                <a:cs typeface="Proxima Nova"/>
                <a:sym typeface="Proxima Nova"/>
              </a:rPr>
              <a:t>nteractivité </a:t>
            </a:r>
            <a:r>
              <a:rPr b="1" lang="fr" sz="2000">
                <a:solidFill>
                  <a:srgbClr val="FAA22A"/>
                </a:solidFill>
                <a:latin typeface="Proxima Nova"/>
                <a:ea typeface="Proxima Nova"/>
                <a:cs typeface="Proxima Nova"/>
                <a:sym typeface="Proxima Nova"/>
              </a:rPr>
              <a:t>T</a:t>
            </a:r>
            <a:r>
              <a:rPr b="1" lang="fr" sz="2000">
                <a:solidFill>
                  <a:srgbClr val="F4F4F6"/>
                </a:solidFill>
                <a:latin typeface="Proxima Nova"/>
                <a:ea typeface="Proxima Nova"/>
                <a:cs typeface="Proxima Nova"/>
                <a:sym typeface="Proxima Nova"/>
              </a:rPr>
              <a:t>éléchargement</a:t>
            </a:r>
            <a:endParaRPr b="1" sz="2000">
              <a:solidFill>
                <a:srgbClr val="F4F4F6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92" name="Google Shape;992;p77"/>
          <p:cNvSpPr txBox="1"/>
          <p:nvPr/>
        </p:nvSpPr>
        <p:spPr>
          <a:xfrm>
            <a:off x="4265425" y="2118425"/>
            <a:ext cx="3976800" cy="22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fr" sz="20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Visitez </a:t>
            </a:r>
            <a:r>
              <a:rPr lang="fr" sz="20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cette page</a:t>
            </a:r>
            <a:r>
              <a:rPr lang="fr" sz="20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 pour avoir accès à nos PEPPIT MST publiées</a:t>
            </a:r>
            <a:endParaRPr sz="20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sz="20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fr" sz="20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Micro-autoformations</a:t>
            </a:r>
            <a:endParaRPr sz="20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fr" sz="20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contenant une tâche liée au domaine MST</a:t>
            </a:r>
            <a:endParaRPr sz="20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993" name="Google Shape;993;p77"/>
          <p:cNvPicPr preferRelativeResize="0"/>
          <p:nvPr/>
        </p:nvPicPr>
        <p:blipFill rotWithShape="1">
          <a:blip r:embed="rId4">
            <a:alphaModFix/>
          </a:blip>
          <a:srcRect b="-2428" l="0" r="0" t="-2229"/>
          <a:stretch/>
        </p:blipFill>
        <p:spPr>
          <a:xfrm>
            <a:off x="844100" y="1646700"/>
            <a:ext cx="2381250" cy="32060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994" name="Google Shape;994;p77"/>
          <p:cNvSpPr/>
          <p:nvPr/>
        </p:nvSpPr>
        <p:spPr>
          <a:xfrm>
            <a:off x="-33525" y="4974300"/>
            <a:ext cx="9201600" cy="1692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98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Google Shape;999;p7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000" name="Google Shape;1000;p78"/>
          <p:cNvSpPr/>
          <p:nvPr/>
        </p:nvSpPr>
        <p:spPr>
          <a:xfrm>
            <a:off x="-33525" y="4974300"/>
            <a:ext cx="9201600" cy="1692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01" name="Google Shape;1001;p78"/>
          <p:cNvPicPr preferRelativeResize="0"/>
          <p:nvPr/>
        </p:nvPicPr>
        <p:blipFill rotWithShape="1">
          <a:blip r:embed="rId3">
            <a:alphaModFix/>
          </a:blip>
          <a:srcRect b="0" l="3901" r="0" t="0"/>
          <a:stretch/>
        </p:blipFill>
        <p:spPr>
          <a:xfrm>
            <a:off x="376325" y="135375"/>
            <a:ext cx="8391350" cy="4669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05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p7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007" name="Google Shape;1007;p79"/>
          <p:cNvSpPr txBox="1"/>
          <p:nvPr>
            <p:ph idx="4294967295" type="title"/>
          </p:nvPr>
        </p:nvSpPr>
        <p:spPr>
          <a:xfrm>
            <a:off x="286500" y="248250"/>
            <a:ext cx="8571000" cy="125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fr" sz="2400">
                <a:solidFill>
                  <a:srgbClr val="595959"/>
                </a:solidFill>
                <a:latin typeface="Viga"/>
                <a:ea typeface="Viga"/>
                <a:cs typeface="Viga"/>
                <a:sym typeface="Viga"/>
              </a:rPr>
              <a:t>L’équipe du RÉCIT MST </a:t>
            </a:r>
            <a:endParaRPr sz="2400">
              <a:solidFill>
                <a:srgbClr val="595959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fr" sz="2400">
                <a:solidFill>
                  <a:srgbClr val="595959"/>
                </a:solidFill>
                <a:latin typeface="Viga"/>
                <a:ea typeface="Viga"/>
                <a:cs typeface="Viga"/>
                <a:sym typeface="Viga"/>
              </a:rPr>
              <a:t>est disponible les mercredis matins </a:t>
            </a:r>
            <a:endParaRPr sz="2400">
              <a:solidFill>
                <a:srgbClr val="595959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fr" sz="2400">
                <a:solidFill>
                  <a:srgbClr val="595959"/>
                </a:solidFill>
                <a:latin typeface="Viga"/>
                <a:ea typeface="Viga"/>
                <a:cs typeface="Viga"/>
                <a:sym typeface="Viga"/>
              </a:rPr>
              <a:t>de 9 h à 11 h 30. </a:t>
            </a:r>
            <a:endParaRPr sz="2400">
              <a:solidFill>
                <a:srgbClr val="595959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008" name="Google Shape;1008;p79">
            <a:hlinkClick r:id="rId3"/>
          </p:cNvPr>
          <p:cNvSpPr/>
          <p:nvPr/>
        </p:nvSpPr>
        <p:spPr>
          <a:xfrm>
            <a:off x="3092753" y="1988225"/>
            <a:ext cx="2958600" cy="1633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09" name="Google Shape;1009;p79"/>
          <p:cNvSpPr/>
          <p:nvPr/>
        </p:nvSpPr>
        <p:spPr>
          <a:xfrm>
            <a:off x="2957648" y="1724603"/>
            <a:ext cx="3228699" cy="2173280"/>
          </a:xfrm>
          <a:custGeom>
            <a:rect b="b" l="l" r="r" t="t"/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10" name="Google Shape;1010;p79"/>
          <p:cNvSpPr txBox="1"/>
          <p:nvPr/>
        </p:nvSpPr>
        <p:spPr>
          <a:xfrm>
            <a:off x="1937000" y="3887575"/>
            <a:ext cx="4946100" cy="125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Lien vers notre salle de vidéoconférence : </a:t>
            </a:r>
            <a:endParaRPr sz="15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900" u="sng">
                <a:solidFill>
                  <a:srgbClr val="595959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recitmst.qc.ca/salle-ecv</a:t>
            </a:r>
            <a:endParaRPr b="1" sz="19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rPr lang="fr" sz="15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Toutes les informations: </a:t>
            </a:r>
            <a:r>
              <a:rPr b="1" lang="fr" sz="15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recitmst.qc.ca/ecv</a:t>
            </a:r>
            <a:endParaRPr b="1" sz="15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011" name="Google Shape;1011;p7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92750" y="1835825"/>
            <a:ext cx="2958601" cy="1633199"/>
          </a:xfrm>
          <a:prstGeom prst="rect">
            <a:avLst/>
          </a:prstGeom>
          <a:noFill/>
          <a:ln>
            <a:noFill/>
          </a:ln>
        </p:spPr>
      </p:pic>
      <p:sp>
        <p:nvSpPr>
          <p:cNvPr id="1012" name="Google Shape;1012;p79"/>
          <p:cNvSpPr/>
          <p:nvPr/>
        </p:nvSpPr>
        <p:spPr>
          <a:xfrm>
            <a:off x="-33525" y="4974300"/>
            <a:ext cx="9201600" cy="1692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6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7" name="Google Shape;1017;p80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12975" y="1058125"/>
            <a:ext cx="6518051" cy="371374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6480000" dist="57150">
              <a:srgbClr val="000000">
                <a:alpha val="38000"/>
              </a:srgbClr>
            </a:outerShdw>
          </a:effectLst>
        </p:spPr>
      </p:pic>
      <p:sp>
        <p:nvSpPr>
          <p:cNvPr id="1018" name="Google Shape;1018;p80"/>
          <p:cNvSpPr/>
          <p:nvPr/>
        </p:nvSpPr>
        <p:spPr>
          <a:xfrm>
            <a:off x="3326400" y="371625"/>
            <a:ext cx="2491200" cy="582600"/>
          </a:xfrm>
          <a:prstGeom prst="roundRect">
            <a:avLst>
              <a:gd fmla="val 16667" name="adj"/>
            </a:avLst>
          </a:prstGeom>
          <a:solidFill>
            <a:srgbClr val="FFE599"/>
          </a:solidFill>
          <a:ln cap="flat" cmpd="sng" w="28575">
            <a:solidFill>
              <a:srgbClr val="4285F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fr" sz="2500" u="sng">
                <a:solidFill>
                  <a:srgbClr val="2A71FF"/>
                </a:solidFill>
                <a:latin typeface="Fira Sans"/>
                <a:ea typeface="Fira Sans"/>
                <a:cs typeface="Fira Sans"/>
                <a:sym typeface="Fira San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kreocode.ca</a:t>
            </a:r>
            <a:r>
              <a:rPr b="1" lang="fr" sz="2500">
                <a:solidFill>
                  <a:srgbClr val="2A71FF"/>
                </a:solidFill>
                <a:latin typeface="Fira Sans"/>
                <a:ea typeface="Fira Sans"/>
                <a:cs typeface="Fira Sans"/>
                <a:sym typeface="Fira Sans"/>
              </a:rPr>
              <a:t> </a:t>
            </a:r>
            <a:endParaRPr b="1" sz="1600">
              <a:solidFill>
                <a:srgbClr val="2A71FF"/>
              </a:solidFill>
            </a:endParaRPr>
          </a:p>
        </p:txBody>
      </p:sp>
      <p:sp>
        <p:nvSpPr>
          <p:cNvPr id="1019" name="Google Shape;1019;p80"/>
          <p:cNvSpPr/>
          <p:nvPr/>
        </p:nvSpPr>
        <p:spPr>
          <a:xfrm>
            <a:off x="-33525" y="4974300"/>
            <a:ext cx="9201600" cy="1692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3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Google Shape;1024;p81"/>
          <p:cNvSpPr/>
          <p:nvPr/>
        </p:nvSpPr>
        <p:spPr>
          <a:xfrm>
            <a:off x="0" y="0"/>
            <a:ext cx="9144000" cy="1646700"/>
          </a:xfrm>
          <a:prstGeom prst="rect">
            <a:avLst/>
          </a:prstGeom>
          <a:solidFill>
            <a:srgbClr val="202D36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rgbClr val="F4F4F6"/>
                </a:solidFill>
                <a:latin typeface="Viga"/>
                <a:ea typeface="Viga"/>
                <a:cs typeface="Viga"/>
                <a:sym typeface="Viga"/>
              </a:rPr>
              <a:t>Badge Participation</a:t>
            </a:r>
            <a:endParaRPr sz="3000">
              <a:solidFill>
                <a:srgbClr val="F4F4F6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025" name="Google Shape;1025;p81"/>
          <p:cNvSpPr txBox="1"/>
          <p:nvPr/>
        </p:nvSpPr>
        <p:spPr>
          <a:xfrm>
            <a:off x="237550" y="2014013"/>
            <a:ext cx="4905000" cy="2370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1" i="0" sz="3000" u="none" cap="none" strike="noStrike">
              <a:solidFill>
                <a:srgbClr val="202D36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i="0" lang="fr" sz="2000" u="none" cap="none" strike="noStrike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1. Se connecter sur</a:t>
            </a:r>
            <a:r>
              <a:rPr i="0" lang="fr" sz="2000" u="none" cap="none" strike="noStrike">
                <a:solidFill>
                  <a:srgbClr val="595959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i="0" lang="fr" sz="2000" u="sng" cap="none" strike="noStrike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campus</a:t>
            </a:r>
            <a:r>
              <a:rPr i="0" lang="fr" sz="2000" u="sng" cap="none" strike="noStrike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.recit.qc.ca</a:t>
            </a:r>
            <a:endParaRPr i="0" sz="2000" u="sng" cap="none" strike="noStrike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sz="2000" u="sng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i="0" lang="fr" sz="2000" u="none" cap="none" strike="noStrike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2. S'inscrire à </a:t>
            </a:r>
            <a:r>
              <a:rPr lang="fr" sz="20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cette </a:t>
            </a:r>
            <a:r>
              <a:rPr lang="fr" sz="20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autoformation</a:t>
            </a:r>
            <a:r>
              <a:rPr lang="fr" sz="20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sz="20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i="0" lang="fr" sz="2000" u="none" cap="none" strike="noStrike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3. Consulter cette</a:t>
            </a:r>
            <a:r>
              <a:rPr i="0" lang="fr" sz="2000" u="none" cap="none" strike="noStrike">
                <a:solidFill>
                  <a:srgbClr val="595959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i="0" lang="fr" sz="2000" u="sng" cap="none" strike="noStrike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</a:t>
            </a:r>
            <a:endParaRPr b="1" i="0" sz="2700" u="none" cap="none" strike="noStrike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026" name="Google Shape;1026;p8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448225" y="1904000"/>
            <a:ext cx="2654025" cy="2590325"/>
          </a:xfrm>
          <a:prstGeom prst="rect">
            <a:avLst/>
          </a:prstGeom>
          <a:noFill/>
          <a:ln>
            <a:noFill/>
          </a:ln>
        </p:spPr>
      </p:pic>
      <p:sp>
        <p:nvSpPr>
          <p:cNvPr id="1027" name="Google Shape;1027;p81"/>
          <p:cNvSpPr/>
          <p:nvPr/>
        </p:nvSpPr>
        <p:spPr>
          <a:xfrm>
            <a:off x="-33525" y="4974300"/>
            <a:ext cx="9201600" cy="1692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Google Shape;1032;p82"/>
          <p:cNvSpPr txBox="1"/>
          <p:nvPr>
            <p:ph type="title"/>
          </p:nvPr>
        </p:nvSpPr>
        <p:spPr>
          <a:xfrm>
            <a:off x="463875" y="485400"/>
            <a:ext cx="2061600" cy="7878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4977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Merci</a:t>
            </a:r>
            <a:r>
              <a:rPr lang="fr" sz="42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!</a:t>
            </a:r>
            <a:endParaRPr sz="42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033" name="Google Shape;1033;p82"/>
          <p:cNvSpPr txBox="1"/>
          <p:nvPr>
            <p:ph idx="1" type="body"/>
          </p:nvPr>
        </p:nvSpPr>
        <p:spPr>
          <a:xfrm>
            <a:off x="912025" y="1566775"/>
            <a:ext cx="2763600" cy="116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Ubuntu"/>
              <a:buChar char="❏"/>
            </a:pPr>
            <a:r>
              <a:rPr lang="fr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Questions </a:t>
            </a:r>
            <a:endParaRPr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Ubuntu"/>
              <a:buChar char="❏"/>
            </a:pPr>
            <a:r>
              <a:rPr lang="fr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Commentaires</a:t>
            </a:r>
            <a:endParaRPr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034" name="Google Shape;1034;p82"/>
          <p:cNvSpPr/>
          <p:nvPr/>
        </p:nvSpPr>
        <p:spPr>
          <a:xfrm>
            <a:off x="0" y="4974300"/>
            <a:ext cx="9144000" cy="169200"/>
          </a:xfrm>
          <a:prstGeom prst="rect">
            <a:avLst/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5" name="Google Shape;1035;p82"/>
          <p:cNvSpPr txBox="1"/>
          <p:nvPr/>
        </p:nvSpPr>
        <p:spPr>
          <a:xfrm>
            <a:off x="4725825" y="1217100"/>
            <a:ext cx="4342500" cy="14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Ubuntu"/>
              <a:buChar char="❏"/>
            </a:pPr>
            <a:r>
              <a:rPr lang="fr" sz="18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Offre de service</a:t>
            </a:r>
            <a:r>
              <a:rPr lang="fr" sz="1800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</a:rPr>
              <a:t> (on se déplace!)</a:t>
            </a:r>
            <a:endParaRPr sz="18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Ubuntu"/>
              <a:buChar char="❏"/>
            </a:pPr>
            <a:r>
              <a:rPr lang="fr" sz="18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equipemst@recit.qc.ca</a:t>
            </a:r>
            <a:endParaRPr sz="18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Ubuntu"/>
              <a:buChar char="❏"/>
            </a:pPr>
            <a:r>
              <a:rPr lang="fr" sz="18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8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Ubuntu"/>
              <a:buChar char="❏"/>
            </a:pPr>
            <a:r>
              <a:rPr lang="fr" sz="1800" u="sng">
                <a:solidFill>
                  <a:srgbClr val="595959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 sz="1800">
              <a:solidFill>
                <a:srgbClr val="595959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036" name="Google Shape;1036;p8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07100" y="3167897"/>
            <a:ext cx="5327550" cy="121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