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Sniglet"/>
      <p:regular r:id="rId23"/>
    </p:embeddedFont>
    <p:embeddedFont>
      <p:font typeface="Dosis"/>
      <p:regular r:id="rId24"/>
      <p:bold r:id="rId25"/>
    </p:embeddedFont>
    <p:embeddedFont>
      <p:font typeface="Ubuntu"/>
      <p:regular r:id="rId26"/>
      <p:bold r:id="rId27"/>
      <p:italic r:id="rId28"/>
      <p:boldItalic r:id="rId29"/>
    </p:embeddedFont>
    <p:embeddedFont>
      <p:font typeface="Viga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DEBA972-8B66-472E-93F4-A1039A3EADD8}">
  <a:tblStyle styleId="{1DEBA972-8B66-472E-93F4-A1039A3EAD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Dosis-regular.fntdata"/><Relationship Id="rId23" Type="http://schemas.openxmlformats.org/officeDocument/2006/relationships/font" Target="fonts/Sniglet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Ubuntu-regular.fntdata"/><Relationship Id="rId25" Type="http://schemas.openxmlformats.org/officeDocument/2006/relationships/font" Target="fonts/Dosis-bold.fntdata"/><Relationship Id="rId28" Type="http://schemas.openxmlformats.org/officeDocument/2006/relationships/font" Target="fonts/Ubuntu-italic.fntdata"/><Relationship Id="rId27" Type="http://schemas.openxmlformats.org/officeDocument/2006/relationships/font" Target="fonts/Ubuntu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Ubuntu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Viga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smos.com/calculator/nbuaiiwpyq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desmos.com/calculator/knxqqpkclw?fbclid=IwAR0BCbKhhO3SX9OoFGtb2N99ZTfkXCyNGHnRYh4n2il-g76liXMiqrfrnVY" TargetMode="External"/><Relationship Id="rId3" Type="http://schemas.openxmlformats.org/officeDocument/2006/relationships/hyperlink" Target="https://www.desmos.com/calculator/vhe7t01apo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rive.google.com/file/d/14w5Vd1Qv14_YsFNfqk1on7_4AqztoZkj/view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L23R0CGsE-sLqJ1ckXjrBK3MmOMAfaIGuyVcXDQ3jUg/edit?usp=sharing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http://monurl.ca/2desmos04122020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a59542a2c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a59542a2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https://jamboard.google.com/d/1ZwqczigbkPi6gK_FdxjEqYQ6CwsVOvoLLJxVP2bsUnw/viewer?f=0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a59542a2c7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a59542a2c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https://jamboard.google.com/d/1ZwqczigbkPi6gK_FdxjEqYQ6CwsVOvoLLJxVP2bsUnw/viewer?f=1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97926f51db_0_2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97926f51db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a9eb92c000_57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a9eb92c000_57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sapin : https://www.desmos.com/calculator/e13c43a9pv?fbclid=IwAR3mbDIMykE0tJL58QjVjGUKCQjvGHjrAilcd2kIzi4UEg4EE1KZIZHqKas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a9eb92c000_57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a9eb92c000_57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a9eb92c000_5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a9eb92c000_5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avec l’arc-en-ciel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https://www.desmos.com/calculator/nbuaiiwpyq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a9eb92c000_57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a9eb92c000_57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a9eb92c000_57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a9eb92c000_57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Fichier de départ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https://www.desmos.com/calculator/knxqqpkclw?fbclid=IwAR0BCbKhhO3SX9OoFGtb2N99ZTfkXCyNGHnRYh4n2il-g76liXMiqrfrnVY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Corrigé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https://www.desmos.com/calculator/vhe7t01apo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a9eb92c000_57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a9eb92c000_57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Exemple 1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https://drive.google.com/file/d/14w5Vd1Qv14_YsFNfqk1on7_4AqztoZkj/view?usp=sharing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a9eb92c000_57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a9eb92c000_57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Défis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https://docs.google.com/document/d/1L23R0CGsE-sLqJ1ckXjrBK3MmOMAfaIGuyVcXDQ3jUg/edit?usp=sharing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97926f51db_0_2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97926f51db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hyperlink" Target="https://campus.recit.qc.ca/" TargetMode="External"/><Relationship Id="rId6" Type="http://schemas.openxmlformats.org/officeDocument/2006/relationships/hyperlink" Target="http://monurl.ca/2desmos04122020" TargetMode="External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5.png"/><Relationship Id="rId5" Type="http://schemas.openxmlformats.org/officeDocument/2006/relationships/hyperlink" Target="http://monurl.ca/2desmos0412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14.png"/><Relationship Id="rId8" Type="http://schemas.openxmlformats.org/officeDocument/2006/relationships/hyperlink" Target="https://www.desmos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www.desmos.com/calculator/nbuaiiwpyq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13.png"/><Relationship Id="rId5" Type="http://schemas.openxmlformats.org/officeDocument/2006/relationships/hyperlink" Target="https://docs.google.com/document/d/1R6LDbNakvIr0FNGf4icqgHKxylJD2LygABoEaJjM4oM/edit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rtf93huwyc?lang=fr" TargetMode="External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image" Target="../media/image8.png"/><Relationship Id="rId7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6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recitmst.qc.ca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90714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FFFFF"/>
                </a:solidFill>
              </a:rPr>
              <a:t>Desmos </a:t>
            </a:r>
            <a:r>
              <a:rPr lang="en" sz="4300">
                <a:solidFill>
                  <a:srgbClr val="FFFFFF"/>
                </a:solidFill>
              </a:rPr>
              <a:t>: La calculatrice graphique</a:t>
            </a:r>
            <a:endParaRPr sz="4300">
              <a:solidFill>
                <a:srgbClr val="FFFFFF"/>
              </a:solidFill>
            </a:endParaRPr>
          </a:p>
        </p:txBody>
      </p:sp>
      <p:sp>
        <p:nvSpPr>
          <p:cNvPr id="533" name="Google Shape;533;p13"/>
          <p:cNvSpPr txBox="1"/>
          <p:nvPr/>
        </p:nvSpPr>
        <p:spPr>
          <a:xfrm>
            <a:off x="20225" y="3626400"/>
            <a:ext cx="3081000" cy="13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4 décembre 2020 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E-colloque CSSMB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13h à 14h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r>
              <a:rPr b="1" lang="en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monurl.ca/2desmos04122020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4" name="Google Shape;534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5" name="Google Shape;535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2" name="Google Shape;542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3" name="Google Shape;54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14"/>
          <p:cNvSpPr txBox="1"/>
          <p:nvPr/>
        </p:nvSpPr>
        <p:spPr>
          <a:xfrm>
            <a:off x="2194650" y="3922725"/>
            <a:ext cx="52881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monurl.ca/2desmos04122020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5" name="Google Shape;545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Site du RÉCIT MST</a:t>
            </a: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5"/>
          <p:cNvSpPr txBox="1"/>
          <p:nvPr>
            <p:ph idx="1" type="body"/>
          </p:nvPr>
        </p:nvSpPr>
        <p:spPr>
          <a:xfrm>
            <a:off x="747925" y="1302825"/>
            <a:ext cx="6431700" cy="29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 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calculatrice graphique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2" name="Google Shape;552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6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Vous intervenez à quel niveau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59" name="Google Shape;559;p16"/>
          <p:cNvGraphicFramePr/>
          <p:nvPr/>
        </p:nvGraphicFramePr>
        <p:xfrm>
          <a:off x="404150" y="1293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{1DEBA972-8B66-472E-93F4-A1039A3EADD8}</a:tableStyleId>
              </a:tblPr>
              <a:tblGrid>
                <a:gridCol w="2456675"/>
                <a:gridCol w="4586425"/>
              </a:tblGrid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Primaire cycle 3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Secondaire 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72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Secondaire 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7"/>
          <p:cNvSpPr txBox="1"/>
          <p:nvPr>
            <p:ph type="title"/>
          </p:nvPr>
        </p:nvSpPr>
        <p:spPr>
          <a:xfrm>
            <a:off x="366925" y="225025"/>
            <a:ext cx="6503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la calculatrice graphique de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Desmos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5" name="Google Shape;565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66" name="Google Shape;566;p17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{1DEBA972-8B66-472E-93F4-A1039A3EADD8}</a:tableStyleId>
              </a:tblPr>
              <a:tblGrid>
                <a:gridCol w="2687700"/>
                <a:gridCol w="435540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Desmos?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J’entends beaucoup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parler de  Desmos!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connais la classe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virtuelle de Desmos.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à son plein potentiel!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Desmos et moi… c’est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l’amour fou! </a:t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8"/>
          <p:cNvSpPr txBox="1"/>
          <p:nvPr/>
        </p:nvSpPr>
        <p:spPr>
          <a:xfrm>
            <a:off x="3911700" y="277817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2" name="Google Shape;572;p18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73" name="Google Shape;573;p18"/>
          <p:cNvSpPr txBox="1"/>
          <p:nvPr/>
        </p:nvSpPr>
        <p:spPr>
          <a:xfrm>
            <a:off x="6642725" y="2713950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4" name="Google Shape;574;p18"/>
          <p:cNvSpPr txBox="1"/>
          <p:nvPr/>
        </p:nvSpPr>
        <p:spPr>
          <a:xfrm>
            <a:off x="154950" y="17380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1)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5" name="Google Shape;575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6" name="Google Shape;57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44472" y="1442475"/>
            <a:ext cx="5875553" cy="1400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02525" y="3417175"/>
            <a:ext cx="1428750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18"/>
          <p:cNvSpPr txBox="1"/>
          <p:nvPr/>
        </p:nvSpPr>
        <p:spPr>
          <a:xfrm>
            <a:off x="425125" y="3610625"/>
            <a:ext cx="6077400" cy="8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9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584" name="Google Shape;5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25" y="1311600"/>
            <a:ext cx="4128651" cy="298934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19"/>
          <p:cNvSpPr txBox="1"/>
          <p:nvPr/>
        </p:nvSpPr>
        <p:spPr>
          <a:xfrm>
            <a:off x="997675" y="43982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le sapin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6" name="Google Shape;5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5150" y="1125000"/>
            <a:ext cx="2553975" cy="394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0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593" name="Google Shape;593;p20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4" name="Google Shape;5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375" y="2202975"/>
            <a:ext cx="3667301" cy="27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4662" y="1040651"/>
            <a:ext cx="2648425" cy="3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20"/>
          <p:cNvSpPr txBox="1"/>
          <p:nvPr/>
        </p:nvSpPr>
        <p:spPr>
          <a:xfrm>
            <a:off x="5180113" y="12357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‘’Les maths autrement’’</a:t>
            </a:r>
            <a:endParaRPr/>
          </a:p>
        </p:txBody>
      </p:sp>
      <p:sp>
        <p:nvSpPr>
          <p:cNvPr id="597" name="Google Shape;597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1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603" name="Google Shape;603;p21"/>
          <p:cNvSpPr txBox="1"/>
          <p:nvPr/>
        </p:nvSpPr>
        <p:spPr>
          <a:xfrm>
            <a:off x="3059250" y="4474475"/>
            <a:ext cx="3025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l’arc-en-ciel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4" name="Google Shape;6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5001" y="1277400"/>
            <a:ext cx="6743318" cy="3120874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2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611" name="Google Shape;61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55225" y="1381675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6624" y="2238900"/>
            <a:ext cx="3251288" cy="27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22"/>
          <p:cNvSpPr txBox="1"/>
          <p:nvPr/>
        </p:nvSpPr>
        <p:spPr>
          <a:xfrm>
            <a:off x="5911263" y="1230000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Réalisations d’élèves partagées sur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‘’Les maths autrement’’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4" name="Google Shape;614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3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620" name="Google Shape;6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74" y="1212700"/>
            <a:ext cx="7913024" cy="3087274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23"/>
          <p:cNvSpPr txBox="1"/>
          <p:nvPr/>
        </p:nvSpPr>
        <p:spPr>
          <a:xfrm>
            <a:off x="1944263" y="784575"/>
            <a:ext cx="4968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Les propriétés des fonctions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2" name="Google Shape;622;p23"/>
          <p:cNvSpPr txBox="1"/>
          <p:nvPr/>
        </p:nvSpPr>
        <p:spPr>
          <a:xfrm>
            <a:off x="757613" y="44275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Fichier de départ 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et 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Corrigé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3" name="Google Shape;623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4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Projets de dessins avec Desmos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(partagés sur ‘’Les maths autrement’’)</a:t>
            </a:r>
            <a:endParaRPr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629" name="Google Shape;629;p24"/>
          <p:cNvSpPr txBox="1"/>
          <p:nvPr/>
        </p:nvSpPr>
        <p:spPr>
          <a:xfrm>
            <a:off x="544225" y="1655075"/>
            <a:ext cx="15489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1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2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3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4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5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0" name="Google Shape;630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7425" y="1578125"/>
            <a:ext cx="2732400" cy="2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1175" y="1685772"/>
            <a:ext cx="3062300" cy="23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24"/>
          <p:cNvSpPr txBox="1"/>
          <p:nvPr/>
        </p:nvSpPr>
        <p:spPr>
          <a:xfrm>
            <a:off x="3049775" y="4310525"/>
            <a:ext cx="50685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Réalisations d’élèves partagées sur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‘’Les maths autrement’’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3" name="Google Shape;633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5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639" name="Google Shape;639;p25"/>
          <p:cNvSpPr txBox="1"/>
          <p:nvPr/>
        </p:nvSpPr>
        <p:spPr>
          <a:xfrm>
            <a:off x="377750" y="306325"/>
            <a:ext cx="7918200" cy="35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« Mains sur les touches »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Aller à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www.desmos.com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Cliquer sur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Créer un compte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Cliquer sur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 lien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DÉFIS: pour améliorer vos compétences avec la calculatrice Desmos</a:t>
            </a:r>
            <a:endParaRPr sz="19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0" name="Google Shape;640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1" name="Google Shape;641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8500" y="1738450"/>
            <a:ext cx="26479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09075" y="2443300"/>
            <a:ext cx="10668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6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8" name="Google Shape;648;p2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p26"/>
          <p:cNvSpPr txBox="1"/>
          <p:nvPr/>
        </p:nvSpPr>
        <p:spPr>
          <a:xfrm>
            <a:off x="7017975" y="3586575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0" name="Google Shape;650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27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6" name="Google Shape;656;p27"/>
          <p:cNvSpPr txBox="1"/>
          <p:nvPr/>
        </p:nvSpPr>
        <p:spPr>
          <a:xfrm>
            <a:off x="3148950" y="582325"/>
            <a:ext cx="2418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7" name="Google Shape;657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8" name="Google Shape;658;p27"/>
          <p:cNvSpPr txBox="1"/>
          <p:nvPr/>
        </p:nvSpPr>
        <p:spPr>
          <a:xfrm>
            <a:off x="891425" y="1025125"/>
            <a:ext cx="7514700" cy="342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Deux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Donner du sens à la mathématique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en s’appuyant sur la compréhension des concepts et des processus mathématiques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Recourir à la résolution de problèmes selon différentes intentions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osis"/>
                <a:ea typeface="Dosis"/>
                <a:cs typeface="Dosis"/>
                <a:sym typeface="Dosis"/>
              </a:rPr>
              <a:t>Condition essentielle à l’actualisation des fondements de l’enseignement-apprentissage de la mathématique:</a:t>
            </a:r>
            <a:endParaRPr sz="16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■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Favoriser l’engagement cognitif et la participation active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de l’élève dans l’activité mathématique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raisonne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(réfléchir, justifier, prouver, etc.)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○"/>
            </a:pPr>
            <a:r>
              <a:rPr b="1" lang="en">
                <a:latin typeface="Dosis"/>
                <a:ea typeface="Dosis"/>
                <a:cs typeface="Dosis"/>
                <a:sym typeface="Dosis"/>
              </a:rPr>
              <a:t>L’élève communique</a:t>
            </a:r>
            <a:r>
              <a:rPr lang="en">
                <a:latin typeface="Dosis"/>
                <a:ea typeface="Dosis"/>
                <a:cs typeface="Dosis"/>
                <a:sym typeface="Dosis"/>
              </a:rPr>
              <a:t> (verbaliser, échanger et discuter avec les pairs, utiliser le vocabulaire approprié, utiliser des modes de représentation variées et du matériel de manipulation, etc.)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28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5" name="Google Shape;665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6" name="Google Shape;666;p28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❏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9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72" name="Google Shape;67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29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74" name="Google Shape;674;p29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5" name="Google Shape;675;p29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6" name="Google Shape;676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