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embeddedFontLst>
    <p:embeddedFont>
      <p:font typeface="Roboto Slab"/>
      <p:regular r:id="rId30"/>
      <p:bold r:id="rId31"/>
    </p:embeddedFont>
    <p:embeddedFont>
      <p:font typeface="Ubuntu"/>
      <p:regular r:id="rId32"/>
      <p:bold r:id="rId33"/>
      <p:italic r:id="rId34"/>
      <p:boldItalic r:id="rId35"/>
    </p:embeddedFont>
    <p:embeddedFont>
      <p:font typeface="Sniglet"/>
      <p:regular r:id="rId36"/>
    </p:embeddedFont>
    <p:embeddedFont>
      <p:font typeface="Dosis"/>
      <p:regular r:id="rId37"/>
      <p:bold r:id="rId38"/>
    </p:embeddedFont>
    <p:embeddedFont>
      <p:font typeface="Nixie One"/>
      <p:regular r:id="rId39"/>
    </p:embeddedFont>
    <p:embeddedFont>
      <p:font typeface="Montserrat"/>
      <p:regular r:id="rId40"/>
      <p:bold r:id="rId41"/>
      <p:italic r:id="rId42"/>
      <p:boldItalic r:id="rId43"/>
    </p:embeddedFont>
    <p:embeddedFont>
      <p:font typeface="Viga"/>
      <p:regular r:id="rId44"/>
    </p:embeddedFont>
    <p:embeddedFont>
      <p:font typeface="Century Gothic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regular.fntdata"/><Relationship Id="rId20" Type="http://schemas.openxmlformats.org/officeDocument/2006/relationships/slide" Target="slides/slide16.xml"/><Relationship Id="rId42" Type="http://schemas.openxmlformats.org/officeDocument/2006/relationships/font" Target="fonts/Montserrat-italic.fntdata"/><Relationship Id="rId41" Type="http://schemas.openxmlformats.org/officeDocument/2006/relationships/font" Target="fonts/Montserrat-bold.fntdata"/><Relationship Id="rId22" Type="http://schemas.openxmlformats.org/officeDocument/2006/relationships/slide" Target="slides/slide18.xml"/><Relationship Id="rId44" Type="http://schemas.openxmlformats.org/officeDocument/2006/relationships/font" Target="fonts/Viga-regular.fntdata"/><Relationship Id="rId21" Type="http://schemas.openxmlformats.org/officeDocument/2006/relationships/slide" Target="slides/slide17.xml"/><Relationship Id="rId43" Type="http://schemas.openxmlformats.org/officeDocument/2006/relationships/font" Target="fonts/Montserrat-boldItalic.fntdata"/><Relationship Id="rId24" Type="http://schemas.openxmlformats.org/officeDocument/2006/relationships/slide" Target="slides/slide20.xml"/><Relationship Id="rId46" Type="http://schemas.openxmlformats.org/officeDocument/2006/relationships/font" Target="fonts/CenturyGothic-bold.fntdata"/><Relationship Id="rId23" Type="http://schemas.openxmlformats.org/officeDocument/2006/relationships/slide" Target="slides/slide19.xml"/><Relationship Id="rId45" Type="http://schemas.openxmlformats.org/officeDocument/2006/relationships/font" Target="fonts/CenturyGothic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8" Type="http://schemas.openxmlformats.org/officeDocument/2006/relationships/font" Target="fonts/CenturyGothic-boldItalic.fntdata"/><Relationship Id="rId25" Type="http://schemas.openxmlformats.org/officeDocument/2006/relationships/slide" Target="slides/slide21.xml"/><Relationship Id="rId47" Type="http://schemas.openxmlformats.org/officeDocument/2006/relationships/font" Target="fonts/CenturyGothic-italic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Slab-bold.fntdata"/><Relationship Id="rId30" Type="http://schemas.openxmlformats.org/officeDocument/2006/relationships/font" Target="fonts/RobotoSlab-regular.fntdata"/><Relationship Id="rId11" Type="http://schemas.openxmlformats.org/officeDocument/2006/relationships/slide" Target="slides/slide7.xml"/><Relationship Id="rId33" Type="http://schemas.openxmlformats.org/officeDocument/2006/relationships/font" Target="fonts/Ubuntu-bold.fntdata"/><Relationship Id="rId10" Type="http://schemas.openxmlformats.org/officeDocument/2006/relationships/slide" Target="slides/slide6.xml"/><Relationship Id="rId32" Type="http://schemas.openxmlformats.org/officeDocument/2006/relationships/font" Target="fonts/Ubuntu-regular.fntdata"/><Relationship Id="rId13" Type="http://schemas.openxmlformats.org/officeDocument/2006/relationships/slide" Target="slides/slide9.xml"/><Relationship Id="rId35" Type="http://schemas.openxmlformats.org/officeDocument/2006/relationships/font" Target="fonts/Ubuntu-boldItalic.fntdata"/><Relationship Id="rId12" Type="http://schemas.openxmlformats.org/officeDocument/2006/relationships/slide" Target="slides/slide8.xml"/><Relationship Id="rId34" Type="http://schemas.openxmlformats.org/officeDocument/2006/relationships/font" Target="fonts/Ubuntu-italic.fntdata"/><Relationship Id="rId15" Type="http://schemas.openxmlformats.org/officeDocument/2006/relationships/slide" Target="slides/slide11.xml"/><Relationship Id="rId37" Type="http://schemas.openxmlformats.org/officeDocument/2006/relationships/font" Target="fonts/Dosis-regular.fntdata"/><Relationship Id="rId14" Type="http://schemas.openxmlformats.org/officeDocument/2006/relationships/slide" Target="slides/slide10.xml"/><Relationship Id="rId36" Type="http://schemas.openxmlformats.org/officeDocument/2006/relationships/font" Target="fonts/Sniglet-regular.fntdata"/><Relationship Id="rId17" Type="http://schemas.openxmlformats.org/officeDocument/2006/relationships/slide" Target="slides/slide13.xml"/><Relationship Id="rId39" Type="http://schemas.openxmlformats.org/officeDocument/2006/relationships/font" Target="fonts/NixieOne-regular.fntdata"/><Relationship Id="rId16" Type="http://schemas.openxmlformats.org/officeDocument/2006/relationships/slide" Target="slides/slide12.xml"/><Relationship Id="rId38" Type="http://schemas.openxmlformats.org/officeDocument/2006/relationships/font" Target="fonts/Dosis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smos.com/calculator/nbuaiiwpyq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smos.com/calculator/knxqqpkclw?fbclid=IwAR0BCbKhhO3SX9OoFGtb2N99ZTfkXCyNGHnRYh4n2il-g76liXMiqrfrnVY" TargetMode="External"/><Relationship Id="rId3" Type="http://schemas.openxmlformats.org/officeDocument/2006/relationships/hyperlink" Target="https://www.desmos.com/calculator/vhe7t01apo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rive.google.com/file/d/14w5Vd1Qv14_YsFNfqk1on7_4AqztoZkj/view?usp=sharing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L23R0CGsE-sLqJ1ckXjrBK3MmOMAfaIGuyVcXDQ3jUg/edit?usp=sharing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9557ed5300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9557ed5300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9557ed5300_0_1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9557ed5300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9557ed5300_0_1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9557ed5300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9557ed5300_0_1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9557ed5300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graphique seulement pour les maths/sciences, surtout au secondaire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Classe virtuelle pour toutes les disciplines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a9eb92c000_57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a9eb92c000_57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sapin : https://www.desmos.com/calculator/e13c43a9pv?fbclid=IwAR3mbDIMykE0tJL58QjVjGUKCQjvGHjrAilcd2kIzi4UEg4EE1KZIZHqKas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9557ed5300_0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9557ed5300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sapin : https://www.desmos.com/calculator/e13c43a9pv?fbclid=IwAR3mbDIMykE0tJL58QjVjGUKCQjvGHjrAilcd2kIzi4UEg4EE1KZIZHqKas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a9eb92c000_5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a9eb92c000_5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avec l’arc-en-ciel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https://www.desmos.com/calculator/nbuaiiwpyq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a9eb92c000_57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a9eb92c000_57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a9eb92c000_57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a9eb92c000_57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979d721d50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979d721d5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a9eb92c000_57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a9eb92c000_57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Fichier de départ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https://www.desmos.com/calculator/knxqqpkclw?fbclid=IwAR0BCbKhhO3SX9OoFGtb2N99ZTfkXCyNGHnRYh4n2il-g76liXMiqrfrnVY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Corrigé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https://www.desmos.com/calculator/vhe7t01apo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a9eb92c000_57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a9eb92c000_57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Exemple 1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https://drive.google.com/file/d/14w5Vd1Qv14_YsFNfqk1on7_4AqztoZkj/view?usp=sharing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a9eb92c000_57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a9eb92c000_57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Défis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https://docs.google.com/document/d/1L23R0CGsE-sLqJ1ckXjrBK3MmOMAfaIGuyVcXDQ3jUg/edit?usp=sharing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967230de0d_0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967230de0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94e7b560d5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94e7b560d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97dba6d872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97dba6d87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97dba6d87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97dba6d8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967230de0d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967230de0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967230de0d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967230de0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97926f51db_0_2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97926f51db_0_2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956dafb0e5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956dafb0e5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956dafb0e5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956dafb0e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956dafb0e5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956dafb0e5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2956dafb0e5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2956dafb0e5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2956dafb0e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956dafb0e5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2956dafb0e5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82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■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3pPr>
            <a:lvl4pPr indent="-4064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4pPr>
            <a:lvl5pPr indent="-4064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5pPr>
            <a:lvl6pPr indent="-4064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6pPr>
            <a:lvl7pPr indent="-4064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7pPr>
            <a:lvl8pPr indent="-4064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8pPr>
            <a:lvl9pPr indent="-4064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3" name="Google Shape;103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 1">
  <p:cSld name="BLANK_1_3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recitmst.qc.ca/07112023" TargetMode="External"/><Relationship Id="rId4" Type="http://schemas.openxmlformats.org/officeDocument/2006/relationships/image" Target="../media/image30.png"/><Relationship Id="rId5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hyperlink" Target="http://www.recit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esmos.com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openxmlformats.org/officeDocument/2006/relationships/image" Target="../media/image1.png"/><Relationship Id="rId7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Relationship Id="rId4" Type="http://schemas.openxmlformats.org/officeDocument/2006/relationships/hyperlink" Target="https://www.desmos.com/calculator/e13c43a9pv?fbclid=IwAR3mbDIMykE0tJL58QjVjGUKCQjvGHjrAilcd2kIzi4UEg4EE1KZIZHqKas" TargetMode="External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desmos.com/calculator/nbuaiiwpyq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jp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3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hyperlink" Target="https://www.desmos.com/calculator/knxqqpkclw?fbclid=IwAR0BCbKhhO3SX9OoFGtb2N99ZTfkXCyNGHnRYh4n2il-g76liXMiqrfrnVY" TargetMode="External"/><Relationship Id="rId5" Type="http://schemas.openxmlformats.org/officeDocument/2006/relationships/hyperlink" Target="https://www.desmos.com/calculator/vhe7t01apo" TargetMode="External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hyperlink" Target="https://docs.google.com/document/d/1Q3WXLzPPsGDhaXbvVF3TY4uF2XW8GzKF/edit?usp=sharing&amp;ouid=108428635096887974093&amp;rtpof=true&amp;sd=true" TargetMode="External"/><Relationship Id="rId10" Type="http://schemas.openxmlformats.org/officeDocument/2006/relationships/hyperlink" Target="https://drive.google.com/file/d/1WStVysbFtvE4QACxpiK1qrjibqNVl2ow/view?usp=sharing" TargetMode="External"/><Relationship Id="rId13" Type="http://schemas.openxmlformats.org/officeDocument/2006/relationships/hyperlink" Target="https://docs.google.com/document/d/13f03SPzbf2mQkP0_f3-nOcFf1eFrcZzx/edit?usp=sharing&amp;ouid=108428635096887974093&amp;rtpof=true&amp;sd=true" TargetMode="External"/><Relationship Id="rId12" Type="http://schemas.openxmlformats.org/officeDocument/2006/relationships/hyperlink" Target="https://drive.google.com/file/d/1v8spqbaA9vTiB3Th6rqZOrkBzzlcCSop/view?usp=sharing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rive.google.com/file/d/14w5Vd1Qv14_YsFNfqk1on7_4AqztoZkj/view?usp=sharing" TargetMode="External"/><Relationship Id="rId4" Type="http://schemas.openxmlformats.org/officeDocument/2006/relationships/hyperlink" Target="https://drive.google.com/file/d/1Fm7yLjL5gNlskqTJfjQ-Z4xaznP4ZNLq/view?usp=sharing" TargetMode="External"/><Relationship Id="rId9" Type="http://schemas.openxmlformats.org/officeDocument/2006/relationships/image" Target="../media/image25.png"/><Relationship Id="rId15" Type="http://schemas.openxmlformats.org/officeDocument/2006/relationships/hyperlink" Target="https://teacher.desmos.com/collection/5fdb9c7135b57236b36ebc9d?lang=fr" TargetMode="External"/><Relationship Id="rId14" Type="http://schemas.openxmlformats.org/officeDocument/2006/relationships/hyperlink" Target="https://docs.google.com/presentation/d/1OyEssDE3xAPxC0r997IliHqZjxH8W9L64uzt-y6NLyw/edit?usp=sharing" TargetMode="External"/><Relationship Id="rId5" Type="http://schemas.openxmlformats.org/officeDocument/2006/relationships/hyperlink" Target="https://drive.google.com/file/d/1FcawzSOQVtsNtVB-pOhOadFvl7XujvK6/view?usp=sharing" TargetMode="External"/><Relationship Id="rId6" Type="http://schemas.openxmlformats.org/officeDocument/2006/relationships/hyperlink" Target="https://drive.google.com/file/d/1H1IndYSYoTwM_EVGEhEnwpQQB8Oj_TA9/view?usp=sharing" TargetMode="External"/><Relationship Id="rId7" Type="http://schemas.openxmlformats.org/officeDocument/2006/relationships/hyperlink" Target="https://drive.google.com/file/d/1CKket5qeqje037tJD2irLbk1tDci19uF/view?usp=sharing" TargetMode="External"/><Relationship Id="rId8" Type="http://schemas.openxmlformats.org/officeDocument/2006/relationships/image" Target="../media/image3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desmos.com" TargetMode="External"/><Relationship Id="rId4" Type="http://schemas.openxmlformats.org/officeDocument/2006/relationships/hyperlink" Target="https://www.desmos.com/calculator/rtf93huwyc?lang=fr" TargetMode="External"/><Relationship Id="rId5" Type="http://schemas.openxmlformats.org/officeDocument/2006/relationships/image" Target="../media/image15.png"/><Relationship Id="rId6" Type="http://schemas.openxmlformats.org/officeDocument/2006/relationships/hyperlink" Target="https://docs.google.com/document/d/1L23R0CGsE-sLqJ1ckXjrBK3MmOMAfaIGuyVcXDQ3jUg/edit?usp=sharing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sites.google.com/csbe.qc.ca/evaluerautrementenmath/types-de-probl%C3%A8mes/t%C3%A2ches-cr%C3%A9atives?authuser=0" TargetMode="External"/><Relationship Id="rId4" Type="http://schemas.openxmlformats.org/officeDocument/2006/relationships/hyperlink" Target="https://recitmst.qc.ca/autrementenmath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0" Type="http://schemas.openxmlformats.org/officeDocument/2006/relationships/hyperlink" Target="https://view.genial.ly/5f6b3ba79e22dc0d83e40fcc/horizontal-infographic-lists-dynamiser-lenseignement-apprentissage-des-mathematiques-avec-desmos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9" Type="http://schemas.openxmlformats.org/officeDocument/2006/relationships/hyperlink" Target="https://www.desmos.com/art?lang=fr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teacher.desmos.com/collection/5fdb9c7135b57236b36ebc9d?lang=fr" TargetMode="External"/><Relationship Id="rId7" Type="http://schemas.openxmlformats.org/officeDocument/2006/relationships/hyperlink" Target="https://sites.google.com/csbe.qc.ca/evaluerautrementenmath/types-de-probl%C3%A8mes/t%C3%A2ches-cr%C3%A9atives?authuser=0" TargetMode="External"/><Relationship Id="rId8" Type="http://schemas.openxmlformats.org/officeDocument/2006/relationships/hyperlink" Target="https://recitmst.qc.ca/autrementenmath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28.png"/><Relationship Id="rId6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mod/page/view.php?id=21651" TargetMode="External"/><Relationship Id="rId10" Type="http://schemas.openxmlformats.org/officeDocument/2006/relationships/hyperlink" Target="https://campus.recit.qc.ca/mod/page/view.php?id=16668" TargetMode="External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hyperlink" Target="https://campus.recit.qc.ca/enrol/index.php?id=217" TargetMode="External"/><Relationship Id="rId5" Type="http://schemas.openxmlformats.org/officeDocument/2006/relationships/image" Target="../media/image31.png"/><Relationship Id="rId6" Type="http://schemas.openxmlformats.org/officeDocument/2006/relationships/image" Target="../media/image22.png"/><Relationship Id="rId7" Type="http://schemas.openxmlformats.org/officeDocument/2006/relationships/image" Target="../media/image32.png"/><Relationship Id="rId8" Type="http://schemas.openxmlformats.org/officeDocument/2006/relationships/hyperlink" Target="https://campus.recit.qc.ca/enrol/index.php?id=263" TargetMode="External"/></Relationships>
</file>

<file path=ppt/slides/_rels/slide24.xml.rels><?xml version="1.0" encoding="UTF-8" standalone="yes"?><Relationships xmlns="http://schemas.openxmlformats.org/package/2006/relationships"><Relationship Id="rId11" Type="http://schemas.openxmlformats.org/officeDocument/2006/relationships/hyperlink" Target="mailto:equipe@recitmst.qc.ca" TargetMode="External"/><Relationship Id="rId10" Type="http://schemas.openxmlformats.org/officeDocument/2006/relationships/hyperlink" Target="http://recitmst.qc.ca/desmos28092023" TargetMode="External"/><Relationship Id="rId12" Type="http://schemas.openxmlformats.org/officeDocument/2006/relationships/hyperlink" Target="https://docs.google.com/presentation/d/1wiSbxz9VIvo8ZIhtMWImhZBBebvkSJ3jm3gj-cxozW8/edit?usp=shari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Relationship Id="rId4" Type="http://schemas.openxmlformats.org/officeDocument/2006/relationships/hyperlink" Target="mailto:stephanie.rioux@recit.qc.ca" TargetMode="External"/><Relationship Id="rId9" Type="http://schemas.openxmlformats.org/officeDocument/2006/relationships/image" Target="../media/image29.png"/><Relationship Id="rId5" Type="http://schemas.openxmlformats.org/officeDocument/2006/relationships/hyperlink" Target="mailto:equipemst@recit.qc.ca" TargetMode="External"/><Relationship Id="rId6" Type="http://schemas.openxmlformats.org/officeDocument/2006/relationships/hyperlink" Target="https://www.facebook.com/RECITMST2020/" TargetMode="External"/><Relationship Id="rId7" Type="http://schemas.openxmlformats.org/officeDocument/2006/relationships/hyperlink" Target="https://twitter.com/recitmst" TargetMode="External"/><Relationship Id="rId8" Type="http://schemas.openxmlformats.org/officeDocument/2006/relationships/hyperlink" Target="https://www.youtube.com/channel/UC7IcadI_rZFwso9N81PYqFg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>
            <p:ph type="ctrTitle"/>
          </p:nvPr>
        </p:nvSpPr>
        <p:spPr>
          <a:xfrm>
            <a:off x="20225" y="1378000"/>
            <a:ext cx="8669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Century Gothic"/>
                <a:ea typeface="Century Gothic"/>
                <a:cs typeface="Century Gothic"/>
                <a:sym typeface="Century Gothic"/>
              </a:rPr>
              <a:t>La calculatrice graphique de Desmos </a:t>
            </a:r>
            <a:endParaRPr sz="34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Century Gothic"/>
                <a:ea typeface="Century Gothic"/>
                <a:cs typeface="Century Gothic"/>
                <a:sym typeface="Century Gothic"/>
              </a:rPr>
              <a:t>&amp; Les tâches créatives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150675" y="2660275"/>
            <a:ext cx="59037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 novembre</a:t>
            </a:r>
            <a:r>
              <a:rPr lang="en"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2023</a:t>
            </a:r>
            <a:endParaRPr sz="19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8h30 à 15h30 </a:t>
            </a:r>
            <a:endParaRPr sz="19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 Marie-Victorin</a:t>
            </a:r>
            <a:endParaRPr sz="19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recitmst.qc.ca/desmos07112023</a:t>
            </a:r>
            <a:endParaRPr sz="23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825" y="-114672"/>
            <a:ext cx="1088825" cy="17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69400" y="2384075"/>
            <a:ext cx="1599799" cy="159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>
            <p:ph idx="1" type="subTitle"/>
          </p:nvPr>
        </p:nvSpPr>
        <p:spPr>
          <a:xfrm>
            <a:off x="220600" y="1149475"/>
            <a:ext cx="3044400" cy="13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3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2" name="Google Shape;122;p1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3" name="Google Shape;12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>
            <a:hlinkClick r:id="rId4"/>
          </p:cNvPr>
          <p:cNvSpPr txBox="1"/>
          <p:nvPr/>
        </p:nvSpPr>
        <p:spPr>
          <a:xfrm>
            <a:off x="220600" y="36772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5" name="Google Shape;12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1555" y="1415025"/>
            <a:ext cx="3044250" cy="789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7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27" name="Google Shape;127;p17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>
            <p:ph type="title"/>
          </p:nvPr>
        </p:nvSpPr>
        <p:spPr>
          <a:xfrm>
            <a:off x="1146025" y="530725"/>
            <a:ext cx="342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Plan de l’atelier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p18"/>
          <p:cNvSpPr txBox="1"/>
          <p:nvPr>
            <p:ph idx="4294967295" type="body"/>
          </p:nvPr>
        </p:nvSpPr>
        <p:spPr>
          <a:xfrm>
            <a:off x="687300" y="1988625"/>
            <a:ext cx="8232000" cy="25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■"/>
            </a:pPr>
            <a:r>
              <a:rPr lang="en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calculatrice graphique et ses possibilités</a:t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■"/>
            </a:pPr>
            <a:r>
              <a:rPr lang="en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Exploration de l’outil</a:t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■"/>
            </a:pPr>
            <a:r>
              <a:rPr lang="en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Les tâches créatives</a:t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■"/>
            </a:pPr>
            <a:r>
              <a:rPr lang="en" sz="2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Temps de création ou de planification</a:t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7" name="Google Shape;137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type="title"/>
          </p:nvPr>
        </p:nvSpPr>
        <p:spPr>
          <a:xfrm>
            <a:off x="953441" y="743400"/>
            <a:ext cx="3989400" cy="5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C’est quoi Desmos?</a:t>
            </a:r>
            <a:endParaRPr sz="23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3" name="Google Shape;143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" name="Google Shape;144;p19"/>
          <p:cNvSpPr/>
          <p:nvPr/>
        </p:nvSpPr>
        <p:spPr>
          <a:xfrm>
            <a:off x="504300" y="2897025"/>
            <a:ext cx="8597100" cy="9288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9"/>
          <p:cNvSpPr txBox="1"/>
          <p:nvPr/>
        </p:nvSpPr>
        <p:spPr>
          <a:xfrm>
            <a:off x="430300" y="18646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Classe virtuelle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47" name="Google Shape;14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7088" y="1555375"/>
            <a:ext cx="5235311" cy="124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9"/>
          <p:cNvSpPr txBox="1"/>
          <p:nvPr/>
        </p:nvSpPr>
        <p:spPr>
          <a:xfrm>
            <a:off x="430300" y="2963975"/>
            <a:ext cx="6077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 startAt="2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ou 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application pour appareils mobiles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Google Shape;14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8851" y="3062752"/>
            <a:ext cx="2562001" cy="66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 txBox="1"/>
          <p:nvPr/>
        </p:nvSpPr>
        <p:spPr>
          <a:xfrm>
            <a:off x="430300" y="4106975"/>
            <a:ext cx="6077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 startAt="3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pour évaluation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Google Shape;15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54448" y="4012625"/>
            <a:ext cx="711900" cy="7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1057064" y="530725"/>
            <a:ext cx="3638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La calculatrice graphique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8" name="Google Shape;158;p20"/>
          <p:cNvSpPr txBox="1"/>
          <p:nvPr/>
        </p:nvSpPr>
        <p:spPr>
          <a:xfrm>
            <a:off x="533325" y="2063650"/>
            <a:ext cx="7400700" cy="28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entury Gothic"/>
              <a:buChar char="■"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En ligne (</a:t>
            </a:r>
            <a:r>
              <a:rPr lang="en" sz="21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) ou application mobile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entury Gothic"/>
              <a:buChar char="■"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Outil de manipulation virtuelle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entury Gothic"/>
              <a:buChar char="■"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Intégrée à Teacher Desmos (activités)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entury Gothic"/>
              <a:buChar char="■"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Tâches créatives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59" name="Google Shape;159;p20"/>
          <p:cNvGrpSpPr/>
          <p:nvPr/>
        </p:nvGrpSpPr>
        <p:grpSpPr>
          <a:xfrm>
            <a:off x="8002239" y="1921450"/>
            <a:ext cx="941300" cy="3048510"/>
            <a:chOff x="8078439" y="1692850"/>
            <a:chExt cx="941300" cy="3048510"/>
          </a:xfrm>
        </p:grpSpPr>
        <p:pic>
          <p:nvPicPr>
            <p:cNvPr id="160" name="Google Shape;160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078442" y="1692850"/>
              <a:ext cx="941294" cy="1028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0352" y="4243685"/>
              <a:ext cx="877475" cy="497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078439" y="2715974"/>
              <a:ext cx="941300" cy="15195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3" name="Google Shape;163;p20"/>
          <p:cNvSpPr/>
          <p:nvPr/>
        </p:nvSpPr>
        <p:spPr>
          <a:xfrm>
            <a:off x="6235924" y="3099225"/>
            <a:ext cx="1503900" cy="483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164" name="Google Shape;16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04399" y="2048323"/>
            <a:ext cx="492498" cy="48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6475" y="1721870"/>
            <a:ext cx="3760262" cy="272333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1"/>
          <p:cNvSpPr txBox="1"/>
          <p:nvPr/>
        </p:nvSpPr>
        <p:spPr>
          <a:xfrm>
            <a:off x="997675" y="4474475"/>
            <a:ext cx="21333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le sapin</a:t>
            </a:r>
            <a:endParaRPr sz="18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1" name="Google Shape;17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2398" y="307000"/>
            <a:ext cx="2748600" cy="424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73" name="Google Shape;173;p21"/>
          <p:cNvSpPr txBox="1"/>
          <p:nvPr>
            <p:ph type="title"/>
          </p:nvPr>
        </p:nvSpPr>
        <p:spPr>
          <a:xfrm>
            <a:off x="1057064" y="530725"/>
            <a:ext cx="3638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La calculatrice graphique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/>
          <p:nvPr/>
        </p:nvSpPr>
        <p:spPr>
          <a:xfrm>
            <a:off x="4822400" y="990925"/>
            <a:ext cx="3025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l’arc-en-ciel</a:t>
            </a:r>
            <a:endParaRPr sz="18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9" name="Google Shape;17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0338" y="1754675"/>
            <a:ext cx="6743318" cy="3120874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81" name="Google Shape;181;p22"/>
          <p:cNvSpPr txBox="1"/>
          <p:nvPr>
            <p:ph type="title"/>
          </p:nvPr>
        </p:nvSpPr>
        <p:spPr>
          <a:xfrm>
            <a:off x="1057064" y="530725"/>
            <a:ext cx="3638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La calculatrice graphique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0500" y="1947350"/>
            <a:ext cx="3797066" cy="284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3"/>
          <p:cNvSpPr txBox="1"/>
          <p:nvPr/>
        </p:nvSpPr>
        <p:spPr>
          <a:xfrm>
            <a:off x="5404050" y="1090850"/>
            <a:ext cx="2380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Réalisations d’élèves partagées sur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‘’Les maths autrement’’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89" name="Google Shape;189;p23"/>
          <p:cNvSpPr txBox="1"/>
          <p:nvPr>
            <p:ph type="title"/>
          </p:nvPr>
        </p:nvSpPr>
        <p:spPr>
          <a:xfrm>
            <a:off x="1057064" y="530725"/>
            <a:ext cx="3638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La calculatrice graphique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0" name="Google Shape;19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1028938" y="1478212"/>
            <a:ext cx="2814800" cy="375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200" y="1988112"/>
            <a:ext cx="7202148" cy="267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375" y="1801350"/>
            <a:ext cx="3375100" cy="285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4"/>
          <p:cNvSpPr txBox="1"/>
          <p:nvPr/>
        </p:nvSpPr>
        <p:spPr>
          <a:xfrm>
            <a:off x="5550052" y="825700"/>
            <a:ext cx="25194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Réalisations d’élèves partagées sur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‘’Les maths autrement’’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8" name="Google Shape;198;p2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99" name="Google Shape;199;p24"/>
          <p:cNvSpPr txBox="1"/>
          <p:nvPr>
            <p:ph type="title"/>
          </p:nvPr>
        </p:nvSpPr>
        <p:spPr>
          <a:xfrm>
            <a:off x="1057064" y="530725"/>
            <a:ext cx="3638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La calculatrice graphique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775" y="110937"/>
            <a:ext cx="2768400" cy="492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5"/>
          <p:cNvSpPr txBox="1"/>
          <p:nvPr/>
        </p:nvSpPr>
        <p:spPr>
          <a:xfrm>
            <a:off x="4525727" y="4210625"/>
            <a:ext cx="25194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Réalisations d’élèves partagées sur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entury Gothic"/>
                <a:ea typeface="Century Gothic"/>
                <a:cs typeface="Century Gothic"/>
                <a:sym typeface="Century Gothic"/>
              </a:rPr>
              <a:t>‘’Les maths autrement’’</a:t>
            </a:r>
            <a:endParaRPr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6" name="Google Shape;206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07" name="Google Shape;207;p25"/>
          <p:cNvSpPr txBox="1"/>
          <p:nvPr>
            <p:ph type="title"/>
          </p:nvPr>
        </p:nvSpPr>
        <p:spPr>
          <a:xfrm>
            <a:off x="1057064" y="530725"/>
            <a:ext cx="3638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La calculatrice graphique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8" name="Google Shape;20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525" y="1635450"/>
            <a:ext cx="1930534" cy="3431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95200" y="1635270"/>
            <a:ext cx="1930526" cy="3432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575" y="1684437"/>
            <a:ext cx="7485146" cy="292033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6"/>
          <p:cNvSpPr txBox="1"/>
          <p:nvPr/>
        </p:nvSpPr>
        <p:spPr>
          <a:xfrm>
            <a:off x="4852921" y="1027700"/>
            <a:ext cx="35721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entury Gothic"/>
                <a:ea typeface="Century Gothic"/>
                <a:cs typeface="Century Gothic"/>
                <a:sym typeface="Century Gothic"/>
              </a:rPr>
              <a:t>Les propriétés des fonctions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p26"/>
          <p:cNvSpPr txBox="1"/>
          <p:nvPr/>
        </p:nvSpPr>
        <p:spPr>
          <a:xfrm>
            <a:off x="757613" y="4656100"/>
            <a:ext cx="7341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Fichier de départ</a:t>
            </a:r>
            <a:r>
              <a:rPr lang="en" sz="18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 sz="1800">
                <a:latin typeface="Century Gothic"/>
                <a:ea typeface="Century Gothic"/>
                <a:cs typeface="Century Gothic"/>
                <a:sym typeface="Century Gothic"/>
              </a:rPr>
              <a:t>et </a:t>
            </a:r>
            <a:r>
              <a:rPr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Corrigé</a:t>
            </a:r>
            <a:endParaRPr sz="18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18" name="Google Shape;218;p26"/>
          <p:cNvSpPr txBox="1"/>
          <p:nvPr>
            <p:ph type="title"/>
          </p:nvPr>
        </p:nvSpPr>
        <p:spPr>
          <a:xfrm>
            <a:off x="1057064" y="530725"/>
            <a:ext cx="3638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La calculatrice graphique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/>
          <p:nvPr/>
        </p:nvSpPr>
        <p:spPr>
          <a:xfrm>
            <a:off x="5416950" y="457200"/>
            <a:ext cx="28125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Projets de dessins avec Desmos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(partagés sur ‘’Les maths autrement’’)</a:t>
            </a:r>
            <a:endParaRPr b="1"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		</a:t>
            </a:r>
            <a:r>
              <a:rPr lang="en" sz="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	</a:t>
            </a:r>
            <a:r>
              <a:rPr b="1" lang="en" sz="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	</a:t>
            </a:r>
            <a:endParaRPr sz="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4" name="Google Shape;224;p27"/>
          <p:cNvSpPr txBox="1"/>
          <p:nvPr/>
        </p:nvSpPr>
        <p:spPr>
          <a:xfrm>
            <a:off x="399350" y="1648200"/>
            <a:ext cx="9960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1</a:t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2</a:t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3</a:t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4</a:t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5</a:t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5" name="Google Shape;225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86300" y="1756425"/>
            <a:ext cx="2791175" cy="285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85306" y="1869055"/>
            <a:ext cx="3128169" cy="2494292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28" name="Google Shape;228;p27"/>
          <p:cNvSpPr txBox="1"/>
          <p:nvPr>
            <p:ph type="title"/>
          </p:nvPr>
        </p:nvSpPr>
        <p:spPr>
          <a:xfrm>
            <a:off x="1057064" y="530725"/>
            <a:ext cx="3638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entury Gothic"/>
                <a:ea typeface="Century Gothic"/>
                <a:cs typeface="Century Gothic"/>
                <a:sym typeface="Century Gothic"/>
              </a:rPr>
              <a:t>La calculatrice graphique</a:t>
            </a:r>
            <a:endParaRPr sz="2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p27"/>
          <p:cNvSpPr txBox="1"/>
          <p:nvPr/>
        </p:nvSpPr>
        <p:spPr>
          <a:xfrm>
            <a:off x="1531425" y="1648200"/>
            <a:ext cx="11121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6</a:t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7</a:t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8</a:t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9</a:t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10</a:t>
            </a:r>
            <a:endParaRPr b="1" sz="12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0" name="Google Shape;230;p27"/>
          <p:cNvSpPr txBox="1"/>
          <p:nvPr/>
        </p:nvSpPr>
        <p:spPr>
          <a:xfrm>
            <a:off x="399350" y="3849625"/>
            <a:ext cx="235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Tâches créatives</a:t>
            </a:r>
            <a:r>
              <a:rPr b="1" lang="en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avec Teacher Desmos</a:t>
            </a:r>
            <a:endParaRPr b="1" sz="1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 txBox="1"/>
          <p:nvPr/>
        </p:nvSpPr>
        <p:spPr>
          <a:xfrm>
            <a:off x="529325" y="1848675"/>
            <a:ext cx="49776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AutoNum type="arabicPeriod"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Aller à </a:t>
            </a:r>
            <a:r>
              <a:rPr lang="en" sz="20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www.desmos.com</a:t>
            </a:r>
            <a:endParaRPr sz="20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AutoNum type="arabicPeriod"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Se connecter ou créer un compte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AutoNum type="arabicPeriod"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Cliquer sur </a:t>
            </a:r>
            <a:r>
              <a:rPr b="1" lang="en" sz="2000">
                <a:latin typeface="Century Gothic"/>
                <a:ea typeface="Century Gothic"/>
                <a:cs typeface="Century Gothic"/>
                <a:sym typeface="Century Gothic"/>
              </a:rPr>
              <a:t>Outils maths</a:t>
            </a:r>
            <a:endParaRPr b="1"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AutoNum type="arabicPeriod"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Cliquer sur </a:t>
            </a:r>
            <a:r>
              <a:rPr b="1" lang="en" sz="2000">
                <a:latin typeface="Century Gothic"/>
                <a:ea typeface="Century Gothic"/>
                <a:cs typeface="Century Gothic"/>
                <a:sym typeface="Century Gothic"/>
              </a:rPr>
              <a:t>Calculatrice graphique</a:t>
            </a:r>
            <a:endParaRPr b="1"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AutoNum type="arabicPeriod"/>
            </a:pPr>
            <a:r>
              <a:rPr lang="en" sz="2000">
                <a:latin typeface="Century Gothic"/>
                <a:ea typeface="Century Gothic"/>
                <a:cs typeface="Century Gothic"/>
                <a:sym typeface="Century Gothic"/>
              </a:rPr>
              <a:t>Cliquer sur </a:t>
            </a:r>
            <a:r>
              <a:rPr lang="en" sz="20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 lien</a:t>
            </a:r>
            <a:endParaRPr sz="19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6" name="Google Shape;236;p2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37" name="Google Shape;237;p2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Exploration de l’outil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8" name="Google Shape;23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00425" y="586875"/>
            <a:ext cx="2261500" cy="344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8"/>
          <p:cNvSpPr txBox="1"/>
          <p:nvPr/>
        </p:nvSpPr>
        <p:spPr>
          <a:xfrm>
            <a:off x="529325" y="4249575"/>
            <a:ext cx="8232600" cy="6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DÉFIS: pour améliorer vos compétences avec la calculatrice Desmos</a:t>
            </a:r>
            <a:endParaRPr>
              <a:solidFill>
                <a:schemeClr val="accent5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240" name="Google Shape;240;p28"/>
          <p:cNvSpPr/>
          <p:nvPr/>
        </p:nvSpPr>
        <p:spPr>
          <a:xfrm rot="-1375486">
            <a:off x="5215295" y="2424786"/>
            <a:ext cx="1327011" cy="48303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9"/>
          <p:cNvSpPr txBox="1"/>
          <p:nvPr>
            <p:ph type="ctrTitle"/>
          </p:nvPr>
        </p:nvSpPr>
        <p:spPr>
          <a:xfrm>
            <a:off x="1666800" y="1602000"/>
            <a:ext cx="5810400" cy="193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Century Gothic"/>
                <a:ea typeface="Century Gothic"/>
                <a:cs typeface="Century Gothic"/>
                <a:sym typeface="Century Gothic"/>
              </a:rPr>
              <a:t>Temps d’exploration, de création ou de planification</a:t>
            </a:r>
            <a:endParaRPr sz="3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51" name="Google Shape;251;p30"/>
          <p:cNvSpPr txBox="1"/>
          <p:nvPr>
            <p:ph type="title"/>
          </p:nvPr>
        </p:nvSpPr>
        <p:spPr>
          <a:xfrm>
            <a:off x="1070225" y="530725"/>
            <a:ext cx="34665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IA pour des idées Desmos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2" name="Google Shape;25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3200" y="1124476"/>
            <a:ext cx="5920749" cy="393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58" name="Google Shape;258;p31"/>
          <p:cNvSpPr txBox="1"/>
          <p:nvPr>
            <p:ph type="title"/>
          </p:nvPr>
        </p:nvSpPr>
        <p:spPr>
          <a:xfrm>
            <a:off x="1070225" y="530725"/>
            <a:ext cx="34665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IA pour des idées Desmos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9" name="Google Shape;25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0350" y="1140125"/>
            <a:ext cx="5827876" cy="3947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65" name="Google Shape;265;p32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Tâches créatives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32"/>
          <p:cNvSpPr txBox="1"/>
          <p:nvPr>
            <p:ph idx="4294967295" type="body"/>
          </p:nvPr>
        </p:nvSpPr>
        <p:spPr>
          <a:xfrm>
            <a:off x="298150" y="1763375"/>
            <a:ext cx="8800500" cy="271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Section Tâches créatives</a:t>
            </a: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 site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</a:t>
            </a:r>
            <a:r>
              <a:rPr lang="en" sz="24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Apprendre et évaluer autrement en mathématique</a:t>
            </a: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3"/>
          <p:cNvSpPr txBox="1"/>
          <p:nvPr>
            <p:ph type="ctrTitle"/>
          </p:nvPr>
        </p:nvSpPr>
        <p:spPr>
          <a:xfrm>
            <a:off x="1666800" y="1602000"/>
            <a:ext cx="5810400" cy="193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Century Gothic"/>
                <a:ea typeface="Century Gothic"/>
                <a:cs typeface="Century Gothic"/>
                <a:sym typeface="Century Gothic"/>
              </a:rPr>
              <a:t>Temps d’exploration, de création ou de planification</a:t>
            </a:r>
            <a:endParaRPr sz="3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77" name="Google Shape;277;p34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Autres ressources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8" name="Google Shape;278;p34"/>
          <p:cNvSpPr txBox="1"/>
          <p:nvPr>
            <p:ph idx="4294967295" type="body"/>
          </p:nvPr>
        </p:nvSpPr>
        <p:spPr>
          <a:xfrm>
            <a:off x="298150" y="1763375"/>
            <a:ext cx="8800500" cy="29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▪"/>
            </a:pPr>
            <a:r>
              <a:rPr lang="en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Autoformation « </a:t>
            </a:r>
            <a:r>
              <a:rPr lang="en" sz="15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Desmos</a:t>
            </a:r>
            <a:r>
              <a:rPr lang="en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» du Campus RÉCIT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▪"/>
            </a:pPr>
            <a:r>
              <a:rPr lang="en" sz="15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lang="en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du RÉCIT MST (2 à 16)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▪"/>
            </a:pPr>
            <a:r>
              <a:rPr lang="en" sz="15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en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calculatrice graphique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▪"/>
            </a:pPr>
            <a:r>
              <a:rPr lang="en" sz="15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Tâches créatives</a:t>
            </a:r>
            <a:r>
              <a:rPr lang="en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avec Teacher Desmos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▪"/>
            </a:pPr>
            <a:r>
              <a:rPr lang="en" sz="15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Section Tâches créatives</a:t>
            </a:r>
            <a:r>
              <a:rPr lang="en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du site «</a:t>
            </a:r>
            <a:r>
              <a:rPr lang="en" sz="15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Apprendre et évaluer autrement en mathématique</a:t>
            </a:r>
            <a:r>
              <a:rPr lang="en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▪"/>
            </a:pPr>
            <a:r>
              <a:rPr lang="en" sz="15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Concours international d’art mathématique avec Desmos</a:t>
            </a:r>
            <a:endParaRPr sz="15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▪"/>
            </a:pPr>
            <a:r>
              <a:rPr lang="en" sz="15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Tout sur Desmos </a:t>
            </a:r>
            <a:endParaRPr sz="14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4" name="Google Shape;284;p35"/>
          <p:cNvSpPr txBox="1"/>
          <p:nvPr/>
        </p:nvSpPr>
        <p:spPr>
          <a:xfrm>
            <a:off x="3148950" y="582325"/>
            <a:ext cx="241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5" name="Google Shape;285;p3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6" name="Google Shape;286;p35"/>
          <p:cNvSpPr txBox="1"/>
          <p:nvPr/>
        </p:nvSpPr>
        <p:spPr>
          <a:xfrm>
            <a:off x="891425" y="1025125"/>
            <a:ext cx="7514700" cy="3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Deux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Donner du sens à la mathématique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en s’appuyant sur la compréhension des concepts et des processus mathématiques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Recourir à la résolution de problèmes selon différentes intentions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Condition essentielle à l’actualisation des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Favoriser l’engagement cognitif et la participation active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de l’élève dans l’activité mathématique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raisonne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(réfléchir, justifier, prouver, etc.)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communique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(verbaliser, échanger et discuter avec les pairs, utiliser le vocabulaire approprié, utiliser des modes de représentation variées et du matériel de manipulation, etc.)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6"/>
          <p:cNvSpPr txBox="1"/>
          <p:nvPr/>
        </p:nvSpPr>
        <p:spPr>
          <a:xfrm>
            <a:off x="762000" y="-402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           </a:t>
            </a:r>
            <a:r>
              <a:rPr lang="en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2" name="Google Shape;29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6550" y="749400"/>
            <a:ext cx="6116514" cy="3897774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6"/>
          <p:cNvSpPr txBox="1"/>
          <p:nvPr/>
        </p:nvSpPr>
        <p:spPr>
          <a:xfrm>
            <a:off x="5754225" y="4723925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MEQ - Février 2020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4" name="Google Shape;294;p36"/>
          <p:cNvSpPr txBox="1"/>
          <p:nvPr>
            <p:ph idx="12" type="sldNum"/>
          </p:nvPr>
        </p:nvSpPr>
        <p:spPr>
          <a:xfrm>
            <a:off x="7109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7"/>
          <p:cNvSpPr txBox="1"/>
          <p:nvPr/>
        </p:nvSpPr>
        <p:spPr>
          <a:xfrm>
            <a:off x="0" y="1685250"/>
            <a:ext cx="3407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chemeClr val="lt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 compétence numérique</a:t>
            </a:r>
            <a:endParaRPr b="1" sz="4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0" name="Google Shape;300;p3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54210" y="0"/>
            <a:ext cx="548933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2" name="Google Shape;302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2666147" y="2186911"/>
            <a:ext cx="567505" cy="567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8">
            <a:hlinkClick r:id="rId3"/>
          </p:cNvPr>
          <p:cNvSpPr/>
          <p:nvPr/>
        </p:nvSpPr>
        <p:spPr>
          <a:xfrm>
            <a:off x="691840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8"/>
          <p:cNvSpPr txBox="1"/>
          <p:nvPr/>
        </p:nvSpPr>
        <p:spPr>
          <a:xfrm>
            <a:off x="387863" y="2554750"/>
            <a:ext cx="2639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Création d’un compte gratuit ou se connecter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0" name="Google Shape;310;p38"/>
          <p:cNvSpPr txBox="1"/>
          <p:nvPr/>
        </p:nvSpPr>
        <p:spPr>
          <a:xfrm>
            <a:off x="523878" y="3019491"/>
            <a:ext cx="23403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Century Gothic"/>
                <a:ea typeface="Century Gothic"/>
                <a:cs typeface="Century Gothic"/>
                <a:sym typeface="Century Gothic"/>
              </a:rPr>
              <a:t>si nouveau compte → valider le courriel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1" name="Google Shape;311;p3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364" y="3388016"/>
            <a:ext cx="1439048" cy="6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244082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8"/>
          <p:cNvSpPr/>
          <p:nvPr/>
        </p:nvSpPr>
        <p:spPr>
          <a:xfrm>
            <a:off x="2842163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14" name="Google Shape;314;p38"/>
          <p:cNvSpPr/>
          <p:nvPr/>
        </p:nvSpPr>
        <p:spPr>
          <a:xfrm>
            <a:off x="5847131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315" name="Google Shape;315;p38"/>
          <p:cNvPicPr preferRelativeResize="0"/>
          <p:nvPr/>
        </p:nvPicPr>
        <p:blipFill rotWithShape="1">
          <a:blip r:embed="rId7">
            <a:alphaModFix/>
          </a:blip>
          <a:srcRect b="11164" l="15814" r="8411" t="11195"/>
          <a:stretch/>
        </p:blipFill>
        <p:spPr>
          <a:xfrm>
            <a:off x="6749484" y="4368443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8"/>
          <p:cNvSpPr/>
          <p:nvPr/>
        </p:nvSpPr>
        <p:spPr>
          <a:xfrm>
            <a:off x="8867250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17" name="Google Shape;317;p38"/>
          <p:cNvSpPr txBox="1"/>
          <p:nvPr/>
        </p:nvSpPr>
        <p:spPr>
          <a:xfrm>
            <a:off x="6983288" y="4403119"/>
            <a:ext cx="2314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</a:t>
            </a: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8" name="Google Shape;318;p38"/>
          <p:cNvSpPr/>
          <p:nvPr/>
        </p:nvSpPr>
        <p:spPr>
          <a:xfrm>
            <a:off x="0" y="5020931"/>
            <a:ext cx="9144000" cy="1269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8"/>
          <p:cNvSpPr txBox="1"/>
          <p:nvPr/>
        </p:nvSpPr>
        <p:spPr>
          <a:xfrm>
            <a:off x="3842925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Inscription à l’autoformation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0" name="Google Shape;320;p38"/>
          <p:cNvSpPr txBox="1"/>
          <p:nvPr/>
        </p:nvSpPr>
        <p:spPr>
          <a:xfrm>
            <a:off x="6911156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Visiter cette page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1" name="Google Shape;321;p38"/>
          <p:cNvSpPr txBox="1"/>
          <p:nvPr>
            <p:ph type="title"/>
          </p:nvPr>
        </p:nvSpPr>
        <p:spPr>
          <a:xfrm>
            <a:off x="1042750" y="530725"/>
            <a:ext cx="354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Badge « Appropriation »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" name="Google Shape;322;p3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3" name="Google Shape;323;p38">
            <a:hlinkClick r:id="rId8"/>
          </p:cNvPr>
          <p:cNvSpPr/>
          <p:nvPr/>
        </p:nvSpPr>
        <p:spPr>
          <a:xfrm>
            <a:off x="3719355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Inscription Premiers pas avec Desmos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4" name="Google Shape;324;p38">
            <a:hlinkClick r:id="rId10"/>
          </p:cNvPr>
          <p:cNvSpPr/>
          <p:nvPr/>
        </p:nvSpPr>
        <p:spPr>
          <a:xfrm>
            <a:off x="6749494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Obtenir mon badge APPROPRIATION</a:t>
            </a:r>
            <a:endParaRPr b="1" sz="1400" u="sng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5" name="Google Shape;325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5468413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48853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00850" y="197325"/>
            <a:ext cx="2393076" cy="2076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9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3" name="Google Shape;33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9"/>
          <p:cNvSpPr txBox="1"/>
          <p:nvPr/>
        </p:nvSpPr>
        <p:spPr>
          <a:xfrm>
            <a:off x="4175500" y="1746650"/>
            <a:ext cx="43755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hlink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stephanie.rioux@recit.qc.ca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hlink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equipemst@recit.qc.ca</a:t>
            </a: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5" name="Google Shape;335;p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7" name="Google Shape;337;p39"/>
          <p:cNvSpPr txBox="1"/>
          <p:nvPr/>
        </p:nvSpPr>
        <p:spPr>
          <a:xfrm>
            <a:off x="4528075" y="4609500"/>
            <a:ext cx="454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recitmst.qc.ca/desmos28092023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11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hlinkClick r:id="rId12"/>
              </a:rPr>
              <a:t>Licence CC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4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40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44" name="Google Shape;344;p40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345" name="Google Shape;345;p40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346" name="Google Shape;346;p40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47" name="Google Shape;347;p40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48" name="Google Shape;348;p40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349" name="Google Shape;349;p40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50" name="Google Shape;350;p40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51" name="Google Shape;351;p40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352" name="Google Shape;352;p40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53" name="Google Shape;353;p40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54" name="Google Shape;354;p40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355" name="Google Shape;355;p40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56" name="Google Shape;356;p40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18637B"/>
      </a:accent2>
      <a:accent3>
        <a:srgbClr val="309AAD"/>
      </a:accent3>
      <a:accent4>
        <a:srgbClr val="165751"/>
      </a:accent4>
      <a:accent5>
        <a:srgbClr val="3B8D61"/>
      </a:accent5>
      <a:accent6>
        <a:srgbClr val="94BF6E"/>
      </a:accent6>
      <a:hlink>
        <a:srgbClr val="114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