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5143500" cx="9144000"/>
  <p:notesSz cx="6858000" cy="9144000"/>
  <p:embeddedFontLst>
    <p:embeddedFont>
      <p:font typeface="Sniglet"/>
      <p:regular r:id="rId37"/>
    </p:embeddedFont>
    <p:embeddedFont>
      <p:font typeface="Dosis"/>
      <p:regular r:id="rId38"/>
      <p:bold r:id="rId39"/>
    </p:embeddedFont>
    <p:embeddedFont>
      <p:font typeface="Ubuntu"/>
      <p:regular r:id="rId40"/>
      <p:bold r:id="rId41"/>
      <p:italic r:id="rId42"/>
      <p:boldItalic r:id="rId43"/>
    </p:embeddedFont>
    <p:embeddedFont>
      <p:font typeface="Viga"/>
      <p:regular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7CC24CC-CDCF-41A3-A030-7E65B6E58F43}">
  <a:tblStyle styleId="{17CC24CC-CDCF-41A3-A030-7E65B6E58F4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Ubuntu-regular.fntdata"/><Relationship Id="rId20" Type="http://schemas.openxmlformats.org/officeDocument/2006/relationships/slide" Target="slides/slide15.xml"/><Relationship Id="rId42" Type="http://schemas.openxmlformats.org/officeDocument/2006/relationships/font" Target="fonts/Ubuntu-italic.fntdata"/><Relationship Id="rId41" Type="http://schemas.openxmlformats.org/officeDocument/2006/relationships/font" Target="fonts/Ubuntu-bold.fntdata"/><Relationship Id="rId22" Type="http://schemas.openxmlformats.org/officeDocument/2006/relationships/slide" Target="slides/slide17.xml"/><Relationship Id="rId44" Type="http://schemas.openxmlformats.org/officeDocument/2006/relationships/font" Target="fonts/Viga-regular.fntdata"/><Relationship Id="rId21" Type="http://schemas.openxmlformats.org/officeDocument/2006/relationships/slide" Target="slides/slide16.xml"/><Relationship Id="rId43" Type="http://schemas.openxmlformats.org/officeDocument/2006/relationships/font" Target="fonts/Ubuntu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Sniglet-regular.fntdata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Dosis-bold.fntdata"/><Relationship Id="rId16" Type="http://schemas.openxmlformats.org/officeDocument/2006/relationships/slide" Target="slides/slide11.xml"/><Relationship Id="rId38" Type="http://schemas.openxmlformats.org/officeDocument/2006/relationships/font" Target="fonts/Dosis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frbU81Eol60HOtD2LcyV-pA1mKZ5KZWaDIFvSN8X-jE/viewer?f=0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frbU81Eol60HOtD2LcyV-pA1mKZ5KZWaDIFvSN8X-jE/viewer?f=1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esmos.com/calculator/nbuaiiwpyq" TargetMode="Externa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esmos.com/calculator/knxqqpkclw?fbclid=IwAR0BCbKhhO3SX9OoFGtb2N99ZTfkXCyNGHnRYh4n2il-g76liXMiqrfrnVY" TargetMode="External"/><Relationship Id="rId3" Type="http://schemas.openxmlformats.org/officeDocument/2006/relationships/hyperlink" Target="https://www.desmos.com/calculator/vhe7t01apo" TargetMode="Externa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rive.google.com/file/d/14w5Vd1Qv14_YsFNfqk1on7_4AqztoZkj/view?usp=sharing" TargetMode="Externa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document/d/1L23R0CGsE-sLqJ1ckXjrBK3MmOMAfaIGuyVcXDQ3jUg/edit?usp=sharing" TargetMode="Externa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jamboard.google.com/d/1frbU81Eol60HOtD2LcyV-pA1mKZ5KZWaDIFvSN8X-jE/viewer?f=2" TargetMode="Externa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97926f51d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97926f51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86ec3b7f03_0_6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86ec3b7f03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https://jamboard.google.com/d/1frbU81Eol60HOtD2LcyV-pA1mKZ5KZWaDIFvSN8X-jE/viewer?f=0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97926f51db_0_26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97926f51db_0_2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chemeClr val="hlink"/>
                </a:solidFill>
                <a:hlinkClick r:id="rId2"/>
              </a:rPr>
              <a:t>https://jamboard.google.com/d/1frbU81Eol60HOtD2LcyV-pA1mKZ5KZWaDIFvSN8X-jE/viewer?f=1</a:t>
            </a:r>
            <a:endParaRPr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Donne du sens aux apprentissages;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de diversifier les approches;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la différenciation pédagogique;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Contribue à la mise en place d’un climat favorable aux apprentissages;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de varier les modes d’expression, de représentation;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de développer l’autonomie;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de développer les compétences utiles au 21e siècle;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Appuie la démarche de résolution de problème, favorise la compréhension des concepts et processus, facilite la communication, augmente l’efficacité des élève dans la réalisation des tâches;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d’explorer des situations plus complexes, de manipuler un grand nombre de données, de simuler et de faciliter des calculs fastidieux</a:t>
            </a:r>
            <a:r>
              <a:rPr lang="en" sz="1700">
                <a:solidFill>
                  <a:schemeClr val="dk1"/>
                </a:solidFill>
              </a:rPr>
              <a:t>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d’évaluer autrement, de donner une rétroaction immédiate ou différente.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97926f51db_0_2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97926f51db_0_2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97c28e4f4e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97c28e4f4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ou différé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97c28e4f4e_0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97c28e4f4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97c28e4f4e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97c28e4f4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ou différé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998a8e24b8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998a8e24b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ou différé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97c28e4f4e_0_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97c28e4f4e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 temps réel seulement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97c28e4f4e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97c28e4f4e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97c28e4f4e_0_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97c28e4f4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97c28e4f4e_0_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97c28e4f4e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baa77ba216_0_5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baa77ba216_0_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baa77ba216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baa77ba21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baa77ba216_0_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baa77ba21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baa77ba216_0_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baa77ba21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baa77ba216_0_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baa77ba216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baa77ba216_0_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baa77ba216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a9eb92c000_5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a9eb92c000_5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avec l’arc-en-ciel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https://www.desmos.com/calculator/nbuaiiwpyq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a9eb92c000_57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a9eb92c000_57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sapin : https://www.desmos.com/calculator/e13c43a9pv?fbclid=IwAR3mbDIMykE0tJL58QjVjGUKCQjvGHjrAilcd2kIzi4UEg4EE1KZIZHqKas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a9eb92c000_57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ga9eb92c000_57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a9eb92c000_57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Google Shape;736;ga9eb92c000_57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a9eb92c000_57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a9eb92c000_57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Fichier de départ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https://www.desmos.com/calculator/knxqqpkclw?fbclid=IwAR0BCbKhhO3SX9OoFGtb2N99ZTfkXCyNGHnRYh4n2il-g76liXMiqrfrnVY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Corrigé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https://www.desmos.com/calculator/vhe7t01apo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a9eb92c000_57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a9eb92c000_57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Exemple 1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https://drive.google.com/file/d/14w5Vd1Qv14_YsFNfqk1on7_4AqztoZkj/view?usp=sharing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a9eb92c000_57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a9eb92c000_57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Défis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https://docs.google.com/document/d/1L23R0CGsE-sLqJ1ckXjrBK3MmOMAfaIGuyVcXDQ3jUg/edit?usp=sharing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97926f51db_0_26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97926f51db_0_2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https://jamboard.google.com/d/1frbU81Eol60HOtD2LcyV-pA1mKZ5KZWaDIFvSN8X-jE/viewer?f=2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97926f51db_0_26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97926f51db_0_2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781c581e6f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" name="Google Shape;789;g781c581e6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jpg"/><Relationship Id="rId4" Type="http://schemas.openxmlformats.org/officeDocument/2006/relationships/image" Target="../media/image13.png"/><Relationship Id="rId5" Type="http://schemas.openxmlformats.org/officeDocument/2006/relationships/hyperlink" Target="https://campus.recit.qc.ca/" TargetMode="External"/><Relationship Id="rId6" Type="http://schemas.openxmlformats.org/officeDocument/2006/relationships/hyperlink" Target="http://monurl.ca/desmos03022021" TargetMode="External"/><Relationship Id="rId7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6.png"/><Relationship Id="rId4" Type="http://schemas.openxmlformats.org/officeDocument/2006/relationships/image" Target="../media/image16.png"/><Relationship Id="rId5" Type="http://schemas.openxmlformats.org/officeDocument/2006/relationships/hyperlink" Target="http://monurl.ca/desmos03022021" TargetMode="External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s://recitmst.qc.ca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student.desmos.com/" TargetMode="External"/><Relationship Id="rId5" Type="http://schemas.openxmlformats.org/officeDocument/2006/relationships/hyperlink" Target="https://teacher.desmos.com/" TargetMode="External"/><Relationship Id="rId6" Type="http://schemas.openxmlformats.org/officeDocument/2006/relationships/image" Target="../media/image4.png"/><Relationship Id="rId7" Type="http://schemas.openxmlformats.org/officeDocument/2006/relationships/image" Target="../media/image3.png"/><Relationship Id="rId8" Type="http://schemas.openxmlformats.org/officeDocument/2006/relationships/hyperlink" Target="https://www.desmos.com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teacher.desmos.com/activitybuilder/custom/58ebe320b52e4e08377eae3f?lang=fr" TargetMode="External"/><Relationship Id="rId4" Type="http://schemas.openxmlformats.org/officeDocument/2006/relationships/hyperlink" Target="https://teacher.desmos.com/activitybuilder/custom/59dccb74bcc85c06151f8760?lang=fr" TargetMode="External"/><Relationship Id="rId5" Type="http://schemas.openxmlformats.org/officeDocument/2006/relationships/hyperlink" Target="https://teacher.desmos.com/activitybuilder/custom/5a1c15793cf38c060ea13b83?lang=fr" TargetMode="External"/><Relationship Id="rId6" Type="http://schemas.openxmlformats.org/officeDocument/2006/relationships/hyperlink" Target="https://teacher.desmos.com/polygraph/custom/59e3b2dc5a79e348a3838d75?lang=fr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teacher.desmos.com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teacher.desmos.com/" TargetMode="External"/><Relationship Id="rId4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Relationship Id="rId4" Type="http://schemas.openxmlformats.org/officeDocument/2006/relationships/image" Target="../media/image2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://www.desmosfr.ca" TargetMode="External"/><Relationship Id="rId5" Type="http://schemas.openxmlformats.org/officeDocument/2006/relationships/hyperlink" Target="https://www.facebook.com/groups/pedagoguesdesmos" TargetMode="External"/><Relationship Id="rId6" Type="http://schemas.openxmlformats.org/officeDocument/2006/relationships/hyperlink" Target="https://www.facebook.com/groups/704851039666407" TargetMode="External"/><Relationship Id="rId7" Type="http://schemas.openxmlformats.org/officeDocument/2006/relationships/hyperlink" Target="http://www.lesmathsautrement.ca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teacher.desmos.com/collection/5cacb5bbd252c50c659b2ab3?lang=fr" TargetMode="External"/><Relationship Id="rId4" Type="http://schemas.openxmlformats.org/officeDocument/2006/relationships/hyperlink" Target="https://learn.desmos.com/webinars#CL" TargetMode="External"/><Relationship Id="rId5" Type="http://schemas.openxmlformats.org/officeDocument/2006/relationships/hyperlink" Target="https://teacher.desmos.com/computation-layer/documentation?lang=fr#overview" TargetMode="External"/><Relationship Id="rId6" Type="http://schemas.openxmlformats.org/officeDocument/2006/relationships/image" Target="../media/image2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www.desmos.com/calculator/nbuaiiwpyq" TargetMode="External"/><Relationship Id="rId4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7.jpg"/><Relationship Id="rId4" Type="http://schemas.openxmlformats.org/officeDocument/2006/relationships/hyperlink" Target="https://www.desmos.com/calculator/e13c43a9pv?fbclid=IwAR3mbDIMykE0tJL58QjVjGUKCQjvGHjrAilcd2kIzi4UEg4EE1KZIZHqKas" TargetMode="External"/><Relationship Id="rId5" Type="http://schemas.openxmlformats.org/officeDocument/2006/relationships/image" Target="../media/image2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0.png"/><Relationship Id="rId4" Type="http://schemas.openxmlformats.org/officeDocument/2006/relationships/hyperlink" Target="https://www.desmos.com/calculator/knxqqpkclw?fbclid=IwAR0BCbKhhO3SX9OoFGtb2N99ZTfkXCyNGHnRYh4n2il-g76liXMiqrfrnVY" TargetMode="External"/><Relationship Id="rId5" Type="http://schemas.openxmlformats.org/officeDocument/2006/relationships/hyperlink" Target="https://www.desmos.com/calculator/vhe7t01apo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drive.google.com/file/d/14w5Vd1Qv14_YsFNfqk1on7_4AqztoZkj/view?usp=sharing" TargetMode="External"/><Relationship Id="rId4" Type="http://schemas.openxmlformats.org/officeDocument/2006/relationships/hyperlink" Target="https://drive.google.com/file/d/1Fm7yLjL5gNlskqTJfjQ-Z4xaznP4ZNLq/view?usp=sharing" TargetMode="External"/><Relationship Id="rId9" Type="http://schemas.openxmlformats.org/officeDocument/2006/relationships/image" Target="../media/image26.png"/><Relationship Id="rId5" Type="http://schemas.openxmlformats.org/officeDocument/2006/relationships/hyperlink" Target="https://docs.google.com/document/d/1R6LDbNakvIr0FNGf4icqgHKxylJD2LygABoEaJjM4oM/edit?usp=sharing" TargetMode="External"/><Relationship Id="rId6" Type="http://schemas.openxmlformats.org/officeDocument/2006/relationships/hyperlink" Target="https://drive.google.com/file/d/1H1IndYSYoTwM_EVGEhEnwpQQB8Oj_TA9/view?usp=sharing" TargetMode="External"/><Relationship Id="rId7" Type="http://schemas.openxmlformats.org/officeDocument/2006/relationships/hyperlink" Target="https://drive.google.com/file/d/1CKket5qeqje037tJD2irLbk1tDci19uF/view?usp=sharing" TargetMode="External"/><Relationship Id="rId8" Type="http://schemas.openxmlformats.org/officeDocument/2006/relationships/image" Target="../media/image35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://www.desmos.com" TargetMode="External"/><Relationship Id="rId4" Type="http://schemas.openxmlformats.org/officeDocument/2006/relationships/hyperlink" Target="https://www.desmos.com/calculator/rtf93huwyc?lang=fr" TargetMode="External"/><Relationship Id="rId5" Type="http://schemas.openxmlformats.org/officeDocument/2006/relationships/hyperlink" Target="https://docs.google.com/document/d/1L23R0CGsE-sLqJ1ckXjrBK3MmOMAfaIGuyVcXDQ3jUg/edit?usp=sharing" TargetMode="External"/><Relationship Id="rId6" Type="http://schemas.openxmlformats.org/officeDocument/2006/relationships/image" Target="../media/image25.png"/><Relationship Id="rId7" Type="http://schemas.openxmlformats.org/officeDocument/2006/relationships/image" Target="../media/image2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s://view.genial.ly/5d812659369a7d0fc95ca03b/interactive-content-cadre-de-reference-de-la-competence-numerique" TargetMode="External"/><Relationship Id="rId5" Type="http://schemas.openxmlformats.org/officeDocument/2006/relationships/image" Target="../media/image2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campus.recit.qc.ca/math%c3%a9matique-science-et-technologie/desmos101" TargetMode="External"/><Relationship Id="rId4" Type="http://schemas.openxmlformats.org/officeDocument/2006/relationships/hyperlink" Target="https://www.youtube.com/playlist?list=PLbE85KlaADWl9w9d71xFo8AME6LZUfAjR" TargetMode="External"/><Relationship Id="rId5" Type="http://schemas.openxmlformats.org/officeDocument/2006/relationships/hyperlink" Target="https://recitmst.qc.ca/Desmos-les-bases-de-la-calculatrice-graphique" TargetMode="External"/><Relationship Id="rId6" Type="http://schemas.openxmlformats.org/officeDocument/2006/relationships/hyperlink" Target="https://recitmst.qc.ca/Desmos-les-mathematiques-en-classe-virtuelle" TargetMode="External"/><Relationship Id="rId7" Type="http://schemas.openxmlformats.org/officeDocument/2006/relationships/hyperlink" Target="https://recitmst.qc.ca/Desmos-creation-d-activites-pour-la-classe-virtuelle" TargetMode="External"/><Relationship Id="rId8" Type="http://schemas.openxmlformats.org/officeDocument/2006/relationships/hyperlink" Target="https://view.genial.ly/5f6b3ba79e22dc0d83e40fcc/horizontal-infographic-lists-dynamiser-lenseignement-apprentissage-des-mathematiques-avec-desmos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6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31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13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25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13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Pour plus de détails : recitmst.qc.ca</a:t>
            </a:r>
            <a:endParaRPr b="1" sz="1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2" name="Google Shape;532;p13"/>
          <p:cNvSpPr txBox="1"/>
          <p:nvPr>
            <p:ph type="ctrTitle"/>
          </p:nvPr>
        </p:nvSpPr>
        <p:spPr>
          <a:xfrm>
            <a:off x="20225" y="2342675"/>
            <a:ext cx="80823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</a:rPr>
              <a:t>Desmos </a:t>
            </a:r>
            <a:r>
              <a:rPr lang="en" sz="4300">
                <a:solidFill>
                  <a:srgbClr val="FFFFFF"/>
                </a:solidFill>
              </a:rPr>
              <a:t>: la classe virtuelle</a:t>
            </a:r>
            <a:endParaRPr sz="4300">
              <a:solidFill>
                <a:srgbClr val="FFFFFF"/>
              </a:solidFill>
            </a:endParaRPr>
          </a:p>
        </p:txBody>
      </p:sp>
      <p:sp>
        <p:nvSpPr>
          <p:cNvPr id="533" name="Google Shape;533;p13"/>
          <p:cNvSpPr txBox="1"/>
          <p:nvPr/>
        </p:nvSpPr>
        <p:spPr>
          <a:xfrm>
            <a:off x="20225" y="3626400"/>
            <a:ext cx="30810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3 février 2021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CSS du Fer 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monurl.ca/desmos03022021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4" name="Google Shape;534;p13"/>
          <p:cNvSpPr txBox="1"/>
          <p:nvPr/>
        </p:nvSpPr>
        <p:spPr>
          <a:xfrm>
            <a:off x="1142606" y="386233"/>
            <a:ext cx="33576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35" name="Google Shape;535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7350" y="90939"/>
            <a:ext cx="874765" cy="14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14"/>
          <p:cNvSpPr txBox="1"/>
          <p:nvPr>
            <p:ph idx="4294967295" type="body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2" name="Google Shape;542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3" name="Google Shape;54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14"/>
          <p:cNvSpPr txBox="1"/>
          <p:nvPr/>
        </p:nvSpPr>
        <p:spPr>
          <a:xfrm>
            <a:off x="2194650" y="3922725"/>
            <a:ext cx="52881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: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monurl.ca/desmos03022021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5" name="Google Shape;545;p14">
            <a:hlinkClick r:id="rId6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Site du RÉCIT MST</a:t>
            </a: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sz="13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13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1" name="Google Shape;551;p15"/>
          <p:cNvSpPr txBox="1"/>
          <p:nvPr>
            <p:ph idx="1" type="body"/>
          </p:nvPr>
        </p:nvSpPr>
        <p:spPr>
          <a:xfrm>
            <a:off x="747925" y="1302825"/>
            <a:ext cx="6431700" cy="34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mieux vous connaître…  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Pourquoi Desmos?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Expériences élève 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Le tableau de bord de l’enseignant.e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L’espace enseignant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Création d’activités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La calculatrice graphique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Partage de 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2" name="Google Shape;552;p1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Où en êtes-vous avec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Desmos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8" name="Google Shape;558;p1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59" name="Google Shape;559;p16"/>
          <p:cNvGraphicFramePr/>
          <p:nvPr/>
        </p:nvGraphicFramePr>
        <p:xfrm>
          <a:off x="371575" y="966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{17CC24CC-CDCF-41A3-A030-7E65B6E58F43}</a:tableStyleId>
              </a:tblPr>
              <a:tblGrid>
                <a:gridCol w="2687700"/>
                <a:gridCol w="4355400"/>
              </a:tblGrid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C’est quoi Desmos?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Ça m’intrigue… mais je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n’ai pas encore osé!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connais la calculatrice graphique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l’utilise… mais pas à son plein potentiel!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Desmos et moi… c’est l’amour fou!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7"/>
          <p:cNvSpPr txBox="1"/>
          <p:nvPr/>
        </p:nvSpPr>
        <p:spPr>
          <a:xfrm>
            <a:off x="0" y="1854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L’usage pédagogique des technologies… Pourquoi?</a:t>
            </a:r>
            <a:endParaRPr sz="4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65" name="Google Shape;56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3224" y="1019300"/>
            <a:ext cx="5437574" cy="361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1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8"/>
          <p:cNvSpPr txBox="1"/>
          <p:nvPr/>
        </p:nvSpPr>
        <p:spPr>
          <a:xfrm>
            <a:off x="3911700" y="2778175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student.desmos.com</a:t>
            </a:r>
            <a:r>
              <a:rPr b="1" lang="en" sz="1600" u="sng"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	</a:t>
            </a:r>
            <a:endParaRPr sz="2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2" name="Google Shape;572;p18"/>
          <p:cNvSpPr txBox="1"/>
          <p:nvPr/>
        </p:nvSpPr>
        <p:spPr>
          <a:xfrm>
            <a:off x="0" y="0"/>
            <a:ext cx="9144000" cy="9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différentes façons de travailler avec Desmos</a:t>
            </a:r>
            <a:endParaRPr b="1" sz="27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573" name="Google Shape;573;p18"/>
          <p:cNvSpPr txBox="1"/>
          <p:nvPr/>
        </p:nvSpPr>
        <p:spPr>
          <a:xfrm>
            <a:off x="6642725" y="2713950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12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4" name="Google Shape;574;p18"/>
          <p:cNvSpPr txBox="1"/>
          <p:nvPr/>
        </p:nvSpPr>
        <p:spPr>
          <a:xfrm>
            <a:off x="154950" y="17380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1) Classe virtuelle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5" name="Google Shape;575;p1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6" name="Google Shape;57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44472" y="1442475"/>
            <a:ext cx="5875553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02525" y="3417175"/>
            <a:ext cx="1428750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18"/>
          <p:cNvSpPr txBox="1"/>
          <p:nvPr/>
        </p:nvSpPr>
        <p:spPr>
          <a:xfrm>
            <a:off x="425125" y="3610625"/>
            <a:ext cx="6077400" cy="8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2</a:t>
            </a: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) Calculatrice graphique (</a:t>
            </a:r>
            <a:r>
              <a:rPr b="1"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) 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    ou application pour appareils mobiles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1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4" name="Google Shape;584;p19"/>
          <p:cNvSpPr txBox="1"/>
          <p:nvPr>
            <p:ph idx="4294967295" type="body"/>
          </p:nvPr>
        </p:nvSpPr>
        <p:spPr>
          <a:xfrm>
            <a:off x="1106700" y="150675"/>
            <a:ext cx="69306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1 - Le prix des boîtes LEGO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Séquence d’apprentissage dans Desmos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5" name="Google Shape;5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48175"/>
            <a:ext cx="8839200" cy="2838676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0"/>
          <p:cNvSpPr txBox="1"/>
          <p:nvPr>
            <p:ph idx="4294967295" type="body"/>
          </p:nvPr>
        </p:nvSpPr>
        <p:spPr>
          <a:xfrm>
            <a:off x="1154563" y="135900"/>
            <a:ext cx="68349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1 - Le prix des boîtes LEGO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Séquence d’apprentissage dans Desmos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1" name="Google Shape;59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8838" y="1344850"/>
            <a:ext cx="5086325" cy="35429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1"/>
          <p:cNvSpPr txBox="1"/>
          <p:nvPr>
            <p:ph idx="1" type="subTitle"/>
          </p:nvPr>
        </p:nvSpPr>
        <p:spPr>
          <a:xfrm>
            <a:off x="349699" y="229475"/>
            <a:ext cx="59208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2 - Exponentiation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L’arrangement de cartes de Desmos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7" name="Google Shape;59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348" y="1184825"/>
            <a:ext cx="6509214" cy="36176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8" name="Google Shape;59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7800" y="162325"/>
            <a:ext cx="2447251" cy="170467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2"/>
          <p:cNvSpPr txBox="1"/>
          <p:nvPr>
            <p:ph idx="1" type="subTitle"/>
          </p:nvPr>
        </p:nvSpPr>
        <p:spPr>
          <a:xfrm>
            <a:off x="453024" y="244225"/>
            <a:ext cx="59208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3 - Proportionnalité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L’arrangement de cartes de Desmos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4" name="Google Shape;60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700" y="1159050"/>
            <a:ext cx="6500695" cy="3831801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05" name="Google Shape;60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7800" y="162325"/>
            <a:ext cx="2447251" cy="170467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1" name="Google Shape;611;p23"/>
          <p:cNvSpPr txBox="1"/>
          <p:nvPr>
            <p:ph idx="4294967295" type="body"/>
          </p:nvPr>
        </p:nvSpPr>
        <p:spPr>
          <a:xfrm>
            <a:off x="1607350" y="150675"/>
            <a:ext cx="5927100" cy="79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4 - Les points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«Polygraph» de Desmos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2" name="Google Shape;61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6675" y="1367825"/>
            <a:ext cx="5062762" cy="3252724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3" name="Google Shape;61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125" y="1824278"/>
            <a:ext cx="2260350" cy="187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9" name="Google Shape;619;p24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4 - Les points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«Polygraph» de Desmos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0" name="Google Shape;620;p24"/>
          <p:cNvSpPr txBox="1"/>
          <p:nvPr/>
        </p:nvSpPr>
        <p:spPr>
          <a:xfrm>
            <a:off x="1980750" y="3817300"/>
            <a:ext cx="5182500" cy="11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Ubuntu"/>
              <a:buAutoNum type="arabicPeriod"/>
            </a:pPr>
            <a:r>
              <a:rPr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Passer la ronde de pratique </a:t>
            </a:r>
            <a:r>
              <a:rPr i="1"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(Skip the practice round)</a:t>
            </a:r>
            <a:endParaRPr i="1" sz="1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Ubuntu"/>
              <a:buAutoNum type="arabicPeriod"/>
            </a:pPr>
            <a:r>
              <a:rPr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Choisir une carte </a:t>
            </a:r>
            <a:r>
              <a:rPr b="1" lang="en" sz="15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ou</a:t>
            </a:r>
            <a:r>
              <a:rPr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Poser une question (oui/non) à votre partenaire</a:t>
            </a:r>
            <a:endParaRPr sz="1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1" name="Google Shape;621;p24"/>
          <p:cNvSpPr txBox="1"/>
          <p:nvPr/>
        </p:nvSpPr>
        <p:spPr>
          <a:xfrm>
            <a:off x="5630550" y="1372000"/>
            <a:ext cx="3410700" cy="22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Vocabulaire à privilégier:</a:t>
            </a:r>
            <a:endParaRPr b="1"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Plan cartésien, droite, gauche, haut, bas, dessus, dessous, origine, quadrant, axe, positif, négatif, coordonnées, valeur de x, valeur de y, abscisse, ordonnée, etc.</a:t>
            </a:r>
            <a:endParaRPr sz="1600">
              <a:solidFill>
                <a:schemeClr val="dk2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22" name="Google Shape;62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3591" y="1429288"/>
            <a:ext cx="3236635" cy="2254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2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Liens des activités présentées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8" name="Google Shape;628;p2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9" name="Google Shape;629;p25"/>
          <p:cNvSpPr txBox="1"/>
          <p:nvPr>
            <p:ph idx="1" type="body"/>
          </p:nvPr>
        </p:nvSpPr>
        <p:spPr>
          <a:xfrm>
            <a:off x="747925" y="1384300"/>
            <a:ext cx="6431700" cy="29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Séquence d’apprentissage sur les Legos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Arrangement de cartes sur l’exponentiation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Arrangement de cartes sur les situations de proportionnalités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«Polygraph» sur le plan cartésien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2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L’interface de l’espace enseignant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5" name="Google Shape;635;p2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6" name="Google Shape;636;p26"/>
          <p:cNvSpPr txBox="1"/>
          <p:nvPr>
            <p:ph type="title"/>
          </p:nvPr>
        </p:nvSpPr>
        <p:spPr>
          <a:xfrm>
            <a:off x="880225" y="209527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teacher.desmos.com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7" name="Google Shape;637;p26"/>
          <p:cNvSpPr/>
          <p:nvPr/>
        </p:nvSpPr>
        <p:spPr>
          <a:xfrm>
            <a:off x="1299918" y="1135182"/>
            <a:ext cx="5139515" cy="3777318"/>
          </a:xfrm>
          <a:custGeom>
            <a:rect b="b" l="l" r="r" t="t"/>
            <a:pathLst>
              <a:path extrusionOk="0" h="18251" w="19297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57150" rotWithShape="0" algn="bl" dir="5400000" dist="19050">
              <a:schemeClr val="accent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27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L’outil de création de l’espace enseignant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3" name="Google Shape;643;p2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4" name="Google Shape;644;p27"/>
          <p:cNvSpPr txBox="1"/>
          <p:nvPr>
            <p:ph type="title"/>
          </p:nvPr>
        </p:nvSpPr>
        <p:spPr>
          <a:xfrm>
            <a:off x="1000388" y="117537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teacher.desmos.com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45" name="Google Shape;64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5037" y="2125728"/>
            <a:ext cx="6251123" cy="2481076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27"/>
          <p:cNvSpPr/>
          <p:nvPr/>
        </p:nvSpPr>
        <p:spPr>
          <a:xfrm>
            <a:off x="2210100" y="2541600"/>
            <a:ext cx="4882200" cy="984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27"/>
          <p:cNvSpPr/>
          <p:nvPr/>
        </p:nvSpPr>
        <p:spPr>
          <a:xfrm>
            <a:off x="2210100" y="3622200"/>
            <a:ext cx="4882200" cy="984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27"/>
          <p:cNvSpPr/>
          <p:nvPr/>
        </p:nvSpPr>
        <p:spPr>
          <a:xfrm>
            <a:off x="6320525" y="2143492"/>
            <a:ext cx="921900" cy="32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27"/>
          <p:cNvSpPr/>
          <p:nvPr/>
        </p:nvSpPr>
        <p:spPr>
          <a:xfrm>
            <a:off x="765754" y="4183062"/>
            <a:ext cx="921900" cy="32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27"/>
          <p:cNvSpPr/>
          <p:nvPr/>
        </p:nvSpPr>
        <p:spPr>
          <a:xfrm>
            <a:off x="5388579" y="2143492"/>
            <a:ext cx="921900" cy="32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28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outils de création universels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6" name="Google Shape;656;p2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7" name="Google Shape;65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0400" y="1298775"/>
            <a:ext cx="2461981" cy="183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0750" y="1677600"/>
            <a:ext cx="2387500" cy="2248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oogle Shape;65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00" y="1677600"/>
            <a:ext cx="2387506" cy="22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p28"/>
          <p:cNvSpPr/>
          <p:nvPr/>
        </p:nvSpPr>
        <p:spPr>
          <a:xfrm>
            <a:off x="80375" y="167767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28"/>
          <p:cNvSpPr/>
          <p:nvPr/>
        </p:nvSpPr>
        <p:spPr>
          <a:xfrm>
            <a:off x="1263300" y="167767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28"/>
          <p:cNvSpPr/>
          <p:nvPr/>
        </p:nvSpPr>
        <p:spPr>
          <a:xfrm>
            <a:off x="1263300" y="24085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28"/>
          <p:cNvSpPr/>
          <p:nvPr/>
        </p:nvSpPr>
        <p:spPr>
          <a:xfrm>
            <a:off x="1263300" y="31519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28"/>
          <p:cNvSpPr/>
          <p:nvPr/>
        </p:nvSpPr>
        <p:spPr>
          <a:xfrm>
            <a:off x="80375" y="31394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28"/>
          <p:cNvSpPr/>
          <p:nvPr/>
        </p:nvSpPr>
        <p:spPr>
          <a:xfrm>
            <a:off x="3655217" y="167767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28"/>
          <p:cNvSpPr/>
          <p:nvPr/>
        </p:nvSpPr>
        <p:spPr>
          <a:xfrm>
            <a:off x="2489400" y="2398454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28"/>
          <p:cNvSpPr/>
          <p:nvPr/>
        </p:nvSpPr>
        <p:spPr>
          <a:xfrm>
            <a:off x="2490342" y="31394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28"/>
          <p:cNvSpPr/>
          <p:nvPr/>
        </p:nvSpPr>
        <p:spPr>
          <a:xfrm>
            <a:off x="3685283" y="3131808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28"/>
          <p:cNvSpPr/>
          <p:nvPr/>
        </p:nvSpPr>
        <p:spPr>
          <a:xfrm>
            <a:off x="4940492" y="23884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29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outils de création spécifiques à la mathématique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5" name="Google Shape;675;p29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76" name="Google Shape;67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0400" y="1298775"/>
            <a:ext cx="2461981" cy="183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0750" y="1677600"/>
            <a:ext cx="2387500" cy="2248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00" y="1677600"/>
            <a:ext cx="2387506" cy="22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29"/>
          <p:cNvSpPr/>
          <p:nvPr/>
        </p:nvSpPr>
        <p:spPr>
          <a:xfrm>
            <a:off x="80400" y="24085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29"/>
          <p:cNvSpPr/>
          <p:nvPr/>
        </p:nvSpPr>
        <p:spPr>
          <a:xfrm>
            <a:off x="4924492" y="165505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29"/>
          <p:cNvSpPr/>
          <p:nvPr/>
        </p:nvSpPr>
        <p:spPr>
          <a:xfrm>
            <a:off x="2500388" y="1677679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29"/>
          <p:cNvSpPr/>
          <p:nvPr/>
        </p:nvSpPr>
        <p:spPr>
          <a:xfrm>
            <a:off x="3674708" y="2408508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29"/>
          <p:cNvSpPr/>
          <p:nvPr/>
        </p:nvSpPr>
        <p:spPr>
          <a:xfrm>
            <a:off x="6156042" y="165505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30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Modifier une activité existante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89" name="Google Shape;68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850" y="1554575"/>
            <a:ext cx="3317450" cy="138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9300" y="1512775"/>
            <a:ext cx="3362300" cy="2532200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30"/>
          <p:cNvSpPr/>
          <p:nvPr/>
        </p:nvSpPr>
        <p:spPr>
          <a:xfrm>
            <a:off x="3216193" y="1611263"/>
            <a:ext cx="473400" cy="477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30"/>
          <p:cNvSpPr/>
          <p:nvPr/>
        </p:nvSpPr>
        <p:spPr>
          <a:xfrm>
            <a:off x="6630343" y="1611263"/>
            <a:ext cx="473400" cy="477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31"/>
          <p:cNvSpPr txBox="1"/>
          <p:nvPr>
            <p:ph type="title"/>
          </p:nvPr>
        </p:nvSpPr>
        <p:spPr>
          <a:xfrm>
            <a:off x="747925" y="225025"/>
            <a:ext cx="57387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Où trouver des idées, des activités ou du support ?</a:t>
            </a:r>
            <a:endParaRPr sz="27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98" name="Google Shape;698;p3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9" name="Google Shape;699;p31"/>
          <p:cNvSpPr txBox="1"/>
          <p:nvPr>
            <p:ph type="title"/>
          </p:nvPr>
        </p:nvSpPr>
        <p:spPr>
          <a:xfrm>
            <a:off x="880225" y="1338775"/>
            <a:ext cx="6814500" cy="336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teacher.desmos.com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(FR)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latin typeface="Ubuntu"/>
                <a:ea typeface="Ubuntu"/>
                <a:cs typeface="Ubuntu"/>
                <a:sym typeface="Ubuntu"/>
                <a:hlinkClick r:id="rId4"/>
              </a:rPr>
              <a:t>desmosfr.ca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Groupe FB «</a:t>
            </a:r>
            <a:r>
              <a:rPr lang="en" sz="2200" u="sng">
                <a:latin typeface="Ubuntu"/>
                <a:ea typeface="Ubuntu"/>
                <a:cs typeface="Ubuntu"/>
                <a:sym typeface="Ubuntu"/>
                <a:hlinkClick r:id="rId5"/>
              </a:rPr>
              <a:t>Pédagogues Desmos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Groupe FB «</a:t>
            </a: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Les maths autrement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lesmathsautrement.ca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32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Programmation CL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05" name="Google Shape;705;p32"/>
          <p:cNvSpPr txBox="1"/>
          <p:nvPr>
            <p:ph type="title"/>
          </p:nvPr>
        </p:nvSpPr>
        <p:spPr>
          <a:xfrm>
            <a:off x="880225" y="1414975"/>
            <a:ext cx="6814500" cy="28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27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Ubuntu"/>
              <a:buChar char="■"/>
            </a:pPr>
            <a:r>
              <a:rPr lang="en" sz="2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Collection </a:t>
            </a:r>
            <a:r>
              <a:rPr lang="en" sz="2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Introduction à CL</a:t>
            </a:r>
            <a:endParaRPr sz="2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Ubuntu"/>
              <a:buChar char="■"/>
            </a:pPr>
            <a:r>
              <a:rPr lang="en" sz="2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Webinaires</a:t>
            </a:r>
            <a:r>
              <a:rPr lang="en" sz="2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CL de Desmos</a:t>
            </a:r>
            <a:endParaRPr sz="2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127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Ubuntu"/>
              <a:buChar char="■"/>
            </a:pPr>
            <a:r>
              <a:rPr lang="en" sz="2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Documentation</a:t>
            </a:r>
            <a:r>
              <a:rPr lang="en" sz="2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CL</a:t>
            </a:r>
            <a:endParaRPr sz="2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06" name="Google Shape;706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99975" y="460175"/>
            <a:ext cx="6858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33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712" name="Google Shape;712;p33"/>
          <p:cNvSpPr txBox="1"/>
          <p:nvPr/>
        </p:nvSpPr>
        <p:spPr>
          <a:xfrm>
            <a:off x="3059250" y="4474475"/>
            <a:ext cx="30255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l’arc-en-ciel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3" name="Google Shape;71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5001" y="1277400"/>
            <a:ext cx="6743318" cy="3120874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3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34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720" name="Google Shape;72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425" y="1311600"/>
            <a:ext cx="4128651" cy="298934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34"/>
          <p:cNvSpPr txBox="1"/>
          <p:nvPr/>
        </p:nvSpPr>
        <p:spPr>
          <a:xfrm>
            <a:off x="997675" y="4398275"/>
            <a:ext cx="21333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le sapin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22" name="Google Shape;722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35150" y="1125000"/>
            <a:ext cx="2553975" cy="3940750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3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35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729" name="Google Shape;729;p35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0" name="Google Shape;73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2375" y="2202975"/>
            <a:ext cx="3667301" cy="275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994662" y="1040651"/>
            <a:ext cx="2648425" cy="3531250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35"/>
          <p:cNvSpPr txBox="1"/>
          <p:nvPr/>
        </p:nvSpPr>
        <p:spPr>
          <a:xfrm>
            <a:off x="5180113" y="1235725"/>
            <a:ext cx="2191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Réalisations d’élèves partagées sur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‘’Les maths autrement’’</a:t>
            </a:r>
            <a:endParaRPr/>
          </a:p>
        </p:txBody>
      </p:sp>
      <p:sp>
        <p:nvSpPr>
          <p:cNvPr id="733" name="Google Shape;733;p3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36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739" name="Google Shape;73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55225" y="1381675"/>
            <a:ext cx="7202148" cy="267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6624" y="2238900"/>
            <a:ext cx="3251288" cy="2752199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36"/>
          <p:cNvSpPr txBox="1"/>
          <p:nvPr/>
        </p:nvSpPr>
        <p:spPr>
          <a:xfrm>
            <a:off x="5911263" y="1230000"/>
            <a:ext cx="2191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Réalisations d’élèves partagées sur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‘’Les maths autrement’’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42" name="Google Shape;742;p3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37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748" name="Google Shape;74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774" y="1212700"/>
            <a:ext cx="7913024" cy="3087274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37"/>
          <p:cNvSpPr txBox="1"/>
          <p:nvPr/>
        </p:nvSpPr>
        <p:spPr>
          <a:xfrm>
            <a:off x="1944263" y="784575"/>
            <a:ext cx="49680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Les propriétés des fonctions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50" name="Google Shape;750;p37"/>
          <p:cNvSpPr txBox="1"/>
          <p:nvPr/>
        </p:nvSpPr>
        <p:spPr>
          <a:xfrm>
            <a:off x="757613" y="4427500"/>
            <a:ext cx="73413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Fichier de départ </a:t>
            </a:r>
            <a:r>
              <a:rPr lang="en" sz="2400">
                <a:latin typeface="Ubuntu"/>
                <a:ea typeface="Ubuntu"/>
                <a:cs typeface="Ubuntu"/>
                <a:sym typeface="Ubuntu"/>
              </a:rPr>
              <a:t>et </a:t>
            </a: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Corrigé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51" name="Google Shape;751;p3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38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Projets de dessins avec Desmos</a:t>
            </a:r>
            <a:endParaRPr b="1"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(partagés sur ‘’Les maths autrement’’)</a:t>
            </a:r>
            <a:endParaRPr b="1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757" name="Google Shape;757;p38"/>
          <p:cNvSpPr txBox="1"/>
          <p:nvPr/>
        </p:nvSpPr>
        <p:spPr>
          <a:xfrm>
            <a:off x="544225" y="1655075"/>
            <a:ext cx="1548900" cy="273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1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2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3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4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5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58" name="Google Shape;758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17425" y="1578125"/>
            <a:ext cx="2732400" cy="273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3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51175" y="1685772"/>
            <a:ext cx="3062300" cy="2383925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38"/>
          <p:cNvSpPr txBox="1"/>
          <p:nvPr/>
        </p:nvSpPr>
        <p:spPr>
          <a:xfrm>
            <a:off x="3049775" y="4310525"/>
            <a:ext cx="50685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Réalisations d’élèves partagées sur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‘’Les maths autrement’’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61" name="Google Shape;761;p3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39"/>
          <p:cNvSpPr txBox="1"/>
          <p:nvPr/>
        </p:nvSpPr>
        <p:spPr>
          <a:xfrm>
            <a:off x="3377925" y="429350"/>
            <a:ext cx="2129100" cy="4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767" name="Google Shape;767;p39"/>
          <p:cNvSpPr txBox="1"/>
          <p:nvPr/>
        </p:nvSpPr>
        <p:spPr>
          <a:xfrm>
            <a:off x="377750" y="306325"/>
            <a:ext cx="7918200" cy="35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« Mains sur les touches »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355600" lvl="0" marL="1371600" rtl="0" algn="l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arenR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Aller à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www.desmos.com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1371600" rtl="0" algn="l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arenR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Cliquer sur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1371600" rtl="0" algn="l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arenR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Créer un compte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1371600" rtl="0" algn="l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arenR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Cliquer sur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ce lien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DÉFIS: pour améliorer vos compétences avec la calculatrice Desmos</a:t>
            </a:r>
            <a:endParaRPr sz="19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68" name="Google Shape;768;p3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69" name="Google Shape;769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8500" y="1738450"/>
            <a:ext cx="2647950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09075" y="2443300"/>
            <a:ext cx="10668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40"/>
          <p:cNvSpPr txBox="1"/>
          <p:nvPr/>
        </p:nvSpPr>
        <p:spPr>
          <a:xfrm>
            <a:off x="0" y="2286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Cadre de référence de la compétence numérique</a:t>
            </a:r>
            <a:endParaRPr sz="4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76" name="Google Shape;776;p40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9724" y="789600"/>
            <a:ext cx="4646652" cy="4353899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40"/>
          <p:cNvSpPr txBox="1"/>
          <p:nvPr/>
        </p:nvSpPr>
        <p:spPr>
          <a:xfrm>
            <a:off x="8626700" y="4700700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Avril 2019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78" name="Google Shape;778;p4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41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84" name="Google Shape;784;p41"/>
          <p:cNvSpPr txBox="1"/>
          <p:nvPr/>
        </p:nvSpPr>
        <p:spPr>
          <a:xfrm>
            <a:off x="3148950" y="582325"/>
            <a:ext cx="2418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Février 2020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85" name="Google Shape;785;p4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6" name="Google Shape;786;p41"/>
          <p:cNvSpPr txBox="1"/>
          <p:nvPr/>
        </p:nvSpPr>
        <p:spPr>
          <a:xfrm>
            <a:off x="891425" y="1025125"/>
            <a:ext cx="7514700" cy="3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osis"/>
                <a:ea typeface="Dosis"/>
                <a:cs typeface="Dosis"/>
                <a:sym typeface="Dosis"/>
              </a:rPr>
              <a:t>Deux fondements de l’enseignement-apprentissage de la mathématique:</a:t>
            </a:r>
            <a:endParaRPr sz="16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Donner du sens à la mathématique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en s’appuyant sur la compréhension des concepts et des processus mathématiques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Recourir à la résolution de problèmes selon différentes intentions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osis"/>
                <a:ea typeface="Dosis"/>
                <a:cs typeface="Dosis"/>
                <a:sym typeface="Dosis"/>
              </a:rPr>
              <a:t>Condition essentielle à l’actualisation des fondements de l’enseignement-apprentissage de la mathématique:</a:t>
            </a:r>
            <a:endParaRPr sz="16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Favoriser l’engagement cognitif et la participation active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de l’élève dans l’activité mathématique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L’élève raisonne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(réfléchir, justifier, prouver, etc.)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L’élève communique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(verbaliser, échanger et discuter avec les pairs, utiliser le vocabulaire approprié, utiliser des modes de représentation variées et du matériel de manipulation, etc.)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42"/>
          <p:cNvSpPr/>
          <p:nvPr/>
        </p:nvSpPr>
        <p:spPr>
          <a:xfrm>
            <a:off x="367400" y="1272300"/>
            <a:ext cx="7544400" cy="3936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p42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Ressources supplémentaires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93" name="Google Shape;793;p42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94" name="Google Shape;794;p42"/>
          <p:cNvSpPr txBox="1"/>
          <p:nvPr>
            <p:ph idx="1" type="body"/>
          </p:nvPr>
        </p:nvSpPr>
        <p:spPr>
          <a:xfrm>
            <a:off x="411875" y="1165025"/>
            <a:ext cx="7544400" cy="30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« </a:t>
            </a: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Premiers pas avec Desmos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 du Campus RÉCIT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Tutoriels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du RÉCIT MST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calculatrice graphique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création d’activités pour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 Tout sur Desmos 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43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00" name="Google Shape;80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43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802" name="Google Shape;802;p43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03" name="Google Shape;803;p43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04" name="Google Shape;804;p4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