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Sniglet"/>
      <p:regular r:id="rId31"/>
    </p:embeddedFont>
    <p:embeddedFont>
      <p:font typeface="Dosis"/>
      <p:regular r:id="rId32"/>
      <p:bold r:id="rId33"/>
    </p:embeddedFont>
    <p:embeddedFont>
      <p:font typeface="Ubuntu"/>
      <p:regular r:id="rId34"/>
      <p:bold r:id="rId35"/>
      <p:italic r:id="rId36"/>
      <p:boldItalic r:id="rId37"/>
    </p:embeddedFont>
    <p:embeddedFont>
      <p:font typeface="Viga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F3B48B7-31B2-472F-BF45-29D76CBBC2E0}">
  <a:tblStyle styleId="{7F3B48B7-31B2-472F-BF45-29D76CBBC2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niglet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Dosis-bold.fntdata"/><Relationship Id="rId10" Type="http://schemas.openxmlformats.org/officeDocument/2006/relationships/slide" Target="slides/slide5.xml"/><Relationship Id="rId32" Type="http://schemas.openxmlformats.org/officeDocument/2006/relationships/font" Target="fonts/Dosis-regular.fntdata"/><Relationship Id="rId13" Type="http://schemas.openxmlformats.org/officeDocument/2006/relationships/slide" Target="slides/slide8.xml"/><Relationship Id="rId35" Type="http://schemas.openxmlformats.org/officeDocument/2006/relationships/font" Target="fonts/Ubuntu-bold.fntdata"/><Relationship Id="rId12" Type="http://schemas.openxmlformats.org/officeDocument/2006/relationships/slide" Target="slides/slide7.xml"/><Relationship Id="rId34" Type="http://schemas.openxmlformats.org/officeDocument/2006/relationships/font" Target="fonts/Ubuntu-regular.fntdata"/><Relationship Id="rId15" Type="http://schemas.openxmlformats.org/officeDocument/2006/relationships/slide" Target="slides/slide10.xml"/><Relationship Id="rId37" Type="http://schemas.openxmlformats.org/officeDocument/2006/relationships/font" Target="fonts/Ubuntu-boldItalic.fntdata"/><Relationship Id="rId14" Type="http://schemas.openxmlformats.org/officeDocument/2006/relationships/slide" Target="slides/slide9.xml"/><Relationship Id="rId36" Type="http://schemas.openxmlformats.org/officeDocument/2006/relationships/font" Target="fonts/Ubuntu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Viga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0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" TargetMode="External"/><Relationship Id="rId3" Type="http://schemas.openxmlformats.org/officeDocument/2006/relationships/hyperlink" Target="https://student.desmos.com/?prepopulateCode=dhwnmq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ocoTOKmhtl03uYdGPXZ80VH_lgfqyARVflikBg11yoI/viewer?f=2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Animation: 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3 à 5: SR (intro)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7 à 12: LL (élève)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13 à 19: SR (teacher)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20 à 24: LL (conclusion)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SR: </a:t>
            </a:r>
            <a:r>
              <a:rPr lang="en" sz="1400" strike="sng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Diapo évaluer</a:t>
            </a: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, </a:t>
            </a:r>
            <a:r>
              <a:rPr lang="en" sz="1400" strike="sng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jamboard,</a:t>
            </a: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en" sz="1400" strike="sng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article, monurl</a:t>
            </a:r>
            <a:endParaRPr sz="1400" strike="sngStrike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LL: 7 à 13 </a:t>
            </a:r>
            <a:r>
              <a:rPr lang="en" sz="1400" strike="sng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(activité style Lego</a:t>
            </a: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,</a:t>
            </a:r>
            <a:r>
              <a:rPr lang="en" sz="1400" strike="sngStrik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codes</a:t>
            </a:r>
            <a:r>
              <a:rPr lang="en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, marbleslides)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2"/>
              </a:rPr>
              <a:t>Jamboard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97926f51db_0_2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97926f51db_0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hlinkClick r:id="rId2"/>
              </a:rPr>
              <a:t>Jamboard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en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97c28e4f4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97c28e4f4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7c28e4f4e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7c28e4f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👉 </a:t>
            </a:r>
            <a:r>
              <a:rPr lang="en">
                <a:solidFill>
                  <a:srgbClr val="3C78D8"/>
                </a:solidFill>
              </a:rPr>
              <a:t>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https://student.desmos.com/</a:t>
            </a:r>
            <a:r>
              <a:rPr lang="en">
                <a:solidFill>
                  <a:srgbClr val="3D4965"/>
                </a:solidFill>
              </a:rPr>
              <a:t> 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🔑  DHW NMQ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Ou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</a:rPr>
              <a:t>👉</a:t>
            </a:r>
            <a:r>
              <a:rPr lang="en">
                <a:solidFill>
                  <a:srgbClr val="3D4965"/>
                </a:solidFill>
              </a:rPr>
              <a:t>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https://student.desmos.com/?prepopulateCode=dhwnmq</a:t>
            </a:r>
            <a:r>
              <a:rPr lang="en">
                <a:solidFill>
                  <a:srgbClr val="3D4965"/>
                </a:solidFill>
              </a:rPr>
              <a:t> </a:t>
            </a:r>
            <a:endParaRPr>
              <a:solidFill>
                <a:srgbClr val="3D4965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7c28e4f4e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7c28e4f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998a8e24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998a8e24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7c28e4f4e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7c28e4f4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97c28e4f4e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97c28e4f4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97c28e4f4e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97c28e4f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c28e4f4e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c28e4f4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baa77ba216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baa77ba21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baa77ba21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baa77ba2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baa77ba216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baa77ba21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baa77ba216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baa77ba21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c84b446b2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c84b446b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baa77ba216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baa77ba21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baa77ba216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baa77ba21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Jamboard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monurl.ca/desmos19032021" TargetMode="External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Relationship Id="rId5" Type="http://schemas.openxmlformats.org/officeDocument/2006/relationships/hyperlink" Target="https://monurl.ca/desmos19032021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hyperlink" Target="https://www.desmo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activitybuilder/custom/60538eea4ace42393800619a?lang=fr" TargetMode="External"/><Relationship Id="rId4" Type="http://schemas.openxmlformats.org/officeDocument/2006/relationships/hyperlink" Target="https://teacher.desmos.com/activitybuilder/custom/59dccb74bcc85c06151f8760?lang=fr" TargetMode="External"/><Relationship Id="rId5" Type="http://schemas.openxmlformats.org/officeDocument/2006/relationships/hyperlink" Target="https://teacher.desmos.com/activitybuilder/custom/5a1c15793cf38c060ea13b83?lang=fr" TargetMode="External"/><Relationship Id="rId6" Type="http://schemas.openxmlformats.org/officeDocument/2006/relationships/hyperlink" Target="https://teacher.desmos.com/polygraph/custom/59e3b2dc5a79e348a3838d75?lang=fr" TargetMode="External"/><Relationship Id="rId7" Type="http://schemas.openxmlformats.org/officeDocument/2006/relationships/hyperlink" Target="https://teacher.desmos.com/activitybuilder/custom/5e7d3e9b4e16160b72120511?collections=5e7d3e41f27ea90effbd11c2&amp;lang=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teacher.desmos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collection/5fc286a64666f00d514550c5?lang=fr" TargetMode="External"/><Relationship Id="rId4" Type="http://schemas.openxmlformats.org/officeDocument/2006/relationships/hyperlink" Target="https://teacher.desmos.com/collection/5ffee7dd2fd2100d2de117f2?lang=fr" TargetMode="External"/><Relationship Id="rId5" Type="http://schemas.openxmlformats.org/officeDocument/2006/relationships/hyperlink" Target="https://teacher.desmos.com/collection/5fc67f12935e0a0d782b7773?lang=fr" TargetMode="External"/><Relationship Id="rId6" Type="http://schemas.openxmlformats.org/officeDocument/2006/relationships/hyperlink" Target="https://teacher.desmos.com/collection/5fdb9c7135b57236b36ebc9d?lang=fr" TargetMode="External"/><Relationship Id="rId7" Type="http://schemas.openxmlformats.org/officeDocument/2006/relationships/hyperlink" Target="http://evaluerautrementenmath.recitmst.qc.ca/" TargetMode="External"/><Relationship Id="rId8" Type="http://schemas.openxmlformats.org/officeDocument/2006/relationships/hyperlink" Target="https://view.genial.ly/5f7b56f1f498680d8b326208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9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Relationship Id="rId8" Type="http://schemas.openxmlformats.org/officeDocument/2006/relationships/hyperlink" Target="http://www.lesmathsautrement.ca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teacher.desmos.com/collection/5cacb5bbd252c50c659b2ab3?lang=fr" TargetMode="External"/><Relationship Id="rId4" Type="http://schemas.openxmlformats.org/officeDocument/2006/relationships/hyperlink" Target="https://learn.desmos.com/webinars#CL" TargetMode="External"/><Relationship Id="rId5" Type="http://schemas.openxmlformats.org/officeDocument/2006/relationships/hyperlink" Target="https://teacher.desmos.com/computation-layer/documentation?lang=fr#overview" TargetMode="External"/><Relationship Id="rId6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3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</a:t>
            </a:r>
            <a:r>
              <a:rPr lang="en" sz="4300">
                <a:solidFill>
                  <a:srgbClr val="FFFFFF"/>
                </a:solidFill>
              </a:rPr>
              <a:t>: la classe virtuelle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19 mars 2021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Riveraine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monurl.ca/desmos19032021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4448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3896275" y="1276459"/>
            <a:ext cx="4641300" cy="215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Luc Lagarde</a:t>
            </a:r>
            <a:endParaRPr b="1" sz="3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luc.lagarde@recitmst.qc.ca</a:t>
            </a:r>
            <a:endParaRPr b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617925"/>
            <a:ext cx="5288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monurl.ca/desmos19032021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2345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/>
          <p:nvPr>
            <p:ph idx="1" type="body"/>
          </p:nvPr>
        </p:nvSpPr>
        <p:spPr>
          <a:xfrm>
            <a:off x="747925" y="1302825"/>
            <a:ext cx="64317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Expériences élève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l’enseignant.e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Création d’activités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en êtes-vous avec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{7F3B48B7-31B2-472F-BF45-29D76CBBC2E0}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je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n’ai pas encore osé!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la calculatrice graphique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/>
        </p:nvSpPr>
        <p:spPr>
          <a:xfrm>
            <a:off x="0" y="1854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L’usage pédagogique des technologies… Pourquoi?</a:t>
            </a:r>
            <a:endParaRPr sz="4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224" y="1019300"/>
            <a:ext cx="5437574" cy="3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8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73" name="Google Shape;573;p18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8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5" name="Google Shape;575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6" name="Google Shape;57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8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19"/>
          <p:cNvSpPr txBox="1"/>
          <p:nvPr>
            <p:ph idx="4294967295" type="body"/>
          </p:nvPr>
        </p:nvSpPr>
        <p:spPr>
          <a:xfrm>
            <a:off x="1106700" y="150675"/>
            <a:ext cx="69306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175"/>
            <a:ext cx="8839200" cy="28386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/>
          <p:nvPr>
            <p:ph idx="4294967295" type="body"/>
          </p:nvPr>
        </p:nvSpPr>
        <p:spPr>
          <a:xfrm>
            <a:off x="1154563" y="135900"/>
            <a:ext cx="68349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8550" y="1343000"/>
            <a:ext cx="6291344" cy="35577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" type="subTitle"/>
          </p:nvPr>
        </p:nvSpPr>
        <p:spPr>
          <a:xfrm>
            <a:off x="349699" y="22947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2 - Exponentiation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48" y="1184825"/>
            <a:ext cx="6509214" cy="3617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625" y="229475"/>
            <a:ext cx="2776999" cy="15703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" type="subTitle"/>
          </p:nvPr>
        </p:nvSpPr>
        <p:spPr>
          <a:xfrm>
            <a:off x="453024" y="24422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Proportionnalité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00" y="1159050"/>
            <a:ext cx="6500695" cy="38318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625" y="229475"/>
            <a:ext cx="2776999" cy="15703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3"/>
          <p:cNvSpPr txBox="1"/>
          <p:nvPr>
            <p:ph idx="4294967295" type="body"/>
          </p:nvPr>
        </p:nvSpPr>
        <p:spPr>
          <a:xfrm>
            <a:off x="1607350" y="150675"/>
            <a:ext cx="5927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2" name="Google Shape;6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675" y="1367825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3" name="Google Shape;6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25" y="182427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9" name="Google Shape;619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0" name="Google Shape;620;p24"/>
          <p:cNvSpPr txBox="1"/>
          <p:nvPr/>
        </p:nvSpPr>
        <p:spPr>
          <a:xfrm>
            <a:off x="1980750" y="3817300"/>
            <a:ext cx="51825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i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b="1" lang="en" sz="15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5630550" y="1342475"/>
            <a:ext cx="3410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2" name="Google Shape;6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125" y="1435000"/>
            <a:ext cx="3466926" cy="19605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Liens des activités présentées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9" name="Google Shape;629;p25"/>
          <p:cNvSpPr txBox="1"/>
          <p:nvPr>
            <p:ph idx="1" type="body"/>
          </p:nvPr>
        </p:nvSpPr>
        <p:spPr>
          <a:xfrm>
            <a:off x="747925" y="1384300"/>
            <a:ext cx="6431700" cy="33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Séquence d’apprentissage (Lego)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l’exponentiation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les situations de proportionnalités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«Polygraph» sur le plan cartésien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Marbleslides:Droites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L’interface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5" name="Google Shape;635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6" name="Google Shape;636;p26"/>
          <p:cNvSpPr txBox="1"/>
          <p:nvPr>
            <p:ph type="title"/>
          </p:nvPr>
        </p:nvSpPr>
        <p:spPr>
          <a:xfrm>
            <a:off x="880225" y="20952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1299918" y="1135182"/>
            <a:ext cx="5139515" cy="3777318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chemeClr val="accen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38" name="Google Shape;638;p26"/>
          <p:cNvSpPr txBox="1"/>
          <p:nvPr/>
        </p:nvSpPr>
        <p:spPr>
          <a:xfrm>
            <a:off x="3824375" y="30262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Desmos Classroom Activities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7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L’outil de création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5" name="Google Shape;645;p27"/>
          <p:cNvSpPr txBox="1"/>
          <p:nvPr>
            <p:ph type="title"/>
          </p:nvPr>
        </p:nvSpPr>
        <p:spPr>
          <a:xfrm>
            <a:off x="1000388" y="11753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6" name="Google Shape;64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7" y="2125728"/>
            <a:ext cx="6251123" cy="2481076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27"/>
          <p:cNvSpPr/>
          <p:nvPr/>
        </p:nvSpPr>
        <p:spPr>
          <a:xfrm>
            <a:off x="2210100" y="25416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7"/>
          <p:cNvSpPr/>
          <p:nvPr/>
        </p:nvSpPr>
        <p:spPr>
          <a:xfrm>
            <a:off x="2210100" y="36222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7"/>
          <p:cNvSpPr/>
          <p:nvPr/>
        </p:nvSpPr>
        <p:spPr>
          <a:xfrm>
            <a:off x="6320525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7"/>
          <p:cNvSpPr/>
          <p:nvPr/>
        </p:nvSpPr>
        <p:spPr>
          <a:xfrm>
            <a:off x="765754" y="418306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7"/>
          <p:cNvSpPr/>
          <p:nvPr/>
        </p:nvSpPr>
        <p:spPr>
          <a:xfrm>
            <a:off x="5388579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8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universels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8" name="Google Shape;6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8"/>
          <p:cNvSpPr/>
          <p:nvPr/>
        </p:nvSpPr>
        <p:spPr>
          <a:xfrm>
            <a:off x="80375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8"/>
          <p:cNvSpPr/>
          <p:nvPr/>
        </p:nvSpPr>
        <p:spPr>
          <a:xfrm>
            <a:off x="1263300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8"/>
          <p:cNvSpPr/>
          <p:nvPr/>
        </p:nvSpPr>
        <p:spPr>
          <a:xfrm>
            <a:off x="12633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8"/>
          <p:cNvSpPr/>
          <p:nvPr/>
        </p:nvSpPr>
        <p:spPr>
          <a:xfrm>
            <a:off x="1263300" y="315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8"/>
          <p:cNvSpPr/>
          <p:nvPr/>
        </p:nvSpPr>
        <p:spPr>
          <a:xfrm>
            <a:off x="80375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8"/>
          <p:cNvSpPr/>
          <p:nvPr/>
        </p:nvSpPr>
        <p:spPr>
          <a:xfrm>
            <a:off x="3655217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8"/>
          <p:cNvSpPr/>
          <p:nvPr/>
        </p:nvSpPr>
        <p:spPr>
          <a:xfrm>
            <a:off x="2489400" y="2398454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8"/>
          <p:cNvSpPr/>
          <p:nvPr/>
        </p:nvSpPr>
        <p:spPr>
          <a:xfrm>
            <a:off x="2490342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8"/>
          <p:cNvSpPr/>
          <p:nvPr/>
        </p:nvSpPr>
        <p:spPr>
          <a:xfrm>
            <a:off x="3685283" y="31318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8"/>
          <p:cNvSpPr/>
          <p:nvPr/>
        </p:nvSpPr>
        <p:spPr>
          <a:xfrm>
            <a:off x="4940492" y="2388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9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spécifiques à la mathématique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6" name="Google Shape;676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7" name="Google Shape;6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29"/>
          <p:cNvSpPr/>
          <p:nvPr/>
        </p:nvSpPr>
        <p:spPr>
          <a:xfrm>
            <a:off x="804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9"/>
          <p:cNvSpPr/>
          <p:nvPr/>
        </p:nvSpPr>
        <p:spPr>
          <a:xfrm>
            <a:off x="492449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9"/>
          <p:cNvSpPr/>
          <p:nvPr/>
        </p:nvSpPr>
        <p:spPr>
          <a:xfrm>
            <a:off x="2500388" y="16776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9"/>
          <p:cNvSpPr/>
          <p:nvPr/>
        </p:nvSpPr>
        <p:spPr>
          <a:xfrm>
            <a:off x="3674708" y="24085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9"/>
          <p:cNvSpPr/>
          <p:nvPr/>
        </p:nvSpPr>
        <p:spPr>
          <a:xfrm>
            <a:off x="615604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0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Modifier une activité existante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0" name="Google Shape;6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50" y="15545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300" y="15127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30"/>
          <p:cNvSpPr/>
          <p:nvPr/>
        </p:nvSpPr>
        <p:spPr>
          <a:xfrm>
            <a:off x="321619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0"/>
          <p:cNvSpPr/>
          <p:nvPr/>
        </p:nvSpPr>
        <p:spPr>
          <a:xfrm>
            <a:off x="663034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1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Évaluer autrement avec Desmos</a:t>
            </a:r>
            <a:endParaRPr sz="26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graphicFrame>
        <p:nvGraphicFramePr>
          <p:cNvPr id="699" name="Google Shape;699;p31"/>
          <p:cNvGraphicFramePr/>
          <p:nvPr/>
        </p:nvGraphicFramePr>
        <p:xfrm>
          <a:off x="1705675" y="2723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{7F3B48B7-31B2-472F-BF45-29D76CBBC2E0}</a:tableStyleId>
              </a:tblPr>
              <a:tblGrid>
                <a:gridCol w="3962650"/>
              </a:tblGrid>
              <a:tr h="441925">
                <a:tc>
                  <a:txBody>
                    <a:bodyPr/>
                    <a:lstStyle/>
                    <a:p>
                      <a:pPr indent="-3365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Ubuntu"/>
                        <a:buChar char="✓"/>
                      </a:pPr>
                      <a:r>
                        <a:rPr lang="en" sz="17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3"/>
                        </a:rPr>
                        <a:t>Collection</a:t>
                      </a:r>
                      <a:r>
                        <a:rPr lang="en" sz="17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Open Middle</a:t>
                      </a:r>
                      <a:endParaRPr sz="17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925">
                <a:tc>
                  <a:txBody>
                    <a:bodyPr/>
                    <a:lstStyle/>
                    <a:p>
                      <a:pPr indent="-3365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Ubuntu"/>
                        <a:buChar char="✓"/>
                      </a:pPr>
                      <a:r>
                        <a:rPr lang="en" sz="17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4"/>
                        </a:rPr>
                        <a:t>Collection</a:t>
                      </a:r>
                      <a:r>
                        <a:rPr lang="en" sz="17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Menu Math</a:t>
                      </a:r>
                      <a:endParaRPr sz="17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925">
                <a:tc>
                  <a:txBody>
                    <a:bodyPr/>
                    <a:lstStyle/>
                    <a:p>
                      <a:pPr indent="-3365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Ubuntu"/>
                        <a:buChar char="✓"/>
                      </a:pPr>
                      <a:r>
                        <a:rPr lang="en" sz="17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5"/>
                        </a:rPr>
                        <a:t>Collection</a:t>
                      </a:r>
                      <a:r>
                        <a:rPr lang="en" sz="17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Math en 3 temps</a:t>
                      </a:r>
                      <a:endParaRPr sz="17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1925">
                <a:tc>
                  <a:txBody>
                    <a:bodyPr/>
                    <a:lstStyle/>
                    <a:p>
                      <a:pPr indent="-3365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Ubuntu"/>
                        <a:buChar char="✓"/>
                      </a:pPr>
                      <a:r>
                        <a:rPr lang="en" sz="17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6"/>
                        </a:rPr>
                        <a:t>Collection</a:t>
                      </a:r>
                      <a:r>
                        <a:rPr lang="en" sz="17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de tâches créatives</a:t>
                      </a:r>
                      <a:endParaRPr sz="17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00" name="Google Shape;700;p31"/>
          <p:cNvSpPr txBox="1"/>
          <p:nvPr/>
        </p:nvSpPr>
        <p:spPr>
          <a:xfrm>
            <a:off x="784825" y="1274825"/>
            <a:ext cx="6185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Nouveau site «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Évaluer autrement en mathématique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»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Nouveau guide «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Planifier et évaluer en mathématique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»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6" name="Google Shape;706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7" name="Google Shape;707;p32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9"/>
              </a:rPr>
              <a:t>Guide Genially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3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 CL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3" name="Google Shape;713;p33"/>
          <p:cNvSpPr txBox="1"/>
          <p:nvPr>
            <p:ph type="title"/>
          </p:nvPr>
        </p:nvSpPr>
        <p:spPr>
          <a:xfrm>
            <a:off x="880225" y="1414975"/>
            <a:ext cx="68145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Collection 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Introduction à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Webinaires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 de Desmos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Documentation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4" name="Google Shape;71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9975" y="460175"/>
            <a:ext cx="6858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4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0" name="Google Shape;720;p3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8674" y="7895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34"/>
          <p:cNvSpPr txBox="1"/>
          <p:nvPr/>
        </p:nvSpPr>
        <p:spPr>
          <a:xfrm>
            <a:off x="7500000" y="45089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2" name="Google Shape;722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5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8" name="Google Shape;728;p35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9" name="Google Shape;729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0" name="Google Shape;730;p35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6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7" name="Google Shape;737;p3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8" name="Google Shape;738;p36"/>
          <p:cNvSpPr txBox="1"/>
          <p:nvPr>
            <p:ph idx="1" type="body"/>
          </p:nvPr>
        </p:nvSpPr>
        <p:spPr>
          <a:xfrm>
            <a:off x="411875" y="1165025"/>
            <a:ext cx="75444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37"/>
          <p:cNvSpPr txBox="1"/>
          <p:nvPr>
            <p:ph idx="4294967295" type="ctrTitle"/>
          </p:nvPr>
        </p:nvSpPr>
        <p:spPr>
          <a:xfrm>
            <a:off x="1761750" y="13703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4" name="Google Shape;74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37"/>
          <p:cNvSpPr txBox="1"/>
          <p:nvPr/>
        </p:nvSpPr>
        <p:spPr>
          <a:xfrm>
            <a:off x="4175500" y="2203850"/>
            <a:ext cx="5128800" cy="23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luc.lagarde@recitmst.qc.ca</a:t>
            </a:r>
            <a:endParaRPr sz="2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1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46" name="Google Shape;746;p37"/>
          <p:cNvSpPr txBox="1"/>
          <p:nvPr/>
        </p:nvSpPr>
        <p:spPr>
          <a:xfrm>
            <a:off x="842500" y="24723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7" name="Google Shape;747;p37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8" name="Google Shape;748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