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Sniglet"/>
      <p:regular r:id="rId25"/>
    </p:embeddedFont>
    <p:embeddedFont>
      <p:font typeface="Dosis"/>
      <p:regular r:id="rId26"/>
      <p:bold r:id="rId27"/>
    </p:embeddedFont>
    <p:embeddedFont>
      <p:font typeface="Ubuntu"/>
      <p:regular r:id="rId28"/>
      <p:bold r:id="rId29"/>
      <p:italic r:id="rId30"/>
      <p:boldItalic r:id="rId31"/>
    </p:embeddedFont>
    <p:embeddedFont>
      <p:font typeface="Viga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32B18A4-78BB-46CC-9518-ED2B4F4B5A65}">
  <a:tblStyle styleId="{832B18A4-78BB-46CC-9518-ED2B4F4B5A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osis-regular.fntdata"/><Relationship Id="rId25" Type="http://schemas.openxmlformats.org/officeDocument/2006/relationships/font" Target="fonts/Sniglet-regular.fntdata"/><Relationship Id="rId28" Type="http://schemas.openxmlformats.org/officeDocument/2006/relationships/font" Target="fonts/Ubuntu-regular.fntdata"/><Relationship Id="rId27" Type="http://schemas.openxmlformats.org/officeDocument/2006/relationships/font" Target="fonts/Dosi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Ubuntu-boldItalic.fntdata"/><Relationship Id="rId30" Type="http://schemas.openxmlformats.org/officeDocument/2006/relationships/font" Target="fonts/Ubuntu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Vig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aec993576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aec99357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Jamboard: https://jamboard.google.com/d/1sseUaoNc50ktGWhKMd4rT0A0wwgNi-9ud4xsWykzKdY/viewer?f=0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97c28e4f4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97c28e4f4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7c28e4f4e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7c28e4f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7c28e4f4e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7c28e4f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998a8e24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998a8e24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7c28e4f4e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7c28e4f4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97c28e4f4e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97c28e4f4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97c28e4f4e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97c28e4f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c28e4f4e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c28e4f4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998a8e24b8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998a8e24b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hyperlink" Target="http://monurl.ca/1desmos0412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hyperlink" Target="https://www.desmo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activitybuilder/custom/58ebe320b52e4e08377eae3f?lang=fr" TargetMode="External"/><Relationship Id="rId4" Type="http://schemas.openxmlformats.org/officeDocument/2006/relationships/hyperlink" Target="https://teacher.desmos.com/activitybuilder/custom/59dccb74bcc85c06151f8760?lang=fr" TargetMode="External"/><Relationship Id="rId5" Type="http://schemas.openxmlformats.org/officeDocument/2006/relationships/hyperlink" Target="https://teacher.desmos.com/activitybuilder/custom/5a1c15793cf38c060ea13b83?lang=fr" TargetMode="External"/><Relationship Id="rId6" Type="http://schemas.openxmlformats.org/officeDocument/2006/relationships/hyperlink" Target="https://teacher.desmos.com/polygraph/custom/59e3b2dc5a79e348a3838d75?lang=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www.facebook.com/groups/704851039666407" TargetMode="External"/><Relationship Id="rId5" Type="http://schemas.openxmlformats.org/officeDocument/2006/relationships/hyperlink" Target="http://www.lesmathsautrement.ca" TargetMode="External"/><Relationship Id="rId6" Type="http://schemas.openxmlformats.org/officeDocument/2006/relationships/hyperlink" Target="http://www.desmosfr.ca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6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</a:t>
            </a:r>
            <a:r>
              <a:rPr lang="en" sz="4300">
                <a:solidFill>
                  <a:srgbClr val="FFFFFF"/>
                </a:solidFill>
              </a:rPr>
              <a:t>: Les mathématiques en  classe virtuelle 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4 décembre 2020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E-colloque CSSMB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9h15 à 10h15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922713"/>
            <a:ext cx="5288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monurl.ca/1desmos04122020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/>
          <p:nvPr>
            <p:ph idx="1" type="body"/>
          </p:nvPr>
        </p:nvSpPr>
        <p:spPr>
          <a:xfrm>
            <a:off x="747925" y="1302825"/>
            <a:ext cx="6431700" cy="29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Expériences élève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l’enseignant.e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Vous intervenez à quel niveau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404150" y="129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{832B18A4-78BB-46CC-9518-ED2B4F4B5A65}</a:tableStyleId>
              </a:tblPr>
              <a:tblGrid>
                <a:gridCol w="2456675"/>
                <a:gridCol w="4586425"/>
              </a:tblGrid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3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>
            <p:ph type="title"/>
          </p:nvPr>
        </p:nvSpPr>
        <p:spPr>
          <a:xfrm>
            <a:off x="366925" y="225025"/>
            <a:ext cx="6503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la classe virtuelle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6" name="Google Shape;566;p17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{832B18A4-78BB-46CC-9518-ED2B4F4B5A65}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J’entends beaucoup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parler de 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 Desmos!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la calculatrice graphique de Desmos.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8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73" name="Google Shape;573;p18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8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5" name="Google Shape;575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6" name="Google Shape;57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8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19"/>
          <p:cNvSpPr txBox="1"/>
          <p:nvPr>
            <p:ph idx="4294967295" type="body"/>
          </p:nvPr>
        </p:nvSpPr>
        <p:spPr>
          <a:xfrm>
            <a:off x="1215150" y="150675"/>
            <a:ext cx="6713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175"/>
            <a:ext cx="8839200" cy="28386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/>
          <p:nvPr>
            <p:ph idx="4294967295" type="body"/>
          </p:nvPr>
        </p:nvSpPr>
        <p:spPr>
          <a:xfrm>
            <a:off x="1201650" y="100425"/>
            <a:ext cx="6740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4150" y="1295775"/>
            <a:ext cx="4875707" cy="35429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" type="subTitle"/>
          </p:nvPr>
        </p:nvSpPr>
        <p:spPr>
          <a:xfrm>
            <a:off x="349699" y="22947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2 - Exponentiation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48" y="1184825"/>
            <a:ext cx="6509214" cy="3617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6875" y="286199"/>
            <a:ext cx="2247351" cy="16330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" type="subTitle"/>
          </p:nvPr>
        </p:nvSpPr>
        <p:spPr>
          <a:xfrm>
            <a:off x="453024" y="24422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Proportionnalité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00" y="1159050"/>
            <a:ext cx="6500695" cy="38318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6450" y="137952"/>
            <a:ext cx="2162775" cy="15715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3"/>
          <p:cNvSpPr txBox="1"/>
          <p:nvPr>
            <p:ph idx="4294967295" type="body"/>
          </p:nvPr>
        </p:nvSpPr>
        <p:spPr>
          <a:xfrm>
            <a:off x="1607350" y="150675"/>
            <a:ext cx="5927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2" name="Google Shape;6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675" y="1367825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3" name="Google Shape;6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25" y="182427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9" name="Google Shape;619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0" name="Google Shape;620;p24"/>
          <p:cNvSpPr txBox="1"/>
          <p:nvPr/>
        </p:nvSpPr>
        <p:spPr>
          <a:xfrm>
            <a:off x="1980750" y="3817300"/>
            <a:ext cx="51825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i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b="1" lang="en" sz="15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5630550" y="1372000"/>
            <a:ext cx="3410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2" name="Google Shape;6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875" y="1448175"/>
            <a:ext cx="3050617" cy="22167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Liens des activités présentées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9" name="Google Shape;629;p25"/>
          <p:cNvSpPr txBox="1"/>
          <p:nvPr>
            <p:ph idx="1" type="body"/>
          </p:nvPr>
        </p:nvSpPr>
        <p:spPr>
          <a:xfrm>
            <a:off x="747925" y="1384300"/>
            <a:ext cx="6431700" cy="29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Séquence d’apprentissage sur les Legos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l’exponentiation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les situations de proportionnalités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«Polygraph» sur le plan cartésien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L’interface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5" name="Google Shape;635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6" name="Google Shape;636;p26"/>
          <p:cNvSpPr txBox="1"/>
          <p:nvPr>
            <p:ph type="title"/>
          </p:nvPr>
        </p:nvSpPr>
        <p:spPr>
          <a:xfrm>
            <a:off x="880225" y="20952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1299918" y="1135182"/>
            <a:ext cx="5139515" cy="3777318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chemeClr val="accen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activités 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3" name="Google Shape;643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4" name="Google Shape;644;p27"/>
          <p:cNvSpPr txBox="1"/>
          <p:nvPr>
            <p:ph type="title"/>
          </p:nvPr>
        </p:nvSpPr>
        <p:spPr>
          <a:xfrm>
            <a:off x="880225" y="1414975"/>
            <a:ext cx="68145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Les maths autrement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lesmathsautrement.ca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desmosfr.ca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8"/>
          <p:cNvSpPr txBox="1"/>
          <p:nvPr/>
        </p:nvSpPr>
        <p:spPr>
          <a:xfrm>
            <a:off x="0" y="-76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0" name="Google Shape;650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4850" y="541425"/>
            <a:ext cx="4911524" cy="460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8"/>
          <p:cNvSpPr txBox="1"/>
          <p:nvPr/>
        </p:nvSpPr>
        <p:spPr>
          <a:xfrm>
            <a:off x="7017975" y="3586575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2" name="Google Shape;652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9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8" name="Google Shape;658;p29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9" name="Google Shape;659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0" name="Google Shape;660;p29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0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8" name="Google Shape;668;p30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1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4" name="Google Shape;6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3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76" name="Google Shape;676;p31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7" name="Google Shape;677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8" name="Google Shape;67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