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embeddedFontLst>
    <p:embeddedFont>
      <p:font typeface="Sniglet"/>
      <p:regular r:id="rId23"/>
    </p:embeddedFont>
    <p:embeddedFont>
      <p:font typeface="Dosis"/>
      <p:regular r:id="rId24"/>
      <p:bold r:id="rId25"/>
    </p:embeddedFont>
    <p:embeddedFont>
      <p:font typeface="Ubuntu"/>
      <p:regular r:id="rId26"/>
      <p:bold r:id="rId27"/>
      <p:italic r:id="rId28"/>
      <p:boldItalic r:id="rId29"/>
    </p:embeddedFont>
    <p:embeddedFont>
      <p:font typeface="Viga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Dosis-regular.fntdata"/><Relationship Id="rId23" Type="http://schemas.openxmlformats.org/officeDocument/2006/relationships/font" Target="fonts/Snigle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Ubuntu-regular.fntdata"/><Relationship Id="rId25" Type="http://schemas.openxmlformats.org/officeDocument/2006/relationships/font" Target="fonts/Dosis-bold.fntdata"/><Relationship Id="rId28" Type="http://schemas.openxmlformats.org/officeDocument/2006/relationships/font" Target="fonts/Ubuntu-italic.fntdata"/><Relationship Id="rId27" Type="http://schemas.openxmlformats.org/officeDocument/2006/relationships/font" Target="fonts/Ubuntu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Viga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7971f243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7971f243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7971f24302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7971f2430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b97f35d2e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b97f35d2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539418c681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539418c68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J’ai créé une classe FCC 2020, donc un seul code pour les 2 activités.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53861f8f34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53861f8f3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7971f24302_0_5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7971f24302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7971f24302_0_5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7971f24302_0_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53861f8f34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53861f8f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Aller sur menti.com et entrer le code: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 - Les participants répondent sur un tableau avec annotations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53861f8f34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53861f8f3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7971f24302_0_5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7971f24302_0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a00eb7612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a00eb761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7971f24302_0_10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7971f24302_0_1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monurl.ca/2demsos290121" TargetMode="External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9.png"/><Relationship Id="rId5" Type="http://schemas.openxmlformats.org/officeDocument/2006/relationships/hyperlink" Target="https://monurl.ca/2demsos290121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hyperlink" Target="https://www.menti.com/3kx4c94483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www.desmos.com/" TargetMode="External"/><Relationship Id="rId8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hyperlink" Target="https://www.google.com/url?q=https%3A%2F%2Fteacher.desmos.com%2Factivitybuilder%2Fcustom%2F5f7b3ee6ca856b0c9471362b%3Flang%3Dfr&amp;sa=D&amp;sntz=1&amp;usg=AFQjCNEfQBaMH2BThO5YHJV_h0P2wXeiJQ" TargetMode="External"/><Relationship Id="rId6" Type="http://schemas.openxmlformats.org/officeDocument/2006/relationships/hyperlink" Target="https://teacher.desmos.com/polygraph/custom/5f734ea193c0150cc4ab082a?lang=fr" TargetMode="External"/><Relationship Id="rId7" Type="http://schemas.openxmlformats.org/officeDocument/2006/relationships/image" Target="../media/image20.png"/><Relationship Id="rId8" Type="http://schemas.openxmlformats.org/officeDocument/2006/relationships/hyperlink" Target="https://teacher.desmos.com/activitybuilder/custom/601020c9bfc5910c79fd7ddc?lang=fr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hyperlink" Target="mailto:equipe@recitmst.qc.ca" TargetMode="External"/><Relationship Id="rId10" Type="http://schemas.openxmlformats.org/officeDocument/2006/relationships/hyperlink" Target="https://forms.office.com/Pages/ResponsePage.aspx?id=XCJd6rpwlka9D15XIAgZhjNBBsj8zqJJk7nwGtitrL1UNlU4SUlGNDdWS1laNE5UWEdOREczSlJZRC4u" TargetMode="External"/><Relationship Id="rId9" Type="http://schemas.openxmlformats.org/officeDocument/2006/relationships/image" Target="../media/image21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pour toutes disciplines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29 janvier 2021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CSS des Hautes-Rivières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b="1"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monurl.ca/2desmos290121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2" name="Google Shape;542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2194650" y="3922725"/>
            <a:ext cx="53799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monurl.ca/2desmos290121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5"/>
          <p:cNvSpPr txBox="1"/>
          <p:nvPr>
            <p:ph idx="4294967295"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0" name="Google Shape;550;p15"/>
          <p:cNvSpPr txBox="1"/>
          <p:nvPr>
            <p:ph idx="4294967295" type="body"/>
          </p:nvPr>
        </p:nvSpPr>
        <p:spPr>
          <a:xfrm>
            <a:off x="1149750" y="921825"/>
            <a:ext cx="6431700" cy="3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Expérience-élève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Tableau de bord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Outils de création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1" name="Google Shape;551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7" name="Google Shape;55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3225" y="2506624"/>
            <a:ext cx="1795775" cy="179577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16"/>
          <p:cNvSpPr txBox="1"/>
          <p:nvPr>
            <p:ph idx="4294967295" type="title"/>
          </p:nvPr>
        </p:nvSpPr>
        <p:spPr>
          <a:xfrm>
            <a:off x="762700" y="228775"/>
            <a:ext cx="6140400" cy="99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discipline et votre niveau d’enseignement? 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9" name="Google Shape;559;p16"/>
          <p:cNvSpPr txBox="1"/>
          <p:nvPr/>
        </p:nvSpPr>
        <p:spPr>
          <a:xfrm>
            <a:off x="1822725" y="1431625"/>
            <a:ext cx="45384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www.menti.com/3kx4c94483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Menti.com        Code: </a:t>
            </a:r>
            <a:r>
              <a:rPr lang="en" sz="1500">
                <a:highlight>
                  <a:srgbClr val="FFFFFF"/>
                </a:highlight>
              </a:rPr>
              <a:t> 37 33 69 6</a:t>
            </a:r>
            <a:endParaRPr sz="17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>
            <p:ph idx="4294967295" type="title"/>
          </p:nvPr>
        </p:nvSpPr>
        <p:spPr>
          <a:xfrm>
            <a:off x="418525" y="291350"/>
            <a:ext cx="7550100" cy="16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C’est quoi Desmos?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5" name="Google Shape;565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6" name="Google Shape;566;p17"/>
          <p:cNvSpPr/>
          <p:nvPr/>
        </p:nvSpPr>
        <p:spPr>
          <a:xfrm>
            <a:off x="277900" y="2859600"/>
            <a:ext cx="8823600" cy="19221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2857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7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8" name="Google Shape;568;p17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9" name="Google Shape;569;p17"/>
          <p:cNvSpPr txBox="1"/>
          <p:nvPr/>
        </p:nvSpPr>
        <p:spPr>
          <a:xfrm>
            <a:off x="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2.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0" name="Google Shape;570;p17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571" name="Google Shape;57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17"/>
          <p:cNvSpPr txBox="1"/>
          <p:nvPr/>
        </p:nvSpPr>
        <p:spPr>
          <a:xfrm>
            <a:off x="277900" y="1592375"/>
            <a:ext cx="6077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1.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3" name="Google Shape;57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8"/>
          <p:cNvSpPr txBox="1"/>
          <p:nvPr>
            <p:ph idx="4294967295" type="title"/>
          </p:nvPr>
        </p:nvSpPr>
        <p:spPr>
          <a:xfrm>
            <a:off x="486725" y="333975"/>
            <a:ext cx="8172900" cy="71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1 - 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9" name="Google Shape;579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0" name="Google Shape;5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613" y="1099025"/>
            <a:ext cx="5204336" cy="35014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9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1 - 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6" name="Google Shape;586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7" name="Google Shape;5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113" y="1103525"/>
            <a:ext cx="8205775" cy="359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0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2 - Le prix des boîtes Lego (math)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3" name="Google Shape;593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4" name="Google Shape;5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3938" y="1334575"/>
            <a:ext cx="5003531" cy="33663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1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2 - Le prix des boîtes Lego (math)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0" name="Google Shape;600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1" name="Google Shape;6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34575"/>
            <a:ext cx="8839200" cy="3219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2"/>
          <p:cNvSpPr txBox="1"/>
          <p:nvPr>
            <p:ph idx="4294967295" type="title"/>
          </p:nvPr>
        </p:nvSpPr>
        <p:spPr>
          <a:xfrm>
            <a:off x="630650" y="324775"/>
            <a:ext cx="78984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3 - Polygraph (Vêtements-Clothing)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7" name="Google Shape;607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8" name="Google Shape;6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3938" y="1334575"/>
            <a:ext cx="5003531" cy="33663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3"/>
          <p:cNvSpPr txBox="1"/>
          <p:nvPr>
            <p:ph idx="4294967295" type="title"/>
          </p:nvPr>
        </p:nvSpPr>
        <p:spPr>
          <a:xfrm>
            <a:off x="630650" y="5533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2 - Polygraph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(Vêtements-Clothing)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4" name="Google Shape;614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5" name="Google Shape;6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32350"/>
            <a:ext cx="8839199" cy="2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8875" y="11572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4"/>
          <p:cNvSpPr txBox="1"/>
          <p:nvPr>
            <p:ph idx="4294967295" type="title"/>
          </p:nvPr>
        </p:nvSpPr>
        <p:spPr>
          <a:xfrm>
            <a:off x="719350" y="499700"/>
            <a:ext cx="7550100" cy="13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En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quoi Desmos se démarque des autres outils questionnaires?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2" name="Google Shape;622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5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L’espace enseignant </a:t>
            </a: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</a:t>
            </a:r>
            <a:r>
              <a:rPr lang="en" sz="2800" u="sng"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9" name="Google Shape;6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038" y="1363724"/>
            <a:ext cx="6810387" cy="300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25"/>
          <p:cNvSpPr/>
          <p:nvPr/>
        </p:nvSpPr>
        <p:spPr>
          <a:xfrm>
            <a:off x="2323281" y="1867625"/>
            <a:ext cx="5319000" cy="119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5"/>
          <p:cNvSpPr/>
          <p:nvPr/>
        </p:nvSpPr>
        <p:spPr>
          <a:xfrm>
            <a:off x="2323281" y="3176958"/>
            <a:ext cx="5319000" cy="119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5"/>
          <p:cNvSpPr/>
          <p:nvPr/>
        </p:nvSpPr>
        <p:spPr>
          <a:xfrm>
            <a:off x="945025" y="3649597"/>
            <a:ext cx="1004400" cy="50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5"/>
          <p:cNvSpPr/>
          <p:nvPr/>
        </p:nvSpPr>
        <p:spPr>
          <a:xfrm>
            <a:off x="945025" y="2560427"/>
            <a:ext cx="1140900" cy="50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6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tableau de bord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9" name="Google Shape;639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0" name="Google Shape;6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650" y="1228050"/>
            <a:ext cx="6837974" cy="32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7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polyvalents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6" name="Google Shape;646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7" name="Google Shape;6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662" y="1439400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1013" y="1818225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1363" y="1818225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27"/>
          <p:cNvSpPr/>
          <p:nvPr/>
        </p:nvSpPr>
        <p:spPr>
          <a:xfrm>
            <a:off x="930638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27"/>
          <p:cNvSpPr/>
          <p:nvPr/>
        </p:nvSpPr>
        <p:spPr>
          <a:xfrm>
            <a:off x="2113563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27"/>
          <p:cNvSpPr/>
          <p:nvPr/>
        </p:nvSpPr>
        <p:spPr>
          <a:xfrm>
            <a:off x="2113563" y="25491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7"/>
          <p:cNvSpPr/>
          <p:nvPr/>
        </p:nvSpPr>
        <p:spPr>
          <a:xfrm>
            <a:off x="2113563" y="32925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7"/>
          <p:cNvSpPr/>
          <p:nvPr/>
        </p:nvSpPr>
        <p:spPr>
          <a:xfrm>
            <a:off x="930638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7"/>
          <p:cNvSpPr/>
          <p:nvPr/>
        </p:nvSpPr>
        <p:spPr>
          <a:xfrm>
            <a:off x="4505479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7"/>
          <p:cNvSpPr/>
          <p:nvPr/>
        </p:nvSpPr>
        <p:spPr>
          <a:xfrm>
            <a:off x="3339663" y="25390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7"/>
          <p:cNvSpPr/>
          <p:nvPr/>
        </p:nvSpPr>
        <p:spPr>
          <a:xfrm>
            <a:off x="3340604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27"/>
          <p:cNvSpPr/>
          <p:nvPr/>
        </p:nvSpPr>
        <p:spPr>
          <a:xfrm>
            <a:off x="4535546" y="3272433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7"/>
          <p:cNvSpPr/>
          <p:nvPr/>
        </p:nvSpPr>
        <p:spPr>
          <a:xfrm>
            <a:off x="5790754" y="2529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8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6" name="Google Shape;666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7" name="Google Shape;667;p28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9"/>
          <p:cNvSpPr txBox="1"/>
          <p:nvPr>
            <p:ph idx="4294967295" type="title"/>
          </p:nvPr>
        </p:nvSpPr>
        <p:spPr>
          <a:xfrm>
            <a:off x="747925" y="225025"/>
            <a:ext cx="7615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Activités présentées durant l’atelier… utilisez-les!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3" name="Google Shape;673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4" name="Google Shape;6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250" y="1414338"/>
            <a:ext cx="1783950" cy="18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650" y="1317600"/>
            <a:ext cx="2154570" cy="2002276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29"/>
          <p:cNvSpPr txBox="1"/>
          <p:nvPr/>
        </p:nvSpPr>
        <p:spPr>
          <a:xfrm>
            <a:off x="643650" y="3555056"/>
            <a:ext cx="22209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Lien vers l’activité 1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Toutes disciplines</a:t>
            </a:r>
            <a:endParaRPr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7" name="Google Shape;677;p29"/>
          <p:cNvSpPr txBox="1"/>
          <p:nvPr/>
        </p:nvSpPr>
        <p:spPr>
          <a:xfrm>
            <a:off x="6599775" y="3555055"/>
            <a:ext cx="22209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 vers l’activité 3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Polygraph</a:t>
            </a:r>
            <a:endParaRPr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8" name="Google Shape;67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97789" y="1486913"/>
            <a:ext cx="2220900" cy="1663657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29"/>
          <p:cNvSpPr txBox="1"/>
          <p:nvPr/>
        </p:nvSpPr>
        <p:spPr>
          <a:xfrm>
            <a:off x="3697788" y="3555081"/>
            <a:ext cx="22209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Lien vers l’activité 2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Math</a:t>
            </a:r>
            <a:endParaRPr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0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8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5" name="Google Shape;6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30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87" name="Google Shape;687;p30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8" name="Google Shape;688;p30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9" name="Google Shape;689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30"/>
          <p:cNvSpPr txBox="1"/>
          <p:nvPr/>
        </p:nvSpPr>
        <p:spPr>
          <a:xfrm>
            <a:off x="678925" y="1261900"/>
            <a:ext cx="1468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Formulaire d’appréciation</a:t>
            </a:r>
            <a:endParaRPr sz="19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