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</p:sldIdLst>
  <p:sldSz cy="5143500" cx="9144000"/>
  <p:notesSz cx="6858000" cy="9144000"/>
  <p:embeddedFontLst>
    <p:embeddedFont>
      <p:font typeface="Roboto Slab"/>
      <p:regular r:id="rId26"/>
      <p:bold r:id="rId27"/>
    </p:embeddedFont>
    <p:embeddedFont>
      <p:font typeface="Ubuntu"/>
      <p:regular r:id="rId28"/>
      <p:bold r:id="rId29"/>
      <p:italic r:id="rId30"/>
      <p:boldItalic r:id="rId31"/>
    </p:embeddedFont>
    <p:embeddedFont>
      <p:font typeface="Sniglet"/>
      <p:regular r:id="rId32"/>
    </p:embeddedFont>
    <p:embeddedFont>
      <p:font typeface="Nixie One"/>
      <p:regular r:id="rId33"/>
    </p:embeddedFont>
    <p:embeddedFont>
      <p:font typeface="Montserrat"/>
      <p:regular r:id="rId34"/>
      <p:bold r:id="rId35"/>
      <p:italic r:id="rId36"/>
      <p:boldItalic r:id="rId37"/>
    </p:embeddedFont>
    <p:embeddedFont>
      <p:font typeface="Viga"/>
      <p:regular r:id="rId38"/>
    </p:embeddedFont>
    <p:embeddedFont>
      <p:font typeface="Century Gothic"/>
      <p:regular r:id="rId39"/>
      <p:bold r:id="rId40"/>
      <p:italic r:id="rId41"/>
      <p:boldItalic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bold.fntdata"/><Relationship Id="rId20" Type="http://schemas.openxmlformats.org/officeDocument/2006/relationships/slide" Target="slides/slide16.xml"/><Relationship Id="rId42" Type="http://schemas.openxmlformats.org/officeDocument/2006/relationships/font" Target="fonts/CenturyGothic-boldItalic.fntdata"/><Relationship Id="rId41" Type="http://schemas.openxmlformats.org/officeDocument/2006/relationships/font" Target="fonts/CenturyGothic-italic.fntdata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RobotoSlab-regular.fntdata"/><Relationship Id="rId25" Type="http://schemas.openxmlformats.org/officeDocument/2006/relationships/slide" Target="slides/slide21.xml"/><Relationship Id="rId28" Type="http://schemas.openxmlformats.org/officeDocument/2006/relationships/font" Target="fonts/Ubuntu-regular.fntdata"/><Relationship Id="rId27" Type="http://schemas.openxmlformats.org/officeDocument/2006/relationships/font" Target="fonts/RobotoSlab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Ubuntu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Ubuntu-boldItalic.fntdata"/><Relationship Id="rId30" Type="http://schemas.openxmlformats.org/officeDocument/2006/relationships/font" Target="fonts/Ubuntu-italic.fntdata"/><Relationship Id="rId11" Type="http://schemas.openxmlformats.org/officeDocument/2006/relationships/slide" Target="slides/slide7.xml"/><Relationship Id="rId33" Type="http://schemas.openxmlformats.org/officeDocument/2006/relationships/font" Target="fonts/NixieOne-regular.fntdata"/><Relationship Id="rId10" Type="http://schemas.openxmlformats.org/officeDocument/2006/relationships/slide" Target="slides/slide6.xml"/><Relationship Id="rId32" Type="http://schemas.openxmlformats.org/officeDocument/2006/relationships/font" Target="fonts/Sniglet-regular.fntdata"/><Relationship Id="rId13" Type="http://schemas.openxmlformats.org/officeDocument/2006/relationships/slide" Target="slides/slide9.xml"/><Relationship Id="rId35" Type="http://schemas.openxmlformats.org/officeDocument/2006/relationships/font" Target="fonts/Montserrat-bold.fntdata"/><Relationship Id="rId12" Type="http://schemas.openxmlformats.org/officeDocument/2006/relationships/slide" Target="slides/slide8.xml"/><Relationship Id="rId34" Type="http://schemas.openxmlformats.org/officeDocument/2006/relationships/font" Target="fonts/Montserrat-regular.fntdata"/><Relationship Id="rId15" Type="http://schemas.openxmlformats.org/officeDocument/2006/relationships/slide" Target="slides/slide11.xml"/><Relationship Id="rId37" Type="http://schemas.openxmlformats.org/officeDocument/2006/relationships/font" Target="fonts/Montserrat-boldItalic.fntdata"/><Relationship Id="rId14" Type="http://schemas.openxmlformats.org/officeDocument/2006/relationships/slide" Target="slides/slide10.xml"/><Relationship Id="rId36" Type="http://schemas.openxmlformats.org/officeDocument/2006/relationships/font" Target="fonts/Montserrat-italic.fntdata"/><Relationship Id="rId17" Type="http://schemas.openxmlformats.org/officeDocument/2006/relationships/slide" Target="slides/slide13.xml"/><Relationship Id="rId39" Type="http://schemas.openxmlformats.org/officeDocument/2006/relationships/font" Target="fonts/CenturyGothic-regular.fntdata"/><Relationship Id="rId16" Type="http://schemas.openxmlformats.org/officeDocument/2006/relationships/slide" Target="slides/slide12.xml"/><Relationship Id="rId38" Type="http://schemas.openxmlformats.org/officeDocument/2006/relationships/font" Target="fonts/Viga-regular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d8472af53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d8472af53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fc8e86f98d_0_52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1fc8e86f98d_0_5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d9becb9bd1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d9becb9bd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53861f8f34_0_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53861f8f34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fc8e86f98d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1fc8e86f98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539418c681_0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539418c68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9d781c6a30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9d781c6a3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 temps réel seulement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d9becb9bd1_6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d9becb9bd1_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fc8e86f98d_0_105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1fc8e86f98d_0_10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1fc8e86f98d_0_38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1fc8e86f98d_0_38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53861f8f34_0_5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53861f8f34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53861f8f34_0_1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53861f8f34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1fc8e86f98d_0_26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1fc8e86f98d_0_26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99dc0336a0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99dc0336a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fc8e86f98d_0_158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1fc8e86f98d_0_15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1fc8e86f98d_0_211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1fc8e86f98d_0_2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c8800865ed_0_16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c8800865ed_0_16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c8800865ed_0_115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c8800865ed_0_1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20433a94e23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20433a94e2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1fc8e86f98d_0_317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1fc8e86f98d_0_3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1fc8e86f98d_0_38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1fc8e86f98d_0_38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solidFill>
          <a:schemeClr val="accen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4288500"/>
            <a:ext cx="9144000" cy="24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12" name="Google Shape;12;p2"/>
          <p:cNvSpPr/>
          <p:nvPr/>
        </p:nvSpPr>
        <p:spPr>
          <a:xfrm>
            <a:off x="0" y="4493605"/>
            <a:ext cx="9144000" cy="118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0" y="4584075"/>
            <a:ext cx="9144000" cy="55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2"/>
          <p:cNvSpPr txBox="1"/>
          <p:nvPr>
            <p:ph type="ctrTitle"/>
          </p:nvPr>
        </p:nvSpPr>
        <p:spPr>
          <a:xfrm>
            <a:off x="685800" y="2601425"/>
            <a:ext cx="5810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4113600" y="2878750"/>
            <a:ext cx="45057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4113600" y="3983050"/>
            <a:ext cx="45057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8" name="Google Shape;18;p3"/>
          <p:cNvSpPr/>
          <p:nvPr/>
        </p:nvSpPr>
        <p:spPr>
          <a:xfrm>
            <a:off x="0" y="4288499"/>
            <a:ext cx="3474300" cy="24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/>
          <p:nvPr/>
        </p:nvSpPr>
        <p:spPr>
          <a:xfrm>
            <a:off x="0" y="0"/>
            <a:ext cx="34743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20" name="Google Shape;20;p3"/>
          <p:cNvSpPr/>
          <p:nvPr/>
        </p:nvSpPr>
        <p:spPr>
          <a:xfrm>
            <a:off x="0" y="500626"/>
            <a:ext cx="3474300" cy="382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0" y="4493604"/>
            <a:ext cx="3474300" cy="118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3"/>
          <p:cNvSpPr/>
          <p:nvPr/>
        </p:nvSpPr>
        <p:spPr>
          <a:xfrm>
            <a:off x="0" y="4584075"/>
            <a:ext cx="3474300" cy="55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bg>
      <p:bgPr>
        <a:solidFill>
          <a:schemeClr val="accent4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/>
          <p:nvPr/>
        </p:nvSpPr>
        <p:spPr>
          <a:xfrm>
            <a:off x="3398538" y="1599538"/>
            <a:ext cx="2346925" cy="194442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0E3142">
                    <a:alpha val="26820"/>
                  </a:srgbClr>
                </a:solidFill>
                <a:latin typeface="Impact"/>
              </a:rPr>
              <a:t>“</a:t>
            </a:r>
          </a:p>
        </p:txBody>
      </p:sp>
      <p:sp>
        <p:nvSpPr>
          <p:cNvPr id="26" name="Google Shape;26;p4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27" name="Google Shape;27;p4"/>
          <p:cNvSpPr/>
          <p:nvPr/>
        </p:nvSpPr>
        <p:spPr>
          <a:xfrm>
            <a:off x="0" y="500625"/>
            <a:ext cx="9144000" cy="7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4"/>
          <p:cNvSpPr/>
          <p:nvPr/>
        </p:nvSpPr>
        <p:spPr>
          <a:xfrm>
            <a:off x="0" y="3962800"/>
            <a:ext cx="9144000" cy="37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4"/>
          <p:cNvSpPr/>
          <p:nvPr/>
        </p:nvSpPr>
        <p:spPr>
          <a:xfrm>
            <a:off x="0" y="4333125"/>
            <a:ext cx="9144000" cy="810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4"/>
          <p:cNvSpPr txBox="1"/>
          <p:nvPr>
            <p:ph idx="1" type="body"/>
          </p:nvPr>
        </p:nvSpPr>
        <p:spPr>
          <a:xfrm>
            <a:off x="1556175" y="2300275"/>
            <a:ext cx="6031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55600" lvl="0" marL="457200" rtl="0" algn="ctr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Char char="▪"/>
              <a:defRPr sz="2000">
                <a:solidFill>
                  <a:schemeClr val="lt1"/>
                </a:solidFill>
              </a:defRPr>
            </a:lvl1pPr>
            <a:lvl2pPr indent="-35560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▫"/>
              <a:defRPr sz="2000">
                <a:solidFill>
                  <a:schemeClr val="lt1"/>
                </a:solidFill>
              </a:defRPr>
            </a:lvl2pPr>
            <a:lvl3pPr indent="-35560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 sz="2000">
                <a:solidFill>
                  <a:schemeClr val="lt1"/>
                </a:solidFill>
              </a:defRPr>
            </a:lvl3pPr>
            <a:lvl4pPr indent="-35560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  <a:defRPr sz="2000">
                <a:solidFill>
                  <a:schemeClr val="lt1"/>
                </a:solidFill>
              </a:defRPr>
            </a:lvl4pPr>
            <a:lvl5pPr indent="-35560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  <a:defRPr sz="2000">
                <a:solidFill>
                  <a:schemeClr val="lt1"/>
                </a:solidFill>
              </a:defRPr>
            </a:lvl5pPr>
            <a:lvl6pPr indent="-35560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 sz="2000">
                <a:solidFill>
                  <a:schemeClr val="lt1"/>
                </a:solidFill>
              </a:defRPr>
            </a:lvl6pPr>
            <a:lvl7pPr indent="-35560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  <a:defRPr sz="2000">
                <a:solidFill>
                  <a:schemeClr val="lt1"/>
                </a:solidFill>
              </a:defRPr>
            </a:lvl7pPr>
            <a:lvl8pPr indent="-35560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  <a:defRPr sz="2000">
                <a:solidFill>
                  <a:schemeClr val="lt1"/>
                </a:solidFill>
              </a:defRPr>
            </a:lvl8pPr>
            <a:lvl9pPr indent="-355600" lvl="8" marL="4114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 sz="2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34" name="Google Shape;34;p5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5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5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5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5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9" name="Google Shape;39;p5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879125" y="1744500"/>
            <a:ext cx="7544400" cy="321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entury Gothic"/>
              <a:buChar char="■"/>
              <a:defRPr sz="17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❏"/>
              <a:defRPr sz="2800"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❏"/>
              <a:defRPr sz="2800"/>
            </a:lvl3pPr>
            <a:lvl4pPr indent="-4064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4pPr>
            <a:lvl5pPr indent="-4064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5pPr>
            <a:lvl6pPr indent="-4064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6pPr>
            <a:lvl7pPr indent="-4064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7pPr>
            <a:lvl8pPr indent="-4064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8pPr>
            <a:lvl9pPr indent="-4064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9pPr>
          </a:lstStyle>
          <a:p/>
        </p:txBody>
      </p:sp>
      <p:sp>
        <p:nvSpPr>
          <p:cNvPr id="41" name="Google Shape;41;p5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44" name="Google Shape;44;p6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6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6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6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6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9" name="Google Shape;49;p6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>
            <p:ph idx="1" type="body"/>
          </p:nvPr>
        </p:nvSpPr>
        <p:spPr>
          <a:xfrm>
            <a:off x="1146025" y="1767275"/>
            <a:ext cx="3660300" cy="31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51" name="Google Shape;51;p6"/>
          <p:cNvSpPr txBox="1"/>
          <p:nvPr>
            <p:ph idx="2" type="body"/>
          </p:nvPr>
        </p:nvSpPr>
        <p:spPr>
          <a:xfrm>
            <a:off x="5026623" y="1767275"/>
            <a:ext cx="3660300" cy="31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52" name="Google Shape;52;p6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55" name="Google Shape;55;p7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7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7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7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9" name="Google Shape;59;p7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" name="Google Shape;60;p7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>
            <p:ph idx="1" type="body"/>
          </p:nvPr>
        </p:nvSpPr>
        <p:spPr>
          <a:xfrm>
            <a:off x="1146025" y="1773300"/>
            <a:ext cx="2409900" cy="31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2" name="Google Shape;62;p7"/>
          <p:cNvSpPr txBox="1"/>
          <p:nvPr>
            <p:ph idx="2" type="body"/>
          </p:nvPr>
        </p:nvSpPr>
        <p:spPr>
          <a:xfrm>
            <a:off x="3679388" y="1773300"/>
            <a:ext cx="2409900" cy="31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3" name="Google Shape;63;p7"/>
          <p:cNvSpPr txBox="1"/>
          <p:nvPr>
            <p:ph idx="3" type="body"/>
          </p:nvPr>
        </p:nvSpPr>
        <p:spPr>
          <a:xfrm>
            <a:off x="6212750" y="1773300"/>
            <a:ext cx="2409900" cy="31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4" name="Google Shape;64;p7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67" name="Google Shape;67;p8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8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8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8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1" name="Google Shape;71;p8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2" name="Google Shape;72;p8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73" name="Google Shape;73;p8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9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76" name="Google Shape;76;p9"/>
          <p:cNvSpPr/>
          <p:nvPr/>
        </p:nvSpPr>
        <p:spPr>
          <a:xfrm>
            <a:off x="0" y="500625"/>
            <a:ext cx="2472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9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9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9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 algn="ctr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</a:lstStyle>
          <a:p/>
        </p:txBody>
      </p:sp>
      <p:sp>
        <p:nvSpPr>
          <p:cNvPr id="81" name="Google Shape;81;p9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0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84" name="Google Shape;84;p10"/>
          <p:cNvSpPr/>
          <p:nvPr/>
        </p:nvSpPr>
        <p:spPr>
          <a:xfrm>
            <a:off x="0" y="500625"/>
            <a:ext cx="2472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0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0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0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0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tyle A">
  <p:cSld name="BLANK_1_1">
    <p:bg>
      <p:bgPr>
        <a:solidFill>
          <a:schemeClr val="accent4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1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91" name="Google Shape;91;p11"/>
          <p:cNvSpPr/>
          <p:nvPr/>
        </p:nvSpPr>
        <p:spPr>
          <a:xfrm>
            <a:off x="0" y="500625"/>
            <a:ext cx="9144000" cy="7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1"/>
          <p:cNvSpPr/>
          <p:nvPr/>
        </p:nvSpPr>
        <p:spPr>
          <a:xfrm>
            <a:off x="0" y="3962800"/>
            <a:ext cx="9144000" cy="37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1"/>
          <p:cNvSpPr/>
          <p:nvPr/>
        </p:nvSpPr>
        <p:spPr>
          <a:xfrm>
            <a:off x="0" y="4333125"/>
            <a:ext cx="9144000" cy="810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1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tyle B">
  <p:cSld name="BLANK_1_1_1">
    <p:bg>
      <p:bgPr>
        <a:solidFill>
          <a:schemeClr val="accent1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2"/>
          <p:cNvSpPr/>
          <p:nvPr/>
        </p:nvSpPr>
        <p:spPr>
          <a:xfrm>
            <a:off x="0" y="4294550"/>
            <a:ext cx="9144000" cy="241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2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98" name="Google Shape;98;p12"/>
          <p:cNvSpPr/>
          <p:nvPr/>
        </p:nvSpPr>
        <p:spPr>
          <a:xfrm>
            <a:off x="0" y="4493605"/>
            <a:ext cx="9144000" cy="118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2"/>
          <p:cNvSpPr/>
          <p:nvPr/>
        </p:nvSpPr>
        <p:spPr>
          <a:xfrm>
            <a:off x="0" y="4584075"/>
            <a:ext cx="9144000" cy="55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2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3" name="Google Shape;103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04" name="Google Shape;104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_2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146025" y="1767275"/>
            <a:ext cx="7540800" cy="31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ixie One"/>
              <a:buChar char="▪"/>
              <a:defRPr sz="30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ixie One"/>
              <a:buChar char="▫"/>
              <a:defRPr sz="24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ixie One"/>
              <a:buChar char="■"/>
              <a:defRPr sz="24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●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○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■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●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○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■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monurl.ca/desmos140223" TargetMode="External"/><Relationship Id="rId4" Type="http://schemas.openxmlformats.org/officeDocument/2006/relationships/hyperlink" Target="https://monurl.ca/desmos140223" TargetMode="External"/><Relationship Id="rId9" Type="http://schemas.openxmlformats.org/officeDocument/2006/relationships/image" Target="../media/image7.png"/><Relationship Id="rId5" Type="http://schemas.openxmlformats.org/officeDocument/2006/relationships/image" Target="../media/image2.png"/><Relationship Id="rId6" Type="http://schemas.openxmlformats.org/officeDocument/2006/relationships/hyperlink" Target="https://recitmst.qc.ca/" TargetMode="External"/><Relationship Id="rId7" Type="http://schemas.openxmlformats.org/officeDocument/2006/relationships/hyperlink" Target="https://creativecommons.org/licenses/by-nc-sa/4.0/deed.fr" TargetMode="External"/><Relationship Id="rId8" Type="http://schemas.openxmlformats.org/officeDocument/2006/relationships/hyperlink" Target="https://creativecommons.org/licenses/by-nc-sa/4.0/deed.fr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hyperlink" Target="http://www.recit.qc.ca" TargetMode="External"/><Relationship Id="rId5" Type="http://schemas.openxmlformats.org/officeDocument/2006/relationships/hyperlink" Target="https://recitmst.qc.ca/" TargetMode="External"/><Relationship Id="rId6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student.desmos.com/" TargetMode="External"/><Relationship Id="rId4" Type="http://schemas.openxmlformats.org/officeDocument/2006/relationships/hyperlink" Target="https://student.desmos.com/" TargetMode="External"/><Relationship Id="rId5" Type="http://schemas.openxmlformats.org/officeDocument/2006/relationships/hyperlink" Target="https://teacher.desmos.com/" TargetMode="External"/><Relationship Id="rId6" Type="http://schemas.openxmlformats.org/officeDocument/2006/relationships/image" Target="../media/image4.png"/><Relationship Id="rId7" Type="http://schemas.openxmlformats.org/officeDocument/2006/relationships/hyperlink" Target="https://www.desmos.com/" TargetMode="External"/><Relationship Id="rId8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hyperlink" Target="https://student.desmos.com/?prepopulateCode=9j8s5h&amp;lang=fr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png"/><Relationship Id="rId4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3.png"/><Relationship Id="rId4" Type="http://schemas.openxmlformats.org/officeDocument/2006/relationships/image" Target="../media/image13.png"/><Relationship Id="rId5" Type="http://schemas.openxmlformats.org/officeDocument/2006/relationships/hyperlink" Target="https://teacher.desmos.com/activitybuilder/custom/63d92117197529a0b5a754e0?lang=fr" TargetMode="External"/><Relationship Id="rId6" Type="http://schemas.openxmlformats.org/officeDocument/2006/relationships/hyperlink" Target="https://teacher.desmos.com/activitybuilder/custom/63d92394477c58dea77e597b?lang=fr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teacher.desmos.com/" TargetMode="External"/><Relationship Id="rId4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Relationship Id="rId4" Type="http://schemas.openxmlformats.org/officeDocument/2006/relationships/image" Target="../media/image27.png"/><Relationship Id="rId5" Type="http://schemas.openxmlformats.org/officeDocument/2006/relationships/hyperlink" Target="https://app.wooclap.com/ALFPLY?from=instruction-slide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4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5" Type="http://schemas.openxmlformats.org/officeDocument/2006/relationships/hyperlink" Target="https://view.genial.ly/5d812659369a7d0fc95ca03b/interactive-content-cadre-de-reference-de-la-competence-numerique" TargetMode="External"/><Relationship Id="rId6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teacher.desmos.com/" TargetMode="External"/><Relationship Id="rId4" Type="http://schemas.openxmlformats.org/officeDocument/2006/relationships/hyperlink" Target="http://www.desmosfr.ca" TargetMode="External"/><Relationship Id="rId5" Type="http://schemas.openxmlformats.org/officeDocument/2006/relationships/hyperlink" Target="https://www.facebook.com/groups/pedagoguesdesmos" TargetMode="External"/><Relationship Id="rId6" Type="http://schemas.openxmlformats.org/officeDocument/2006/relationships/hyperlink" Target="https://www.facebook.com/groups/704851039666407" TargetMode="External"/><Relationship Id="rId7" Type="http://schemas.openxmlformats.org/officeDocument/2006/relationships/hyperlink" Target="http://www.lesmathsautrement.ca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campus.recit.qc.ca/math%c3%a9matique-science-et-technologie/desmos101" TargetMode="External"/><Relationship Id="rId4" Type="http://schemas.openxmlformats.org/officeDocument/2006/relationships/hyperlink" Target="https://www.youtube.com/playlist?list=PLbE85KlaADWl9w9d71xFo8AME6LZUfAjR" TargetMode="External"/><Relationship Id="rId9" Type="http://schemas.openxmlformats.org/officeDocument/2006/relationships/hyperlink" Target="https://view.genial.ly/600740a426efd30d1ba0c4ca/horizontal-infographic-review-formation-teacher-desmos-science?fbclid=IwAR2M8aOAMlc1F-6DAq1eZiLuBejHMuwGB_amSIPjU9xd3tb9By9OVThb7IQ" TargetMode="External"/><Relationship Id="rId5" Type="http://schemas.openxmlformats.org/officeDocument/2006/relationships/hyperlink" Target="https://recitmst.qc.ca/Desmos-les-bases-de-la-calculatrice-graphique" TargetMode="External"/><Relationship Id="rId6" Type="http://schemas.openxmlformats.org/officeDocument/2006/relationships/hyperlink" Target="https://recitmst.qc.ca/Desmos-les-mathematiques-en-classe-virtuelle" TargetMode="External"/><Relationship Id="rId7" Type="http://schemas.openxmlformats.org/officeDocument/2006/relationships/hyperlink" Target="https://recitmst.qc.ca/Desmos-creation-d-activites-pour-la-classe-virtuelle" TargetMode="External"/><Relationship Id="rId8" Type="http://schemas.openxmlformats.org/officeDocument/2006/relationships/hyperlink" Target="https://view.genial.ly/5f6b3ba79e22dc0d83e40fcc/horizontal-infographic-lists-dynamiser-lenseignement-apprentissage-des-mathematiques-avec-desmos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campus.recit.qc.ca/login/index.php" TargetMode="External"/><Relationship Id="rId4" Type="http://schemas.openxmlformats.org/officeDocument/2006/relationships/hyperlink" Target="https://campus.recit.qc.ca/enrol/index.php?id=217" TargetMode="External"/><Relationship Id="rId5" Type="http://schemas.openxmlformats.org/officeDocument/2006/relationships/hyperlink" Target="https://campus.recit.qc.ca/enrol/index.php?id=217" TargetMode="External"/><Relationship Id="rId6" Type="http://schemas.openxmlformats.org/officeDocument/2006/relationships/hyperlink" Target="https://campus.recit.qc.ca/mod/page/view.php?id=18102" TargetMode="External"/><Relationship Id="rId7" Type="http://schemas.openxmlformats.org/officeDocument/2006/relationships/image" Target="../media/image2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Relationship Id="rId4" Type="http://schemas.openxmlformats.org/officeDocument/2006/relationships/hyperlink" Target="mailto:equipe@recitmst.qc.ca" TargetMode="External"/><Relationship Id="rId5" Type="http://schemas.openxmlformats.org/officeDocument/2006/relationships/hyperlink" Target="https://www.facebook.com/RECITMST2020/" TargetMode="External"/><Relationship Id="rId6" Type="http://schemas.openxmlformats.org/officeDocument/2006/relationships/hyperlink" Target="https://twitter.com/recitmst" TargetMode="External"/><Relationship Id="rId7" Type="http://schemas.openxmlformats.org/officeDocument/2006/relationships/hyperlink" Target="https://www.youtube.com/channel/UC7IcadI_rZFwso9N81PYqFg" TargetMode="Externa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www.slidescarnival.com/?utm_source=template" TargetMode="Externa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 txBox="1"/>
          <p:nvPr>
            <p:ph type="ctrTitle"/>
          </p:nvPr>
        </p:nvSpPr>
        <p:spPr>
          <a:xfrm>
            <a:off x="121125" y="1271875"/>
            <a:ext cx="69774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2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Desmos pour toutes les disciplines</a:t>
            </a:r>
            <a:endParaRPr sz="2800">
              <a:solidFill>
                <a:srgbClr val="FAA22A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2" name="Google Shape;112;p15"/>
          <p:cNvSpPr txBox="1"/>
          <p:nvPr/>
        </p:nvSpPr>
        <p:spPr>
          <a:xfrm>
            <a:off x="150675" y="2507875"/>
            <a:ext cx="5903700" cy="14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14 février 2023</a:t>
            </a:r>
            <a:endParaRPr sz="21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13h à 15h </a:t>
            </a:r>
            <a:endParaRPr sz="21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CSS Marie-Victorin</a:t>
            </a:r>
            <a:endParaRPr sz="21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 u="sng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monurl.ca/desmos</a:t>
            </a:r>
            <a:r>
              <a:rPr b="1" lang="en" sz="1900" u="sng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140223</a:t>
            </a:r>
            <a:endParaRPr sz="2500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13" name="Google Shape;113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66150" y="3013514"/>
            <a:ext cx="874765" cy="141177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5"/>
          <p:cNvSpPr txBox="1"/>
          <p:nvPr/>
        </p:nvSpPr>
        <p:spPr>
          <a:xfrm>
            <a:off x="607875" y="4800400"/>
            <a:ext cx="7667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1000">
                <a:latin typeface="Century Gothic"/>
                <a:ea typeface="Century Gothic"/>
                <a:cs typeface="Century Gothic"/>
                <a:sym typeface="Century Gothic"/>
              </a:rPr>
              <a:t>Cette présentation est mise à disposition par le </a:t>
            </a:r>
            <a:r>
              <a:rPr b="1" lang="en" sz="10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RÉCIT MST</a:t>
            </a:r>
            <a:r>
              <a:rPr lang="en" sz="1000">
                <a:latin typeface="Century Gothic"/>
                <a:ea typeface="Century Gothic"/>
                <a:cs typeface="Century Gothic"/>
                <a:sym typeface="Century Gothic"/>
              </a:rPr>
              <a:t>, sauf exception, selon les termes de la</a:t>
            </a:r>
            <a:r>
              <a:rPr lang="en" sz="10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1" lang="en" sz="10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CC</a:t>
            </a:r>
            <a:r>
              <a:rPr lang="en" sz="1000">
                <a:latin typeface="Century Gothic"/>
                <a:ea typeface="Century Gothic"/>
                <a:cs typeface="Century Gothic"/>
                <a:sym typeface="Century Gothic"/>
              </a:rPr>
              <a:t>, 2023.</a:t>
            </a:r>
            <a:endParaRPr sz="1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15" name="Google Shape;115;p15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873897" y="4633372"/>
            <a:ext cx="1106300" cy="38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361075" y="669150"/>
            <a:ext cx="1619125" cy="161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6"/>
          <p:cNvSpPr txBox="1"/>
          <p:nvPr>
            <p:ph idx="1" type="subTitle"/>
          </p:nvPr>
        </p:nvSpPr>
        <p:spPr>
          <a:xfrm>
            <a:off x="220600" y="1149475"/>
            <a:ext cx="3044400" cy="135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Stéphanie Rioux</a:t>
            </a:r>
            <a:endParaRPr sz="31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stephanie.rioux@recitmst.qc.ca</a:t>
            </a:r>
            <a:endParaRPr sz="1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2" name="Google Shape;122;p16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3" name="Google Shape;12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2955" y="3638075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6">
            <a:hlinkClick r:id="rId4"/>
          </p:cNvPr>
          <p:cNvSpPr txBox="1"/>
          <p:nvPr/>
        </p:nvSpPr>
        <p:spPr>
          <a:xfrm>
            <a:off x="220600" y="3677275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 u="sng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</a:t>
            </a:r>
            <a:endParaRPr b="1" sz="21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25" name="Google Shape;125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41555" y="1415025"/>
            <a:ext cx="3044250" cy="789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6" name="Google Shape;126;p16"/>
          <p:cNvGrpSpPr/>
          <p:nvPr/>
        </p:nvGrpSpPr>
        <p:grpSpPr>
          <a:xfrm>
            <a:off x="4166969" y="761155"/>
            <a:ext cx="4193422" cy="2131004"/>
            <a:chOff x="1177450" y="241631"/>
            <a:chExt cx="6173152" cy="3616776"/>
          </a:xfrm>
        </p:grpSpPr>
        <p:sp>
          <p:nvSpPr>
            <p:cNvPr id="127" name="Google Shape;127;p16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rgbClr val="1144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16"/>
            <p:cNvSpPr/>
            <p:nvPr/>
          </p:nvSpPr>
          <p:spPr>
            <a:xfrm>
              <a:off x="1177450" y="3763229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144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16"/>
            <p:cNvSpPr/>
            <p:nvPr/>
          </p:nvSpPr>
          <p:spPr>
            <a:xfrm>
              <a:off x="1177450" y="3687086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8637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16"/>
            <p:cNvSpPr/>
            <p:nvPr/>
          </p:nvSpPr>
          <p:spPr>
            <a:xfrm>
              <a:off x="3806350" y="3687086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4BF6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7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entury Gothic"/>
                <a:ea typeface="Century Gothic"/>
                <a:cs typeface="Century Gothic"/>
                <a:sym typeface="Century Gothic"/>
              </a:rPr>
              <a:t>Plan de l’atelier</a:t>
            </a:r>
            <a:endParaRPr sz="3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6" name="Google Shape;136;p17"/>
          <p:cNvSpPr txBox="1"/>
          <p:nvPr>
            <p:ph idx="4294967295" type="body"/>
          </p:nvPr>
        </p:nvSpPr>
        <p:spPr>
          <a:xfrm>
            <a:off x="1149750" y="1683825"/>
            <a:ext cx="6431700" cy="309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</a:pPr>
            <a:r>
              <a:rPr lang="en" sz="2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C’est quoi Desmos?</a:t>
            </a:r>
            <a:endParaRPr sz="2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</a:pPr>
            <a:r>
              <a:rPr lang="en" sz="2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Expériences-élève</a:t>
            </a:r>
            <a:endParaRPr sz="2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</a:pPr>
            <a:r>
              <a:rPr lang="en" sz="2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Espace enseignant</a:t>
            </a:r>
            <a:endParaRPr sz="2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</a:pPr>
            <a:r>
              <a:rPr lang="en" sz="2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En quoi Desmos se démarque?</a:t>
            </a:r>
            <a:endParaRPr sz="2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</a:pPr>
            <a:r>
              <a:rPr lang="en" sz="2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Création/modification d’activités </a:t>
            </a:r>
            <a:endParaRPr sz="2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■"/>
            </a:pPr>
            <a:r>
              <a:rPr lang="en" sz="2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Ressources</a:t>
            </a:r>
            <a:endParaRPr sz="2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37" name="Google Shape;137;p17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8"/>
          <p:cNvSpPr txBox="1"/>
          <p:nvPr>
            <p:ph type="title"/>
          </p:nvPr>
        </p:nvSpPr>
        <p:spPr>
          <a:xfrm>
            <a:off x="1029641" y="743400"/>
            <a:ext cx="3989400" cy="61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Century Gothic"/>
                <a:ea typeface="Century Gothic"/>
                <a:cs typeface="Century Gothic"/>
                <a:sym typeface="Century Gothic"/>
              </a:rPr>
              <a:t>C’est quoi Desmos?</a:t>
            </a:r>
            <a:endParaRPr sz="28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43" name="Google Shape;143;p18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144" name="Google Shape;144;p18"/>
          <p:cNvSpPr/>
          <p:nvPr/>
        </p:nvSpPr>
        <p:spPr>
          <a:xfrm>
            <a:off x="504300" y="2859600"/>
            <a:ext cx="8597100" cy="1922100"/>
          </a:xfrm>
          <a:prstGeom prst="roundRect">
            <a:avLst>
              <a:gd fmla="val 16667" name="adj"/>
            </a:avLst>
          </a:prstGeom>
          <a:solidFill>
            <a:srgbClr val="94BF6E"/>
          </a:solidFill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8"/>
          <p:cNvSpPr txBox="1"/>
          <p:nvPr/>
        </p:nvSpPr>
        <p:spPr>
          <a:xfrm>
            <a:off x="3461550" y="4379525"/>
            <a:ext cx="22209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 sz="1600" u="sng">
                <a:solidFill>
                  <a:schemeClr val="accent2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student.desmos.com</a:t>
            </a:r>
            <a:r>
              <a:rPr b="1" lang="en" sz="1600" u="sng">
                <a:latin typeface="Ubuntu"/>
                <a:ea typeface="Ubuntu"/>
                <a:cs typeface="Ubuntu"/>
                <a:sym typeface="Ubuntu"/>
                <a:hlinkClick r:id="rId4"/>
              </a:rPr>
              <a:t> </a:t>
            </a:r>
            <a:r>
              <a:rPr b="1" lang="en" sz="1600">
                <a:latin typeface="Ubuntu"/>
                <a:ea typeface="Ubuntu"/>
                <a:cs typeface="Ubuntu"/>
                <a:sym typeface="Ubuntu"/>
              </a:rPr>
              <a:t>	</a:t>
            </a:r>
            <a:endParaRPr sz="2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46" name="Google Shape;146;p18"/>
          <p:cNvSpPr txBox="1"/>
          <p:nvPr/>
        </p:nvSpPr>
        <p:spPr>
          <a:xfrm>
            <a:off x="6539400" y="4359575"/>
            <a:ext cx="22209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 sz="1600" u="sng">
                <a:solidFill>
                  <a:schemeClr val="accent2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teacher.desmos.com</a:t>
            </a:r>
            <a:endParaRPr sz="1200">
              <a:solidFill>
                <a:schemeClr val="accent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47" name="Google Shape;147;p18"/>
          <p:cNvSpPr txBox="1"/>
          <p:nvPr/>
        </p:nvSpPr>
        <p:spPr>
          <a:xfrm>
            <a:off x="430300" y="3464850"/>
            <a:ext cx="33564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entury Gothic"/>
              <a:buChar char="■"/>
            </a:pPr>
            <a:r>
              <a:rPr b="1" lang="en" sz="2200">
                <a:latin typeface="Century Gothic"/>
                <a:ea typeface="Century Gothic"/>
                <a:cs typeface="Century Gothic"/>
                <a:sym typeface="Century Gothic"/>
              </a:rPr>
              <a:t>Classe virtuelle</a:t>
            </a:r>
            <a:endParaRPr b="1" sz="2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8" name="Google Shape;148;p18"/>
          <p:cNvSpPr txBox="1"/>
          <p:nvPr/>
        </p:nvSpPr>
        <p:spPr>
          <a:xfrm>
            <a:off x="4297650" y="4853299"/>
            <a:ext cx="548700" cy="29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rPr>
              <a:t>‹#›</a:t>
            </a:fld>
            <a:endParaRPr sz="1200">
              <a:solidFill>
                <a:srgbClr val="3C78D8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pic>
        <p:nvPicPr>
          <p:cNvPr id="149" name="Google Shape;149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37847" y="3029075"/>
            <a:ext cx="5875553" cy="1400175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8"/>
          <p:cNvSpPr txBox="1"/>
          <p:nvPr/>
        </p:nvSpPr>
        <p:spPr>
          <a:xfrm>
            <a:off x="430300" y="1744775"/>
            <a:ext cx="60774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entury Gothic"/>
              <a:buChar char="■"/>
            </a:pPr>
            <a:r>
              <a:rPr b="1" lang="en" sz="2200">
                <a:latin typeface="Century Gothic"/>
                <a:ea typeface="Century Gothic"/>
                <a:cs typeface="Century Gothic"/>
                <a:sym typeface="Century Gothic"/>
              </a:rPr>
              <a:t>Calculatrice graphique (</a:t>
            </a:r>
            <a:r>
              <a:rPr b="1" lang="en" sz="22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desmos.com</a:t>
            </a:r>
            <a:r>
              <a:rPr b="1" lang="en" sz="2200">
                <a:latin typeface="Century Gothic"/>
                <a:ea typeface="Century Gothic"/>
                <a:cs typeface="Century Gothic"/>
                <a:sym typeface="Century Gothic"/>
              </a:rPr>
              <a:t>) ou application pour appareils mobiles</a:t>
            </a:r>
            <a:endParaRPr b="1" sz="2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51" name="Google Shape;151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72850" y="1387800"/>
            <a:ext cx="1428750" cy="140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9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7" name="Google Shape;157;p19"/>
          <p:cNvSpPr txBox="1"/>
          <p:nvPr>
            <p:ph type="title"/>
          </p:nvPr>
        </p:nvSpPr>
        <p:spPr>
          <a:xfrm>
            <a:off x="1146025" y="530725"/>
            <a:ext cx="33564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entury Gothic"/>
                <a:ea typeface="Century Gothic"/>
                <a:cs typeface="Century Gothic"/>
                <a:sym typeface="Century Gothic"/>
              </a:rPr>
              <a:t>Expérience élève 1</a:t>
            </a:r>
            <a:endParaRPr sz="20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entury Gothic"/>
                <a:ea typeface="Century Gothic"/>
                <a:cs typeface="Century Gothic"/>
                <a:sym typeface="Century Gothic"/>
              </a:rPr>
              <a:t>Pour toutes les disciplines</a:t>
            </a:r>
            <a:endParaRPr sz="2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58" name="Google Shape;15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4325" y="1661600"/>
            <a:ext cx="6131924" cy="3481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0"/>
          <p:cNvSpPr txBox="1"/>
          <p:nvPr>
            <p:ph type="title"/>
          </p:nvPr>
        </p:nvSpPr>
        <p:spPr>
          <a:xfrm>
            <a:off x="1114175" y="540775"/>
            <a:ext cx="3607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Century Gothic"/>
                <a:ea typeface="Century Gothic"/>
                <a:cs typeface="Century Gothic"/>
                <a:sym typeface="Century Gothic"/>
              </a:rPr>
              <a:t>Rejoindre la classe</a:t>
            </a:r>
            <a:endParaRPr sz="27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4" name="Google Shape;164;p20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165" name="Google Shape;16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8175" y="1638950"/>
            <a:ext cx="5036524" cy="28398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0"/>
          <p:cNvSpPr txBox="1"/>
          <p:nvPr/>
        </p:nvSpPr>
        <p:spPr>
          <a:xfrm>
            <a:off x="1939138" y="4607050"/>
            <a:ext cx="5394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entury Gothic"/>
                <a:ea typeface="Century Gothic"/>
                <a:cs typeface="Century Gothic"/>
                <a:sym typeface="Century Gothic"/>
              </a:rPr>
              <a:t>Vous pouvez également cliquer sur ce </a:t>
            </a:r>
            <a:r>
              <a:rPr b="1" lang="en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/>
              </a:rPr>
              <a:t>lien d’invitation</a:t>
            </a:r>
            <a:r>
              <a:rPr b="1" lang="en"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b="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1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entury Gothic"/>
                <a:ea typeface="Century Gothic"/>
                <a:cs typeface="Century Gothic"/>
                <a:sym typeface="Century Gothic"/>
              </a:rPr>
              <a:t>Expérience élève 2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entury Gothic"/>
                <a:ea typeface="Century Gothic"/>
                <a:cs typeface="Century Gothic"/>
                <a:sym typeface="Century Gothic"/>
              </a:rPr>
              <a:t>Polygraph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2" name="Google Shape;172;p21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173" name="Google Shape;17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0988" y="1701775"/>
            <a:ext cx="5982026" cy="32526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24700" y="155928"/>
            <a:ext cx="2260350" cy="187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2"/>
          <p:cNvSpPr txBox="1"/>
          <p:nvPr>
            <p:ph type="title"/>
          </p:nvPr>
        </p:nvSpPr>
        <p:spPr>
          <a:xfrm>
            <a:off x="1146025" y="530725"/>
            <a:ext cx="3376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entury Gothic"/>
                <a:ea typeface="Century Gothic"/>
                <a:cs typeface="Century Gothic"/>
                <a:sym typeface="Century Gothic"/>
              </a:rPr>
              <a:t>Activités présentées</a:t>
            </a:r>
            <a:r>
              <a:rPr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80" name="Google Shape;180;p22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181" name="Google Shape;18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1825" y="1814850"/>
            <a:ext cx="2464176" cy="242821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82" name="Google Shape;182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84551" y="1814850"/>
            <a:ext cx="2464175" cy="249851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83" name="Google Shape;183;p22"/>
          <p:cNvSpPr txBox="1"/>
          <p:nvPr/>
        </p:nvSpPr>
        <p:spPr>
          <a:xfrm>
            <a:off x="1573463" y="4345763"/>
            <a:ext cx="2220900" cy="7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Toutes disciplines</a:t>
            </a:r>
            <a:endParaRPr>
              <a:solidFill>
                <a:schemeClr val="accent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 sz="18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vers l’activité</a:t>
            </a:r>
            <a:endParaRPr b="1" sz="16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84" name="Google Shape;184;p22"/>
          <p:cNvSpPr txBox="1"/>
          <p:nvPr/>
        </p:nvSpPr>
        <p:spPr>
          <a:xfrm>
            <a:off x="5284550" y="4345775"/>
            <a:ext cx="2718600" cy="7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 sz="15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Polygraph</a:t>
            </a:r>
            <a:endParaRPr>
              <a:solidFill>
                <a:schemeClr val="accent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 sz="18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vers l’activité</a:t>
            </a:r>
            <a:r>
              <a:rPr b="1" lang="en" sz="16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b="1" sz="16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3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entury Gothic"/>
                <a:ea typeface="Century Gothic"/>
                <a:cs typeface="Century Gothic"/>
                <a:sym typeface="Century Gothic"/>
              </a:rPr>
              <a:t>L’espace enseignant</a:t>
            </a:r>
            <a:endParaRPr sz="3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0" name="Google Shape;190;p23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‹#›</a:t>
            </a:fld>
            <a:endParaRPr sz="8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191" name="Google Shape;191;p23"/>
          <p:cNvSpPr txBox="1"/>
          <p:nvPr>
            <p:ph type="title"/>
          </p:nvPr>
        </p:nvSpPr>
        <p:spPr>
          <a:xfrm>
            <a:off x="2211862" y="2784244"/>
            <a:ext cx="5030100" cy="5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/>
              </a:rPr>
              <a:t>teacher.desmos.com</a:t>
            </a:r>
            <a:endParaRPr sz="260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92" name="Google Shape;192;p23"/>
          <p:cNvGrpSpPr/>
          <p:nvPr/>
        </p:nvGrpSpPr>
        <p:grpSpPr>
          <a:xfrm>
            <a:off x="2241293" y="1756649"/>
            <a:ext cx="4971239" cy="2912590"/>
            <a:chOff x="1177450" y="241631"/>
            <a:chExt cx="6173152" cy="3616776"/>
          </a:xfrm>
        </p:grpSpPr>
        <p:sp>
          <p:nvSpPr>
            <p:cNvPr id="193" name="Google Shape;193;p23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rgbClr val="1144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23"/>
            <p:cNvSpPr/>
            <p:nvPr/>
          </p:nvSpPr>
          <p:spPr>
            <a:xfrm>
              <a:off x="1177450" y="3763229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144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23"/>
            <p:cNvSpPr/>
            <p:nvPr/>
          </p:nvSpPr>
          <p:spPr>
            <a:xfrm>
              <a:off x="1177450" y="3687086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8637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23"/>
            <p:cNvSpPr/>
            <p:nvPr/>
          </p:nvSpPr>
          <p:spPr>
            <a:xfrm>
              <a:off x="3806350" y="3687086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4BF6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97" name="Google Shape;19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29825" y="3436200"/>
            <a:ext cx="794175" cy="77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4"/>
          <p:cNvSpPr txBox="1"/>
          <p:nvPr>
            <p:ph type="ctrTitle"/>
          </p:nvPr>
        </p:nvSpPr>
        <p:spPr>
          <a:xfrm>
            <a:off x="298150" y="1633075"/>
            <a:ext cx="26139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L’espace </a:t>
            </a:r>
            <a:endParaRPr sz="3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enseignant</a:t>
            </a:r>
            <a:endParaRPr sz="3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3" name="Google Shape;203;p24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04" name="Google Shape;20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0175" y="162450"/>
            <a:ext cx="2714625" cy="473392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4"/>
          <p:cNvSpPr/>
          <p:nvPr/>
        </p:nvSpPr>
        <p:spPr>
          <a:xfrm>
            <a:off x="4933225" y="3067846"/>
            <a:ext cx="2573700" cy="1659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5"/>
          <p:cNvSpPr txBox="1"/>
          <p:nvPr>
            <p:ph type="title"/>
          </p:nvPr>
        </p:nvSpPr>
        <p:spPr>
          <a:xfrm>
            <a:off x="1146025" y="749279"/>
            <a:ext cx="3208800" cy="56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entury Gothic"/>
                <a:ea typeface="Century Gothic"/>
                <a:cs typeface="Century Gothic"/>
                <a:sym typeface="Century Gothic"/>
              </a:rPr>
              <a:t>Le tableau de bord 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1" name="Google Shape;211;p25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212" name="Google Shape;21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0688" y="1583179"/>
            <a:ext cx="6222622" cy="35200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6"/>
          <p:cNvSpPr txBox="1"/>
          <p:nvPr>
            <p:ph type="ctrTitle"/>
          </p:nvPr>
        </p:nvSpPr>
        <p:spPr>
          <a:xfrm>
            <a:off x="221950" y="862000"/>
            <a:ext cx="3079200" cy="309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Wooclap </a:t>
            </a:r>
            <a:endParaRPr sz="27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sz="27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</a:t>
            </a:r>
            <a:r>
              <a:rPr lang="en" sz="27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quoi Desmos se démarque des autres outils questionnaires?</a:t>
            </a:r>
            <a:endParaRPr sz="27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8" name="Google Shape;218;p26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219" name="Google Shape;21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62075" y="232038"/>
            <a:ext cx="2867025" cy="286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79400" y="2991152"/>
            <a:ext cx="4832374" cy="138455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6"/>
          <p:cNvSpPr txBox="1"/>
          <p:nvPr/>
        </p:nvSpPr>
        <p:spPr>
          <a:xfrm>
            <a:off x="5240787" y="4496550"/>
            <a:ext cx="210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/>
              </a:rPr>
              <a:t>Lien de participation</a:t>
            </a:r>
            <a:endParaRPr b="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7"/>
          <p:cNvSpPr txBox="1"/>
          <p:nvPr/>
        </p:nvSpPr>
        <p:spPr>
          <a:xfrm>
            <a:off x="0" y="1685250"/>
            <a:ext cx="34077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500" u="sng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</a:t>
            </a:r>
            <a:r>
              <a:rPr lang="en" sz="2500" u="sng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 compétence numérique</a:t>
            </a:r>
            <a:endParaRPr sz="4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27" name="Google Shape;227;p27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54210" y="0"/>
            <a:ext cx="548933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7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8"/>
          <p:cNvSpPr txBox="1"/>
          <p:nvPr>
            <p:ph type="title"/>
          </p:nvPr>
        </p:nvSpPr>
        <p:spPr>
          <a:xfrm>
            <a:off x="1146025" y="530725"/>
            <a:ext cx="33789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Century Gothic"/>
                <a:ea typeface="Century Gothic"/>
                <a:cs typeface="Century Gothic"/>
                <a:sym typeface="Century Gothic"/>
              </a:rPr>
              <a:t>Les outils de création polyvalents</a:t>
            </a:r>
            <a:endParaRPr sz="2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4" name="Google Shape;234;p28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235" name="Google Shape;23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46862" y="1896600"/>
            <a:ext cx="2461981" cy="183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17213" y="2275425"/>
            <a:ext cx="2387500" cy="2248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87563" y="2275425"/>
            <a:ext cx="2387506" cy="220520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28"/>
          <p:cNvSpPr/>
          <p:nvPr/>
        </p:nvSpPr>
        <p:spPr>
          <a:xfrm>
            <a:off x="1006838" y="227550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28"/>
          <p:cNvSpPr/>
          <p:nvPr/>
        </p:nvSpPr>
        <p:spPr>
          <a:xfrm>
            <a:off x="2189763" y="227550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28"/>
          <p:cNvSpPr/>
          <p:nvPr/>
        </p:nvSpPr>
        <p:spPr>
          <a:xfrm>
            <a:off x="2189763" y="3006325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28"/>
          <p:cNvSpPr/>
          <p:nvPr/>
        </p:nvSpPr>
        <p:spPr>
          <a:xfrm>
            <a:off x="2189763" y="3749725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28"/>
          <p:cNvSpPr/>
          <p:nvPr/>
        </p:nvSpPr>
        <p:spPr>
          <a:xfrm>
            <a:off x="1006838" y="3737225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28"/>
          <p:cNvSpPr/>
          <p:nvPr/>
        </p:nvSpPr>
        <p:spPr>
          <a:xfrm>
            <a:off x="4581679" y="227550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8"/>
          <p:cNvSpPr/>
          <p:nvPr/>
        </p:nvSpPr>
        <p:spPr>
          <a:xfrm>
            <a:off x="3415863" y="2996279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28"/>
          <p:cNvSpPr/>
          <p:nvPr/>
        </p:nvSpPr>
        <p:spPr>
          <a:xfrm>
            <a:off x="3416804" y="3737225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28"/>
          <p:cNvSpPr/>
          <p:nvPr/>
        </p:nvSpPr>
        <p:spPr>
          <a:xfrm>
            <a:off x="4611746" y="3729633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28"/>
          <p:cNvSpPr/>
          <p:nvPr/>
        </p:nvSpPr>
        <p:spPr>
          <a:xfrm>
            <a:off x="5866954" y="2986225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9"/>
          <p:cNvSpPr txBox="1"/>
          <p:nvPr>
            <p:ph type="title"/>
          </p:nvPr>
        </p:nvSpPr>
        <p:spPr>
          <a:xfrm>
            <a:off x="1265700" y="586675"/>
            <a:ext cx="38751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Les outils de création mathématique</a:t>
            </a:r>
            <a:endParaRPr sz="23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3" name="Google Shape;253;p29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‹#›</a:t>
            </a:fld>
            <a:endParaRPr sz="8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pic>
        <p:nvPicPr>
          <p:cNvPr id="254" name="Google Shape;25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34800" y="1832175"/>
            <a:ext cx="2461981" cy="183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05150" y="2211000"/>
            <a:ext cx="2387500" cy="2248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75500" y="2211000"/>
            <a:ext cx="2387506" cy="2205200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29"/>
          <p:cNvSpPr/>
          <p:nvPr/>
        </p:nvSpPr>
        <p:spPr>
          <a:xfrm>
            <a:off x="994800" y="294190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29"/>
          <p:cNvSpPr/>
          <p:nvPr/>
        </p:nvSpPr>
        <p:spPr>
          <a:xfrm>
            <a:off x="5838892" y="218845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29"/>
          <p:cNvSpPr/>
          <p:nvPr/>
        </p:nvSpPr>
        <p:spPr>
          <a:xfrm>
            <a:off x="3414788" y="2211079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29"/>
          <p:cNvSpPr/>
          <p:nvPr/>
        </p:nvSpPr>
        <p:spPr>
          <a:xfrm>
            <a:off x="4589108" y="2941908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29"/>
          <p:cNvSpPr/>
          <p:nvPr/>
        </p:nvSpPr>
        <p:spPr>
          <a:xfrm>
            <a:off x="7070442" y="218845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0"/>
          <p:cNvSpPr txBox="1"/>
          <p:nvPr>
            <p:ph type="title"/>
          </p:nvPr>
        </p:nvSpPr>
        <p:spPr>
          <a:xfrm>
            <a:off x="1220075" y="556525"/>
            <a:ext cx="37947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entury Gothic"/>
                <a:ea typeface="Century Gothic"/>
                <a:cs typeface="Century Gothic"/>
                <a:sym typeface="Century Gothic"/>
              </a:rPr>
              <a:t>Modifier une activité existante</a:t>
            </a:r>
            <a:endParaRPr sz="2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67" name="Google Shape;26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0050" y="2011775"/>
            <a:ext cx="3317450" cy="138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47500" y="1969975"/>
            <a:ext cx="3362300" cy="253220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30"/>
          <p:cNvSpPr/>
          <p:nvPr/>
        </p:nvSpPr>
        <p:spPr>
          <a:xfrm>
            <a:off x="4054393" y="2068463"/>
            <a:ext cx="473400" cy="477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30"/>
          <p:cNvSpPr/>
          <p:nvPr/>
        </p:nvSpPr>
        <p:spPr>
          <a:xfrm>
            <a:off x="7468543" y="2068463"/>
            <a:ext cx="473400" cy="477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1"/>
          <p:cNvSpPr txBox="1"/>
          <p:nvPr>
            <p:ph type="title"/>
          </p:nvPr>
        </p:nvSpPr>
        <p:spPr>
          <a:xfrm>
            <a:off x="1052725" y="606025"/>
            <a:ext cx="3774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Idées, activités, support</a:t>
            </a:r>
            <a:endParaRPr sz="23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6" name="Google Shape;276;p31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‹#›</a:t>
            </a:fld>
            <a:endParaRPr sz="8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277" name="Google Shape;277;p31"/>
          <p:cNvSpPr txBox="1"/>
          <p:nvPr>
            <p:ph type="title"/>
          </p:nvPr>
        </p:nvSpPr>
        <p:spPr>
          <a:xfrm>
            <a:off x="880225" y="1795975"/>
            <a:ext cx="6814500" cy="226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Char char="■"/>
            </a:pPr>
            <a:r>
              <a:rPr lang="en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teacher.desmos.com</a:t>
            </a:r>
            <a:r>
              <a:rPr b="0" lang="en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(FR)</a:t>
            </a:r>
            <a:endParaRPr b="0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Char char="■"/>
            </a:pPr>
            <a:r>
              <a:rPr lang="en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desmosfr.ca</a:t>
            </a:r>
            <a:endParaRPr b="0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Char char="■"/>
            </a:pPr>
            <a:r>
              <a:rPr b="0" lang="en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Groupe FB «</a:t>
            </a:r>
            <a:r>
              <a:rPr lang="en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Pédagogues Desmos</a:t>
            </a:r>
            <a:r>
              <a:rPr b="0" lang="en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»</a:t>
            </a:r>
            <a:endParaRPr b="0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Char char="■"/>
            </a:pPr>
            <a:r>
              <a:rPr b="0" lang="en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Groupe FB «</a:t>
            </a:r>
            <a:r>
              <a:rPr lang="en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Les maths autrement</a:t>
            </a:r>
            <a:r>
              <a:rPr b="0" lang="en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»</a:t>
            </a:r>
            <a:endParaRPr b="0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Char char="■"/>
            </a:pPr>
            <a:r>
              <a:rPr lang="en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lesmathsautrement.ca</a:t>
            </a:r>
            <a:endParaRPr b="0" sz="2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2"/>
          <p:cNvSpPr/>
          <p:nvPr/>
        </p:nvSpPr>
        <p:spPr>
          <a:xfrm>
            <a:off x="896092" y="1875042"/>
            <a:ext cx="7680900" cy="393600"/>
          </a:xfrm>
          <a:prstGeom prst="roundRect">
            <a:avLst>
              <a:gd fmla="val 16667" name="adj"/>
            </a:avLst>
          </a:prstGeom>
          <a:solidFill>
            <a:srgbClr val="94BF6E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32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Century Gothic"/>
                <a:ea typeface="Century Gothic"/>
                <a:cs typeface="Century Gothic"/>
                <a:sym typeface="Century Gothic"/>
              </a:rPr>
              <a:t>Ressources</a:t>
            </a:r>
            <a:endParaRPr sz="2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4" name="Google Shape;284;p32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‹#›</a:t>
            </a:fld>
            <a:endParaRPr sz="800"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285" name="Google Shape;285;p32"/>
          <p:cNvSpPr txBox="1"/>
          <p:nvPr>
            <p:ph idx="1" type="body"/>
          </p:nvPr>
        </p:nvSpPr>
        <p:spPr>
          <a:xfrm>
            <a:off x="879125" y="1744500"/>
            <a:ext cx="8124000" cy="321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600"/>
              <a:buChar char="■"/>
            </a:pPr>
            <a:r>
              <a:rPr lang="en" sz="1800">
                <a:solidFill>
                  <a:schemeClr val="dk1"/>
                </a:solidFill>
              </a:rPr>
              <a:t>Autoformation « </a:t>
            </a:r>
            <a:r>
              <a:rPr b="1" lang="en" sz="1800" u="sng">
                <a:solidFill>
                  <a:schemeClr val="accent2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Premiers pas avec Desmos</a:t>
            </a:r>
            <a:r>
              <a:rPr lang="en" sz="1800">
                <a:solidFill>
                  <a:schemeClr val="accent2"/>
                </a:solidFill>
              </a:rPr>
              <a:t> </a:t>
            </a:r>
            <a:r>
              <a:rPr lang="en" sz="1800">
                <a:solidFill>
                  <a:schemeClr val="dk1"/>
                </a:solidFill>
              </a:rPr>
              <a:t>» du Campus RÉCIT</a:t>
            </a:r>
            <a:endParaRPr sz="18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b="1" lang="en" sz="1800" u="sng">
                <a:solidFill>
                  <a:schemeClr val="accent3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Tutoriels</a:t>
            </a:r>
            <a:r>
              <a:rPr lang="en" sz="1800">
                <a:solidFill>
                  <a:schemeClr val="dk1"/>
                </a:solidFill>
              </a:rPr>
              <a:t> du RÉCIT MST</a:t>
            </a:r>
            <a:endParaRPr sz="18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b="1" lang="en" sz="1800" u="sng">
                <a:solidFill>
                  <a:schemeClr val="accent3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Webinaire</a:t>
            </a:r>
            <a:r>
              <a:rPr lang="en" sz="1800">
                <a:solidFill>
                  <a:schemeClr val="dk1"/>
                </a:solidFill>
              </a:rPr>
              <a:t> sur la calculatrice graphique</a:t>
            </a:r>
            <a:endParaRPr sz="18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b="1" lang="en" sz="1800" u="sng">
                <a:solidFill>
                  <a:schemeClr val="accent3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Webinaire</a:t>
            </a:r>
            <a:r>
              <a:rPr lang="en" sz="1800">
                <a:solidFill>
                  <a:schemeClr val="dk1"/>
                </a:solidFill>
              </a:rPr>
              <a:t> sur la classe virtuelle</a:t>
            </a:r>
            <a:endParaRPr sz="18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b="1" lang="en" sz="1800" u="sng">
                <a:solidFill>
                  <a:schemeClr val="accent3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Webinaire</a:t>
            </a:r>
            <a:r>
              <a:rPr lang="en" sz="1800">
                <a:solidFill>
                  <a:schemeClr val="dk1"/>
                </a:solidFill>
              </a:rPr>
              <a:t> sur la création d’activités pour la classe virtuelle</a:t>
            </a:r>
            <a:endParaRPr sz="18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b="1" lang="en" sz="1800" u="sng">
                <a:solidFill>
                  <a:schemeClr val="accent3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Guide Genially</a:t>
            </a:r>
            <a:r>
              <a:rPr lang="en" sz="1800">
                <a:solidFill>
                  <a:schemeClr val="dk1"/>
                </a:solidFill>
              </a:rPr>
              <a:t> : Tout sur Desmos 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■"/>
            </a:pPr>
            <a:r>
              <a:rPr b="1" lang="en" sz="1800" u="sng">
                <a:solidFill>
                  <a:schemeClr val="accent3"/>
                </a:solidFill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Guide Genially</a:t>
            </a:r>
            <a:r>
              <a:rPr lang="en" sz="1800">
                <a:solidFill>
                  <a:schemeClr val="dk1"/>
                </a:solidFill>
              </a:rPr>
              <a:t> : Desmos en sciences et technologies</a:t>
            </a:r>
            <a:endParaRPr sz="18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3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1" name="Google Shape;291;p33"/>
          <p:cNvSpPr txBox="1"/>
          <p:nvPr/>
        </p:nvSpPr>
        <p:spPr>
          <a:xfrm>
            <a:off x="688225" y="2379975"/>
            <a:ext cx="7649700" cy="23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Char char="■"/>
            </a:pPr>
            <a:r>
              <a:rPr lang="en" sz="2000">
                <a:latin typeface="Century Gothic"/>
                <a:ea typeface="Century Gothic"/>
                <a:cs typeface="Century Gothic"/>
                <a:sym typeface="Century Gothic"/>
              </a:rPr>
              <a:t>Se créer un compte gratuit sur </a:t>
            </a:r>
            <a:r>
              <a:rPr b="1" lang="en" sz="20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Campus RÉCIT</a:t>
            </a:r>
            <a:r>
              <a:rPr lang="en" sz="2000">
                <a:latin typeface="Century Gothic"/>
                <a:ea typeface="Century Gothic"/>
                <a:cs typeface="Century Gothic"/>
                <a:sym typeface="Century Gothic"/>
              </a:rPr>
              <a:t>;</a:t>
            </a:r>
            <a:endParaRPr sz="20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55600" lvl="1" marL="9144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entury Gothic"/>
              <a:buChar char="✓"/>
            </a:pPr>
            <a:r>
              <a:rPr lang="en" sz="2000">
                <a:latin typeface="Century Gothic"/>
                <a:ea typeface="Century Gothic"/>
                <a:cs typeface="Century Gothic"/>
                <a:sym typeface="Century Gothic"/>
              </a:rPr>
              <a:t>Valider le courriel, se connecter;</a:t>
            </a:r>
            <a:endParaRPr sz="20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9144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Char char="■"/>
            </a:pPr>
            <a:r>
              <a:rPr lang="en" sz="2000">
                <a:latin typeface="Century Gothic"/>
                <a:ea typeface="Century Gothic"/>
                <a:cs typeface="Century Gothic"/>
                <a:sym typeface="Century Gothic"/>
              </a:rPr>
              <a:t>S’inscrire à l’autoformation </a:t>
            </a:r>
            <a:endParaRPr sz="20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55600" lvl="1" marL="9144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entury Gothic"/>
              <a:buChar char="✓"/>
            </a:pPr>
            <a:r>
              <a:rPr lang="en" sz="2000">
                <a:latin typeface="Century Gothic"/>
                <a:ea typeface="Century Gothic"/>
                <a:cs typeface="Century Gothic"/>
                <a:sym typeface="Century Gothic"/>
              </a:rPr>
              <a:t>«</a:t>
            </a:r>
            <a:r>
              <a:rPr b="1" lang="en" sz="20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/>
              </a:rPr>
              <a:t>Premiers pas avec </a:t>
            </a:r>
            <a:r>
              <a:rPr b="1" lang="en" sz="20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/>
              </a:rPr>
              <a:t>Desmos</a:t>
            </a:r>
            <a:r>
              <a:rPr lang="en" sz="2000">
                <a:latin typeface="Century Gothic"/>
                <a:ea typeface="Century Gothic"/>
                <a:cs typeface="Century Gothic"/>
                <a:sym typeface="Century Gothic"/>
              </a:rPr>
              <a:t>»; </a:t>
            </a:r>
            <a:endParaRPr sz="20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entury Gothic"/>
              <a:buChar char="■"/>
            </a:pPr>
            <a:r>
              <a:rPr lang="en" sz="2000">
                <a:latin typeface="Century Gothic"/>
                <a:ea typeface="Century Gothic"/>
                <a:cs typeface="Century Gothic"/>
                <a:sym typeface="Century Gothic"/>
              </a:rPr>
              <a:t>Consulter </a:t>
            </a:r>
            <a:r>
              <a:rPr b="1" lang="en" sz="20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/>
              </a:rPr>
              <a:t>cette page</a:t>
            </a:r>
            <a:r>
              <a:rPr lang="en" sz="2000"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sz="20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latin typeface="Century Gothic"/>
                <a:ea typeface="Century Gothic"/>
                <a:cs typeface="Century Gothic"/>
                <a:sym typeface="Century Gothic"/>
              </a:rPr>
              <a:t>Note : le lien sera disponible que quelques heures.</a:t>
            </a:r>
            <a:endParaRPr sz="17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2" name="Google Shape;292;p33"/>
          <p:cNvSpPr txBox="1"/>
          <p:nvPr>
            <p:ph type="title"/>
          </p:nvPr>
        </p:nvSpPr>
        <p:spPr>
          <a:xfrm>
            <a:off x="1069825" y="530725"/>
            <a:ext cx="35202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entury Gothic"/>
                <a:ea typeface="Century Gothic"/>
                <a:cs typeface="Century Gothic"/>
                <a:sym typeface="Century Gothic"/>
              </a:rPr>
              <a:t>Badge « Appropriation »</a:t>
            </a:r>
            <a:endParaRPr sz="2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93" name="Google Shape;293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92900" y="232750"/>
            <a:ext cx="2329875" cy="202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4"/>
          <p:cNvSpPr txBox="1"/>
          <p:nvPr>
            <p:ph type="ctrTitle"/>
          </p:nvPr>
        </p:nvSpPr>
        <p:spPr>
          <a:xfrm>
            <a:off x="0" y="1733500"/>
            <a:ext cx="34968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7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MERCI !</a:t>
            </a:r>
            <a:endParaRPr sz="67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99" name="Google Shape;29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9913" y="640575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34"/>
          <p:cNvSpPr txBox="1"/>
          <p:nvPr/>
        </p:nvSpPr>
        <p:spPr>
          <a:xfrm>
            <a:off x="4175500" y="2432450"/>
            <a:ext cx="4375500" cy="18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stephanie.rioux@recitmst.qc.ca</a:t>
            </a:r>
            <a:endParaRPr b="1" sz="21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equipe</a:t>
            </a:r>
            <a:r>
              <a:rPr b="1" lang="en" sz="2100">
                <a:solidFill>
                  <a:schemeClr val="dk1"/>
                </a:solidFill>
                <a:uFill>
                  <a:noFill/>
                </a:u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@recitmst.qc.ca</a:t>
            </a:r>
            <a:r>
              <a:rPr b="1" lang="en" sz="2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1" sz="21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entury Gothic"/>
              <a:buChar char="■"/>
            </a:pPr>
            <a:r>
              <a:rPr b="1" lang="en" sz="18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entury Gothic"/>
              <a:buChar char="■"/>
            </a:pPr>
            <a:r>
              <a:rPr b="1" lang="en" sz="18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entury Gothic"/>
              <a:buChar char="■"/>
            </a:pPr>
            <a:r>
              <a:rPr b="1" lang="en" sz="1800" u="sng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1" name="Google Shape;301;p34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Google Shape;306;p35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35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b="1"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308" name="Google Shape;308;p35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309" name="Google Shape;309;p35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310" name="Google Shape;310;p35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311" name="Google Shape;311;p35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312" name="Google Shape;312;p35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313" name="Google Shape;313;p35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314" name="Google Shape;314;p35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rect b="b" l="l" r="r" t="t"/>
                <a:pathLst>
                  <a:path extrusionOk="0" h="5928" w="6674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315" name="Google Shape;315;p35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316" name="Google Shape;316;p35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317" name="Google Shape;317;p35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318" name="Google Shape;318;p35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319" name="Google Shape;319;p35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320" name="Google Shape;320;p35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rect b="b" l="l" r="r" t="t"/>
                <a:pathLst>
                  <a:path extrusionOk="0" h="5929" w="7439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arwick template">
  <a:themeElements>
    <a:clrScheme name="Custom 347">
      <a:dk1>
        <a:srgbClr val="114454"/>
      </a:dk1>
      <a:lt1>
        <a:srgbClr val="FFFFFF"/>
      </a:lt1>
      <a:dk2>
        <a:srgbClr val="5F6C70"/>
      </a:dk2>
      <a:lt2>
        <a:srgbClr val="CED5D8"/>
      </a:lt2>
      <a:accent1>
        <a:srgbClr val="114454"/>
      </a:accent1>
      <a:accent2>
        <a:srgbClr val="18637B"/>
      </a:accent2>
      <a:accent3>
        <a:srgbClr val="309AAD"/>
      </a:accent3>
      <a:accent4>
        <a:srgbClr val="165751"/>
      </a:accent4>
      <a:accent5>
        <a:srgbClr val="3B8D61"/>
      </a:accent5>
      <a:accent6>
        <a:srgbClr val="94BF6E"/>
      </a:accent6>
      <a:hlink>
        <a:srgbClr val="309AAD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