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Roboto Slab"/>
      <p:regular r:id="rId26"/>
      <p:bold r:id="rId27"/>
    </p:embeddedFont>
    <p:embeddedFont>
      <p:font typeface="Ubuntu"/>
      <p:regular r:id="rId28"/>
      <p:bold r:id="rId29"/>
      <p:italic r:id="rId30"/>
      <p:boldItalic r:id="rId31"/>
    </p:embeddedFont>
    <p:embeddedFont>
      <p:font typeface="Sniglet"/>
      <p:regular r:id="rId32"/>
    </p:embeddedFont>
    <p:embeddedFont>
      <p:font typeface="Dosis"/>
      <p:regular r:id="rId33"/>
      <p:bold r:id="rId34"/>
    </p:embeddedFont>
    <p:embeddedFont>
      <p:font typeface="Nixie One"/>
      <p:regular r:id="rId35"/>
    </p:embeddedFont>
    <p:embeddedFont>
      <p:font typeface="Montserrat"/>
      <p:regular r:id="rId36"/>
      <p:bold r:id="rId37"/>
      <p:italic r:id="rId38"/>
      <p:boldItalic r:id="rId39"/>
    </p:embeddedFont>
    <p:embeddedFont>
      <p:font typeface="Viga"/>
      <p:regular r:id="rId40"/>
    </p:embeddedFont>
    <p:embeddedFont>
      <p:font typeface="Century Gothic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Viga-regular.fntdata"/><Relationship Id="rId20" Type="http://schemas.openxmlformats.org/officeDocument/2006/relationships/slide" Target="slides/slide16.xml"/><Relationship Id="rId42" Type="http://schemas.openxmlformats.org/officeDocument/2006/relationships/font" Target="fonts/CenturyGothic-bold.fntdata"/><Relationship Id="rId41" Type="http://schemas.openxmlformats.org/officeDocument/2006/relationships/font" Target="fonts/CenturyGothic-regular.fntdata"/><Relationship Id="rId22" Type="http://schemas.openxmlformats.org/officeDocument/2006/relationships/slide" Target="slides/slide18.xml"/><Relationship Id="rId44" Type="http://schemas.openxmlformats.org/officeDocument/2006/relationships/font" Target="fonts/CenturyGothic-boldItalic.fntdata"/><Relationship Id="rId21" Type="http://schemas.openxmlformats.org/officeDocument/2006/relationships/slide" Target="slides/slide17.xml"/><Relationship Id="rId43" Type="http://schemas.openxmlformats.org/officeDocument/2006/relationships/font" Target="fonts/CenturyGothic-italic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Slab-regular.fntdata"/><Relationship Id="rId25" Type="http://schemas.openxmlformats.org/officeDocument/2006/relationships/slide" Target="slides/slide21.xml"/><Relationship Id="rId28" Type="http://schemas.openxmlformats.org/officeDocument/2006/relationships/font" Target="fonts/Ubuntu-regular.fntdata"/><Relationship Id="rId27" Type="http://schemas.openxmlformats.org/officeDocument/2006/relationships/font" Target="fonts/RobotoSlab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Ubuntu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Ubuntu-boldItalic.fntdata"/><Relationship Id="rId30" Type="http://schemas.openxmlformats.org/officeDocument/2006/relationships/font" Target="fonts/Ubuntu-italic.fntdata"/><Relationship Id="rId11" Type="http://schemas.openxmlformats.org/officeDocument/2006/relationships/slide" Target="slides/slide7.xml"/><Relationship Id="rId33" Type="http://schemas.openxmlformats.org/officeDocument/2006/relationships/font" Target="fonts/Dosis-regular.fntdata"/><Relationship Id="rId10" Type="http://schemas.openxmlformats.org/officeDocument/2006/relationships/slide" Target="slides/slide6.xml"/><Relationship Id="rId32" Type="http://schemas.openxmlformats.org/officeDocument/2006/relationships/font" Target="fonts/Sniglet-regular.fntdata"/><Relationship Id="rId13" Type="http://schemas.openxmlformats.org/officeDocument/2006/relationships/slide" Target="slides/slide9.xml"/><Relationship Id="rId35" Type="http://schemas.openxmlformats.org/officeDocument/2006/relationships/font" Target="fonts/NixieOne-regular.fntdata"/><Relationship Id="rId12" Type="http://schemas.openxmlformats.org/officeDocument/2006/relationships/slide" Target="slides/slide8.xml"/><Relationship Id="rId34" Type="http://schemas.openxmlformats.org/officeDocument/2006/relationships/font" Target="fonts/Dosis-bold.fntdata"/><Relationship Id="rId15" Type="http://schemas.openxmlformats.org/officeDocument/2006/relationships/slide" Target="slides/slide11.xml"/><Relationship Id="rId37" Type="http://schemas.openxmlformats.org/officeDocument/2006/relationships/font" Target="fonts/Montserrat-bold.fntdata"/><Relationship Id="rId14" Type="http://schemas.openxmlformats.org/officeDocument/2006/relationships/slide" Target="slides/slide10.xml"/><Relationship Id="rId36" Type="http://schemas.openxmlformats.org/officeDocument/2006/relationships/font" Target="fonts/Montserrat-regular.fntdata"/><Relationship Id="rId17" Type="http://schemas.openxmlformats.org/officeDocument/2006/relationships/slide" Target="slides/slide13.xml"/><Relationship Id="rId39" Type="http://schemas.openxmlformats.org/officeDocument/2006/relationships/font" Target="fonts/Montserrat-boldItalic.fntdata"/><Relationship Id="rId16" Type="http://schemas.openxmlformats.org/officeDocument/2006/relationships/slide" Target="slides/slide12.xml"/><Relationship Id="rId38" Type="http://schemas.openxmlformats.org/officeDocument/2006/relationships/font" Target="fonts/Montserrat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8472af5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8472af5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fc8e86f98d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fc8e86f98d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fc8e86f98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fc8e86f9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d781c6a3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d781c6a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d5f720fe6_0_6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9d5f720fe6_0_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d9becb9bd1_6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d9becb9bd1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fc8e86f98d_0_10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fc8e86f98d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9d5f720fe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9d5f720f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9d5f720fe6_0_1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9d5f720fe6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9d5f720fe6_0_2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9d5f720fe6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9d5f720fe6_0_2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9d5f720fe6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9d5f720fe6_0_2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9d5f720fe6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fc8e86f98d_0_2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fc8e86f98d_0_2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9d5f720fe6_0_3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9d5f720fe6_0_3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29d5f720fe6_0_3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9d5f720fe6_0_4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9d5f720fe6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fc8e86f98d_0_3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fc8e86f98d_0_3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recitmst.qc.ca/desmos07122023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.png"/><Relationship Id="rId5" Type="http://schemas.openxmlformats.org/officeDocument/2006/relationships/hyperlink" Target="https://recitmst.qc.ca/" TargetMode="External"/><Relationship Id="rId6" Type="http://schemas.openxmlformats.org/officeDocument/2006/relationships/hyperlink" Target="https://creativecommons.org/licenses/by-nc-sa/4.0/deed.fr" TargetMode="External"/><Relationship Id="rId7" Type="http://schemas.openxmlformats.org/officeDocument/2006/relationships/hyperlink" Target="https://creativecommons.org/licenses/by-nc-sa/4.0/deed.fr" TargetMode="External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9.png"/><Relationship Id="rId7" Type="http://schemas.openxmlformats.org/officeDocument/2006/relationships/hyperlink" Target="https://www.desmos.com/" TargetMode="External"/><Relationship Id="rId8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tudent.desmos.com/?prepopulateCode=zxhz44&amp;lang=fr" TargetMode="External"/><Relationship Id="rId4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hyperlink" Target="https://teacher.desmos.com/activitybuilder/custom/63d92117197529a0b5a754e0?lang=fr" TargetMode="External"/><Relationship Id="rId6" Type="http://schemas.openxmlformats.org/officeDocument/2006/relationships/hyperlink" Target="https://teacher.desmos.com/activitybuilder/custom/63d92394477c58dea77e597b?lang=fr" TargetMode="External"/><Relationship Id="rId7" Type="http://schemas.openxmlformats.org/officeDocument/2006/relationships/image" Target="../media/image18.png"/><Relationship Id="rId8" Type="http://schemas.openxmlformats.org/officeDocument/2006/relationships/hyperlink" Target="https://teacher.desmos.com/activitybuilder/custom/631f56ec6c7f020603062193?lang=fr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31.png"/><Relationship Id="rId5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31.png"/><Relationship Id="rId5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5" Type="http://schemas.openxmlformats.org/officeDocument/2006/relationships/hyperlink" Target="https://view.genial.ly/5d812659369a7d0fc95ca03b/interactive-content-cadre-de-reference-de-la-competence-numerique" TargetMode="External"/><Relationship Id="rId6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mod/page/view.php?id=21779" TargetMode="External"/><Relationship Id="rId10" Type="http://schemas.openxmlformats.org/officeDocument/2006/relationships/hyperlink" Target="https://campus.recit.qc.ca/mod/page/view.php?id=16668" TargetMode="External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17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image" Target="../media/image30.png"/><Relationship Id="rId8" Type="http://schemas.openxmlformats.org/officeDocument/2006/relationships/hyperlink" Target="https://campus.recit.qc.ca/enrol/index.php?id=263" TargetMode="External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hyperlink" Target="mailto:equipe@recitmst.qc.ca" TargetMode="External"/><Relationship Id="rId10" Type="http://schemas.openxmlformats.org/officeDocument/2006/relationships/hyperlink" Target="http://recitmst.qc.ca/desmos28092023" TargetMode="External"/><Relationship Id="rId12" Type="http://schemas.openxmlformats.org/officeDocument/2006/relationships/hyperlink" Target="https://docs.google.com/presentation/d/1wiSbxz9VIvo8ZIhtMWImhZBBebvkSJ3jm3gj-cxozW8/edit?usp=shar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hyperlink" Target="mailto:stephanie.rioux@recit.qc.ca" TargetMode="External"/><Relationship Id="rId9" Type="http://schemas.openxmlformats.org/officeDocument/2006/relationships/image" Target="../media/image5.png"/><Relationship Id="rId5" Type="http://schemas.openxmlformats.org/officeDocument/2006/relationships/hyperlink" Target="mailto:equipemst@recit.qc.ca" TargetMode="External"/><Relationship Id="rId6" Type="http://schemas.openxmlformats.org/officeDocument/2006/relationships/hyperlink" Target="https://www.facebook.com/RECITMST2020/" TargetMode="External"/><Relationship Id="rId7" Type="http://schemas.openxmlformats.org/officeDocument/2006/relationships/hyperlink" Target="https://twitter.com/recitmst" TargetMode="External"/><Relationship Id="rId8" Type="http://schemas.openxmlformats.org/officeDocument/2006/relationships/hyperlink" Target="https://www.youtube.com/channel/UC7IcadI_rZFwso9N81PYqFg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ctrTitle"/>
          </p:nvPr>
        </p:nvSpPr>
        <p:spPr>
          <a:xfrm>
            <a:off x="121125" y="1271875"/>
            <a:ext cx="69774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Desmos pour toutes les disciplines</a:t>
            </a:r>
            <a:endParaRPr sz="28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50675" y="2888875"/>
            <a:ext cx="59037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UQAR</a:t>
            </a:r>
            <a:endParaRPr b="1" sz="2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 février</a:t>
            </a:r>
            <a:r>
              <a:rPr lang="en" sz="2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2023 - </a:t>
            </a:r>
            <a:r>
              <a:rPr lang="en" sz="2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9h à 10h</a:t>
            </a:r>
            <a:endParaRPr sz="2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recitmst.qc.ca/desmos07122023</a:t>
            </a:r>
            <a:endParaRPr sz="25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9662" y="59939"/>
            <a:ext cx="874765" cy="14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607875" y="4800400"/>
            <a:ext cx="7667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Cette présentation est mise à disposition par le </a:t>
            </a:r>
            <a:r>
              <a:rPr b="1" lang="en" sz="10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, sauf exception, selon les termes de la</a:t>
            </a:r>
            <a:r>
              <a:rPr lang="en" sz="1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10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, 2023.</a:t>
            </a:r>
            <a:endParaRPr sz="1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73897" y="4633372"/>
            <a:ext cx="1106300" cy="38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77800" y="2431675"/>
            <a:ext cx="1740675" cy="17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idx="1" type="subTitle"/>
          </p:nvPr>
        </p:nvSpPr>
        <p:spPr>
          <a:xfrm>
            <a:off x="220600" y="1149475"/>
            <a:ext cx="3044400" cy="13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3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2" name="Google Shape;122;p1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3" name="Google Shape;12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>
            <a:hlinkClick r:id="rId4"/>
          </p:cNvPr>
          <p:cNvSpPr txBox="1"/>
          <p:nvPr/>
        </p:nvSpPr>
        <p:spPr>
          <a:xfrm>
            <a:off x="220600" y="36772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5" name="Google Shape;12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555" y="1415025"/>
            <a:ext cx="3044250" cy="78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7" name="Google Shape;127;p1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Plan de l’atelier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17"/>
          <p:cNvSpPr txBox="1"/>
          <p:nvPr>
            <p:ph idx="4294967295" type="body"/>
          </p:nvPr>
        </p:nvSpPr>
        <p:spPr>
          <a:xfrm>
            <a:off x="1149750" y="1912425"/>
            <a:ext cx="6431700" cy="25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Expériences-élève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Espace enseignant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Création/modification d’activités 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7" name="Google Shape;137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>
            <p:ph type="title"/>
          </p:nvPr>
        </p:nvSpPr>
        <p:spPr>
          <a:xfrm>
            <a:off x="1029641" y="743400"/>
            <a:ext cx="39894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C’est quoi Desmos?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3" name="Google Shape;143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504300" y="2859600"/>
            <a:ext cx="8597100" cy="19221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chemeClr val="accent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43030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Classe virtuelle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49" name="Google Shape;14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/>
        </p:nvSpPr>
        <p:spPr>
          <a:xfrm>
            <a:off x="430300" y="1744775"/>
            <a:ext cx="6077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(</a:t>
            </a:r>
            <a:r>
              <a:rPr b="1" lang="en" sz="22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) ou application pour appareils mobiles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Google Shape;15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19"/>
          <p:cNvSpPr txBox="1"/>
          <p:nvPr>
            <p:ph type="title"/>
          </p:nvPr>
        </p:nvSpPr>
        <p:spPr>
          <a:xfrm>
            <a:off x="1146025" y="530725"/>
            <a:ext cx="3356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Expérience élève 1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Pour toutes les disciplines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8" name="Google Shape;15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4325" y="1661600"/>
            <a:ext cx="6131924" cy="348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/>
          <p:nvPr>
            <p:ph type="title"/>
          </p:nvPr>
        </p:nvSpPr>
        <p:spPr>
          <a:xfrm>
            <a:off x="1114175" y="540775"/>
            <a:ext cx="3607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entury Gothic"/>
                <a:ea typeface="Century Gothic"/>
                <a:cs typeface="Century Gothic"/>
                <a:sym typeface="Century Gothic"/>
              </a:rPr>
              <a:t>Rejoindre la classe</a:t>
            </a:r>
            <a:endParaRPr sz="2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4" name="Google Shape;164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1939138" y="4607050"/>
            <a:ext cx="539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Vous pouvez également cliquer sur ce </a:t>
            </a:r>
            <a:r>
              <a:rPr b="1"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lien d’invitation</a:t>
            </a: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2325" y="1632025"/>
            <a:ext cx="4582336" cy="28954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2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Polygraph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73" name="Google Shape;17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988" y="1701775"/>
            <a:ext cx="5982026" cy="325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4700" y="15592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3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Polypad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81" name="Google Shape;18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7325" y="1139075"/>
            <a:ext cx="3743575" cy="13248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2" name="Google Shape;18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6975" y="1934475"/>
            <a:ext cx="2123450" cy="26158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3" name="Google Shape;18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7800" y="2848400"/>
            <a:ext cx="4643101" cy="17019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>
            <p:ph type="title"/>
          </p:nvPr>
        </p:nvSpPr>
        <p:spPr>
          <a:xfrm>
            <a:off x="1146025" y="530725"/>
            <a:ext cx="3376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Activités présentées</a:t>
            </a: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9" name="Google Shape;189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90" name="Google Shape;19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225" y="1849501"/>
            <a:ext cx="2464176" cy="242821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1" name="Google Shape;19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4362" y="1814350"/>
            <a:ext cx="2464175" cy="249851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2" name="Google Shape;192;p23"/>
          <p:cNvSpPr txBox="1"/>
          <p:nvPr/>
        </p:nvSpPr>
        <p:spPr>
          <a:xfrm>
            <a:off x="582863" y="4316525"/>
            <a:ext cx="22209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Toutes disciplines</a:t>
            </a:r>
            <a:endParaRPr>
              <a:solidFill>
                <a:schemeClr val="accen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3" name="Google Shape;193;p23"/>
          <p:cNvSpPr txBox="1"/>
          <p:nvPr/>
        </p:nvSpPr>
        <p:spPr>
          <a:xfrm>
            <a:off x="3227150" y="4307675"/>
            <a:ext cx="27186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Polygraph</a:t>
            </a:r>
            <a:endParaRPr>
              <a:solidFill>
                <a:schemeClr val="accen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r>
              <a:rPr b="1" lang="en" sz="16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4" name="Google Shape;19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33150" y="1814344"/>
            <a:ext cx="2786606" cy="2498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5" name="Google Shape;195;p23"/>
          <p:cNvSpPr txBox="1"/>
          <p:nvPr/>
        </p:nvSpPr>
        <p:spPr>
          <a:xfrm>
            <a:off x="6167153" y="4307675"/>
            <a:ext cx="27186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Polypad (math)</a:t>
            </a:r>
            <a:endParaRPr>
              <a:solidFill>
                <a:schemeClr val="accen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8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/>
              </a:rPr>
              <a:t>Lien vers l’activité</a:t>
            </a:r>
            <a:r>
              <a:rPr b="1" lang="en" sz="16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L’espace enseignant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1" name="Google Shape;201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2211862" y="2784244"/>
            <a:ext cx="5030100" cy="5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teacher.desmos.com</a:t>
            </a:r>
            <a:endParaRPr sz="26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03" name="Google Shape;203;p24"/>
          <p:cNvGrpSpPr/>
          <p:nvPr/>
        </p:nvGrpSpPr>
        <p:grpSpPr>
          <a:xfrm>
            <a:off x="2241293" y="1756649"/>
            <a:ext cx="4971239" cy="2912590"/>
            <a:chOff x="1177450" y="241631"/>
            <a:chExt cx="6173152" cy="3616776"/>
          </a:xfrm>
        </p:grpSpPr>
        <p:sp>
          <p:nvSpPr>
            <p:cNvPr id="204" name="Google Shape;204;p24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24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24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4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8" name="Google Shape;20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9825" y="3436200"/>
            <a:ext cx="794175" cy="7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0175" y="162450"/>
            <a:ext cx="271462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5"/>
          <p:cNvSpPr txBox="1"/>
          <p:nvPr>
            <p:ph type="ctrTitle"/>
          </p:nvPr>
        </p:nvSpPr>
        <p:spPr>
          <a:xfrm>
            <a:off x="298150" y="1633075"/>
            <a:ext cx="2613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L’espace 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5" name="Google Shape;215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25"/>
          <p:cNvSpPr/>
          <p:nvPr/>
        </p:nvSpPr>
        <p:spPr>
          <a:xfrm>
            <a:off x="4933225" y="3067846"/>
            <a:ext cx="2573700" cy="165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6"/>
          <p:cNvSpPr txBox="1"/>
          <p:nvPr>
            <p:ph type="title"/>
          </p:nvPr>
        </p:nvSpPr>
        <p:spPr>
          <a:xfrm>
            <a:off x="1146025" y="749279"/>
            <a:ext cx="3208800" cy="5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 tableau de bord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3" name="Google Shape;2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6875" y="1623379"/>
            <a:ext cx="6410247" cy="3520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7300" y="1864983"/>
            <a:ext cx="2539950" cy="231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050" y="2116338"/>
            <a:ext cx="2502250" cy="205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675" y="2159801"/>
            <a:ext cx="2569575" cy="200451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7"/>
          <p:cNvSpPr txBox="1"/>
          <p:nvPr>
            <p:ph type="title"/>
          </p:nvPr>
        </p:nvSpPr>
        <p:spPr>
          <a:xfrm>
            <a:off x="1146025" y="530725"/>
            <a:ext cx="3378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polyvalents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27"/>
          <p:cNvSpPr/>
          <p:nvPr/>
        </p:nvSpPr>
        <p:spPr>
          <a:xfrm>
            <a:off x="18917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34" name="Google Shape;234;p27"/>
          <p:cNvSpPr/>
          <p:nvPr/>
        </p:nvSpPr>
        <p:spPr>
          <a:xfrm>
            <a:off x="18917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35" name="Google Shape;235;p27"/>
          <p:cNvSpPr/>
          <p:nvPr/>
        </p:nvSpPr>
        <p:spPr>
          <a:xfrm>
            <a:off x="18917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36" name="Google Shape;236;p27"/>
          <p:cNvSpPr/>
          <p:nvPr/>
        </p:nvSpPr>
        <p:spPr>
          <a:xfrm>
            <a:off x="641271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37" name="Google Shape;237;p27"/>
          <p:cNvSpPr/>
          <p:nvPr/>
        </p:nvSpPr>
        <p:spPr>
          <a:xfrm>
            <a:off x="641271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38" name="Google Shape;238;p27"/>
          <p:cNvSpPr/>
          <p:nvPr/>
        </p:nvSpPr>
        <p:spPr>
          <a:xfrm>
            <a:off x="31109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39" name="Google Shape;239;p27"/>
          <p:cNvSpPr/>
          <p:nvPr/>
        </p:nvSpPr>
        <p:spPr>
          <a:xfrm>
            <a:off x="31109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0" name="Google Shape;240;p27"/>
          <p:cNvSpPr/>
          <p:nvPr/>
        </p:nvSpPr>
        <p:spPr>
          <a:xfrm>
            <a:off x="43301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1" name="Google Shape;241;p27"/>
          <p:cNvSpPr/>
          <p:nvPr/>
        </p:nvSpPr>
        <p:spPr>
          <a:xfrm>
            <a:off x="43301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2" name="Google Shape;242;p27"/>
          <p:cNvSpPr/>
          <p:nvPr/>
        </p:nvSpPr>
        <p:spPr>
          <a:xfrm>
            <a:off x="56255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3" name="Google Shape;243;p27"/>
          <p:cNvSpPr/>
          <p:nvPr/>
        </p:nvSpPr>
        <p:spPr>
          <a:xfrm>
            <a:off x="56255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4" name="Google Shape;244;p27"/>
          <p:cNvSpPr/>
          <p:nvPr/>
        </p:nvSpPr>
        <p:spPr>
          <a:xfrm>
            <a:off x="68447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7300" y="1864983"/>
            <a:ext cx="2539950" cy="231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050" y="2116338"/>
            <a:ext cx="2502250" cy="2050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675" y="2159801"/>
            <a:ext cx="2569575" cy="200451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8"/>
          <p:cNvSpPr txBox="1"/>
          <p:nvPr>
            <p:ph type="title"/>
          </p:nvPr>
        </p:nvSpPr>
        <p:spPr>
          <a:xfrm>
            <a:off x="1146025" y="530725"/>
            <a:ext cx="3494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mathématique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3" name="Google Shape;253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4" name="Google Shape;254;p28"/>
          <p:cNvSpPr/>
          <p:nvPr/>
        </p:nvSpPr>
        <p:spPr>
          <a:xfrm>
            <a:off x="641271" y="28605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55" name="Google Shape;255;p28"/>
          <p:cNvSpPr/>
          <p:nvPr/>
        </p:nvSpPr>
        <p:spPr>
          <a:xfrm>
            <a:off x="4330150" y="2882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56" name="Google Shape;256;p28"/>
          <p:cNvSpPr/>
          <p:nvPr/>
        </p:nvSpPr>
        <p:spPr>
          <a:xfrm>
            <a:off x="31109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57" name="Google Shape;257;p28"/>
          <p:cNvSpPr/>
          <p:nvPr/>
        </p:nvSpPr>
        <p:spPr>
          <a:xfrm>
            <a:off x="6844750" y="351505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58" name="Google Shape;258;p28"/>
          <p:cNvSpPr/>
          <p:nvPr/>
        </p:nvSpPr>
        <p:spPr>
          <a:xfrm>
            <a:off x="56255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59" name="Google Shape;259;p28"/>
          <p:cNvSpPr/>
          <p:nvPr/>
        </p:nvSpPr>
        <p:spPr>
          <a:xfrm>
            <a:off x="6844750" y="2250937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/>
          <p:nvPr>
            <p:ph type="title"/>
          </p:nvPr>
        </p:nvSpPr>
        <p:spPr>
          <a:xfrm>
            <a:off x="1220075" y="556525"/>
            <a:ext cx="37947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Modifier une activité existante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5" name="Google Shape;26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225" y="2011777"/>
            <a:ext cx="3515475" cy="261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275" y="2029200"/>
            <a:ext cx="3571875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9"/>
          <p:cNvSpPr/>
          <p:nvPr/>
        </p:nvSpPr>
        <p:spPr>
          <a:xfrm>
            <a:off x="3579380" y="2120998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8" name="Google Shape;268;p29"/>
          <p:cNvSpPr/>
          <p:nvPr/>
        </p:nvSpPr>
        <p:spPr>
          <a:xfrm>
            <a:off x="7355287" y="206288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"/>
          <p:cNvSpPr txBox="1"/>
          <p:nvPr>
            <p:ph type="title"/>
          </p:nvPr>
        </p:nvSpPr>
        <p:spPr>
          <a:xfrm>
            <a:off x="1052725" y="606025"/>
            <a:ext cx="3774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Idées, activités, support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4" name="Google Shape;274;p3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75" name="Google Shape;275;p30"/>
          <p:cNvSpPr txBox="1"/>
          <p:nvPr>
            <p:ph type="title"/>
          </p:nvPr>
        </p:nvSpPr>
        <p:spPr>
          <a:xfrm>
            <a:off x="880225" y="1795975"/>
            <a:ext cx="6814500" cy="22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(FR)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desmosfr.ca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Pédagogues Desmos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maths autrement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lesmathsautrement.ca</a:t>
            </a:r>
            <a:endParaRPr b="0"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1"/>
          <p:cNvSpPr/>
          <p:nvPr/>
        </p:nvSpPr>
        <p:spPr>
          <a:xfrm>
            <a:off x="896092" y="1875042"/>
            <a:ext cx="7680900" cy="3936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Ressources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2" name="Google Shape;282;p3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83" name="Google Shape;283;p31"/>
          <p:cNvSpPr txBox="1"/>
          <p:nvPr>
            <p:ph idx="1" type="body"/>
          </p:nvPr>
        </p:nvSpPr>
        <p:spPr>
          <a:xfrm>
            <a:off x="879125" y="1744500"/>
            <a:ext cx="81240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Char char="■"/>
            </a:pPr>
            <a:r>
              <a:rPr lang="en" sz="1800">
                <a:solidFill>
                  <a:schemeClr val="dk1"/>
                </a:solidFill>
              </a:rPr>
              <a:t>Autoformation « </a:t>
            </a:r>
            <a:r>
              <a:rPr b="1" lang="en" sz="1800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r>
              <a:rPr lang="en" sz="1800">
                <a:solidFill>
                  <a:schemeClr val="accent2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» du Campus RÉCIT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lang="en" sz="1800">
                <a:solidFill>
                  <a:schemeClr val="dk1"/>
                </a:solidFill>
              </a:rPr>
              <a:t> du RÉCIT MST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calculatrice graphique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création d’activités pour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Tout sur Desmos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Desmos en sciences et technologies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lang="en" sz="2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 compétence numérique</a:t>
            </a:r>
            <a:endParaRPr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9" name="Google Shape;289;p3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4210" y="0"/>
            <a:ext cx="54893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3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" name="Google Shape;298;p33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9" name="Google Shape;299;p3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3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02" name="Google Shape;302;p33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303" name="Google Shape;303;p33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3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05" name="Google Shape;305;p33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6" name="Google Shape;306;p33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3"/>
          <p:cNvSpPr txBox="1"/>
          <p:nvPr/>
        </p:nvSpPr>
        <p:spPr>
          <a:xfrm>
            <a:off x="38429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8" name="Google Shape;308;p33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9" name="Google Shape;309;p33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0" name="Google Shape;310;p3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1" name="Google Shape;311;p33">
            <a:hlinkClick r:id="rId8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 Premiers pas avec Desmos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33">
            <a:hlinkClick r:id="rId10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 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3" name="Google Shape;31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00850" y="197325"/>
            <a:ext cx="2393076" cy="2076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4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1" name="Google Shape;32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4"/>
          <p:cNvSpPr txBox="1"/>
          <p:nvPr/>
        </p:nvSpPr>
        <p:spPr>
          <a:xfrm>
            <a:off x="4175500" y="1746650"/>
            <a:ext cx="4375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stephanie.rioux@recit.qc.ca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equipemst@recit.qc.ca</a:t>
            </a: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3" name="Google Shape;323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5" name="Google Shape;325;p34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recitmst.qc.ca/desmos28092023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11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12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3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5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32" name="Google Shape;332;p35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333" name="Google Shape;333;p35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334" name="Google Shape;334;p35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35" name="Google Shape;335;p35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36" name="Google Shape;336;p35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337" name="Google Shape;337;p35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38" name="Google Shape;338;p35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39" name="Google Shape;339;p35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340" name="Google Shape;340;p35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41" name="Google Shape;341;p35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42" name="Google Shape;342;p35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343" name="Google Shape;343;p35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44" name="Google Shape;344;p35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309AA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