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Dosis" panose="020B0604020202020204" charset="0"/>
      <p:regular r:id="rId36"/>
      <p:bold r:id="rId37"/>
    </p:embeddedFont>
    <p:embeddedFont>
      <p:font typeface="Proxima Nova" panose="020B0604020202020204" charset="0"/>
      <p:regular r:id="rId38"/>
      <p:bold r:id="rId39"/>
      <p:italic r:id="rId40"/>
      <p:boldItalic r:id="rId41"/>
    </p:embeddedFont>
    <p:embeddedFont>
      <p:font typeface="Sniglet" panose="020B0604020202020204" charset="0"/>
      <p:regular r:id="rId42"/>
    </p:embeddedFont>
    <p:embeddedFont>
      <p:font typeface="Ubuntu" panose="020B0604020202020204" charset="0"/>
      <p:regular r:id="rId43"/>
      <p:bold r:id="rId44"/>
      <p:italic r:id="rId45"/>
      <p:boldItalic r:id="rId46"/>
    </p:embeddedFont>
    <p:embeddedFont>
      <p:font typeface="Ubuntu Medium" panose="020B0604020202020204" charset="0"/>
      <p:regular r:id="rId47"/>
      <p:bold r:id="rId48"/>
      <p:italic r:id="rId49"/>
      <p:boldItalic r:id="rId50"/>
    </p:embeddedFont>
    <p:embeddedFont>
      <p:font typeface="Viga" panose="020B0604020202020204" charset="0"/>
      <p:regular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6.xml"/><Relationship Id="rId51" Type="http://schemas.openxmlformats.org/officeDocument/2006/relationships/font" Target="fonts/font20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8.xml"/><Relationship Id="rId41" Type="http://schemas.openxmlformats.org/officeDocument/2006/relationships/font" Target="fonts/font10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49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aHhLSOchD3BGg-EaQTw6O7ToN703j8MEzEUpyvmDK2I/edit?usp=sharin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document/d/1ug1rkTBZ9HC3KBUNTCUR76PUpKUzGawtMEED2yfXy8Y/edit?usp=sharing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aHhLSOchD3BGg-EaQTw6O7ToN703j8MEzEUpyvmDK2I/edit?usp=sharing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aHhLSOchD3BGg-EaQTw6O7ToN703j8MEzEUpyvmDK2I/edit?usp=sharin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aHhLSOchD3BGg-EaQTw6O7ToN703j8MEzEUpyvmDK2I/edit?usp=sharing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qi-form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orms.office.com/r/0ug7RJuYjr" TargetMode="External"/><Relationship Id="rId5" Type="http://schemas.openxmlformats.org/officeDocument/2006/relationships/hyperlink" Target="https://forms.gle/YZ4qnbQ9Beuk5Sgy8" TargetMode="External"/><Relationship Id="rId4" Type="http://schemas.openxmlformats.org/officeDocument/2006/relationships/hyperlink" Target="https://forms.office.com/Pages/DesignPageV2.aspx?subpage=design&amp;FormId=t5k83Wyb20qHQhT9OlhAG_vOO0nw8RdGkNEE02Bfc-tUMkxYTFRTN0FGSEs2U0laN0JWNFVNRkVYMS4u&amp;Token=2c7d36f97ef54825ab1e07110ec70cd0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342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7UnzA3Kxv9VJ3VDs8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r/0ug7RJuYjr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AshvCvCRe5vVEYfz5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r/0ug7RJuYjr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qi-forms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orms.office.com/r/0ug7RJuYjr" TargetMode="External"/><Relationship Id="rId5" Type="http://schemas.openxmlformats.org/officeDocument/2006/relationships/hyperlink" Target="https://forms.gle/YZ4qnbQ9Beuk5Sgy8" TargetMode="External"/><Relationship Id="rId4" Type="http://schemas.openxmlformats.org/officeDocument/2006/relationships/hyperlink" Target="https://forms.office.com/Pages/DesignPageV2.aspx?subpage=design&amp;FormId=t5k83Wyb20qHQhT9OlhAG_vOO0nw8RdGkNEE02Bfc-tUMkxYTFRTN0FGSEs2U0laN0JWNFVNRkVYMS4u&amp;Token=2c7d36f97ef54825ab1e07110ec70cd0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b.socrative.com/login/student/" TargetMode="External"/><Relationship Id="rId3" Type="http://schemas.openxmlformats.org/officeDocument/2006/relationships/hyperlink" Target="https://edpuzzle.com/assignments/612cdd56e8317741203715d3/watch" TargetMode="External"/><Relationship Id="rId7" Type="http://schemas.openxmlformats.org/officeDocument/2006/relationships/hyperlink" Target="https://student.desmos.com/join/guk6z4?lang=fr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)" TargetMode="External"/><Relationship Id="rId5" Type="http://schemas.openxmlformats.org/officeDocument/2006/relationships/hyperlink" Target="https://view.genial.ly/6238b6445d201600187c076a/presentation-wooclap-pour-laquops" TargetMode="External"/><Relationship Id="rId4" Type="http://schemas.openxmlformats.org/officeDocument/2006/relationships/hyperlink" Target="https://app.wooclap.com/AQUOPSQI" TargetMode="Externa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qi-ed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dpuzzle.com/assignments/636a65a1b1e037415378a53d/watch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dpuzzle.com/assignments/636a65a1b1e037415378a53d/watch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qi-wooclap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wooclap.com/fr/" TargetMode="Externa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wooclap.com/JPNFP22?from=status-bar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" TargetMode="External"/><Relationship Id="rId5" Type="http://schemas.openxmlformats.org/officeDocument/2006/relationships/hyperlink" Target="https://docs.wooclap.com/fr/articles/2721084-wooclap-est-il-gratuit-pour-les-enseignants-d-ecoles-primaires-et-secondaires#:~:text=Depuis%20fin%202018%2C%20les%20enseignants,les%20int%C3%A9grations%20LMS%20et%20SSO)" TargetMode="External"/><Relationship Id="rId4" Type="http://schemas.openxmlformats.org/officeDocument/2006/relationships/hyperlink" Target="https://view.genial.ly/6238b6445d201600187c076a/presentation-wooclap-pour-laquops" TargetMode="Externa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desmosqi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student.desmos.com/join/hujkh6?lang=fr" TargetMode="Externa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join/hujkh6?lang=fr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qi-socrative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b.socrative.com/login/student/" TargetMode="Externa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.socrative.com/login/student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r/Etq69UmMpJ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e.kahoot.it/" TargetMode="External"/><Relationship Id="rId4" Type="http://schemas.openxmlformats.org/officeDocument/2006/relationships/hyperlink" Target="https://kahoot.it/" TargetMode="Externa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e.kahoot.it/" TargetMode="Externa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e.kahoot.it/" TargetMode="Externa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qi-forms2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badgeqi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hyperlink" Target="mailto:campus@recit.qc.ca" TargetMode="External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11aa7268d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11aa7268d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highlight>
                  <a:srgbClr val="FFFF00"/>
                </a:highlight>
              </a:rPr>
              <a:t>Sonya partage écran tout au long de la présentation </a:t>
            </a:r>
            <a:br>
              <a:rPr lang="fr-CA">
                <a:highlight>
                  <a:srgbClr val="FFFF00"/>
                </a:highlight>
              </a:rPr>
            </a:br>
            <a:r>
              <a:rPr lang="fr-CA">
                <a:solidFill>
                  <a:schemeClr val="dk1"/>
                </a:solidFill>
              </a:rPr>
              <a:t>Lien de la présentation : </a:t>
            </a:r>
            <a:r>
              <a:rPr lang="fr-CA" sz="2000" b="1" u="sng">
                <a:solidFill>
                  <a:schemeClr val="hlink"/>
                </a:solidFill>
                <a:hlinkClick r:id="rId3"/>
              </a:rPr>
              <a:t>bit.ly/qi-jpnfp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400" u="sng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https://docs.google.com/document/d/1ug1rkTBZ9HC3KBUNTCUR76PUpKUzGawtMEED2yfXy8Y/edit?usp=sharing</a:t>
            </a:r>
            <a:r>
              <a:rPr lang="fr-CA" sz="14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endParaRPr sz="14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eb36c90d71_0_3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eb36c90d71_0_3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de la présentation : </a:t>
            </a:r>
            <a:r>
              <a:rPr lang="fr-CA" sz="2000" b="1" u="sng">
                <a:solidFill>
                  <a:schemeClr val="hlink"/>
                </a:solidFill>
                <a:hlinkClick r:id="rId3"/>
              </a:rPr>
              <a:t>bit.ly/qi-jpnfp</a:t>
            </a:r>
            <a:endParaRPr sz="2000" b="1"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12bbf9f043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12bbf9f043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de la présentation : </a:t>
            </a:r>
            <a:r>
              <a:rPr lang="fr-CA" sz="2000" b="1" u="sng">
                <a:solidFill>
                  <a:schemeClr val="hlink"/>
                </a:solidFill>
                <a:hlinkClick r:id="rId3"/>
              </a:rPr>
              <a:t>bit.ly/qi-jpnfp</a:t>
            </a:r>
            <a:endParaRPr sz="2000" b="1"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eb36c90d71_0_3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eb36c90d71_0_3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Patrice</a:t>
            </a:r>
            <a:br>
              <a:rPr lang="fr-CA"/>
            </a:br>
            <a:r>
              <a:rPr lang="fr-CA">
                <a:solidFill>
                  <a:schemeClr val="dk1"/>
                </a:solidFill>
              </a:rPr>
              <a:t>Lien de la présentation : </a:t>
            </a:r>
            <a:r>
              <a:rPr lang="fr-CA" sz="2000" b="1" u="sng">
                <a:solidFill>
                  <a:schemeClr val="hlink"/>
                </a:solidFill>
                <a:hlinkClick r:id="rId3"/>
              </a:rPr>
              <a:t>bit.ly/qi-jpnfp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187fa0a7d0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187fa0a7d0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 u="sng">
                <a:solidFill>
                  <a:schemeClr val="hlink"/>
                </a:solidFill>
                <a:hlinkClick r:id="rId3"/>
              </a:rPr>
              <a:t>https://bit.ly/qi-forms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Lien du Microsoft Forms</a:t>
            </a:r>
            <a:r>
              <a:rPr lang="fr-CA" b="1" u="sng">
                <a:solidFill>
                  <a:schemeClr val="hlink"/>
                </a:solidFill>
                <a:hlinkClick r:id="rId4"/>
              </a:rPr>
              <a:t> pour collaborer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SF + PARTAGE D’ÉCRAN PT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SF : Pour partager son état d’esprit Google Forms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Lien du formulaire à compléter : </a:t>
            </a:r>
            <a:r>
              <a:rPr lang="fr-CA" u="sng">
                <a:solidFill>
                  <a:srgbClr val="3C78D8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https://forms.gle/YZ4qnbQ9Beuk5Sgy8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:  Pour identifier QI déjà expérimentés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formulaire Microsoft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  <a:highlight>
                  <a:srgbClr val="BBCD00"/>
                </a:highlight>
              </a:rPr>
              <a:t>PT Pour dynamiser vos formation, on doit y inclure de l’interactivité sur trois volets: </a:t>
            </a:r>
            <a:r>
              <a:rPr lang="fr-CA">
                <a:solidFill>
                  <a:schemeClr val="dk1"/>
                </a:solidFill>
              </a:rPr>
              <a:t> interactivité avec le formateur, le contenu d’apprentissage et avec les participants à la formation.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ed741b7032_4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ed741b7032_4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Lien vers l’autoformation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eb36c90d71_0_1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eb36c90d71_0_1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https://campus.recit.qc.ca/enrol/index.php?id=342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: Faire le survol de l’autoformation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e87829b445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e87829b445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SF + PARTAGE D’ÉCRAN PT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SF : Pour partager son état d’esprit Google Forms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Lien du formulaire à compléter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https://forms.gle/7UnzA3Kxv9VJ3VDs8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:  Pour identifier QI déjà expérimentés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formulaire Microsoft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  <a:highlight>
                  <a:srgbClr val="BBCD00"/>
                </a:highlight>
              </a:rPr>
              <a:t>PT Pour dynamiser vos formation, on doit y inclure de l’interactivité sur trois volets: </a:t>
            </a:r>
            <a:r>
              <a:rPr lang="fr-CA">
                <a:solidFill>
                  <a:schemeClr val="dk1"/>
                </a:solidFill>
              </a:rPr>
              <a:t> interactivité avec le formateur, le contenu d’apprentissage et avec les participants à la formation.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17113adcf8f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17113adcf8f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SF + PARTAGE D’ÉCRAN PT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SF : Pour partager son état d’esprit Google Forms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Lien du formulaire à compléter :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https://forms.gle/AshvCvCRe5vVEYfz5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:  Pour identifier QI déjà expérimentés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formulaire Microsoft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  <a:highlight>
                  <a:srgbClr val="BBCD00"/>
                </a:highlight>
              </a:rPr>
              <a:t>PT Pour dynamiser vos formation, on doit y inclure de l’interactivité sur trois volets: </a:t>
            </a:r>
            <a:r>
              <a:rPr lang="fr-CA">
                <a:solidFill>
                  <a:schemeClr val="dk1"/>
                </a:solidFill>
              </a:rPr>
              <a:t> interactivité avec le formateur, le contenu d’apprentissage et avec les participants à la formation.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14d2b3978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14d2b3978b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 u="sng">
                <a:solidFill>
                  <a:schemeClr val="hlink"/>
                </a:solidFill>
                <a:hlinkClick r:id="rId3"/>
              </a:rPr>
              <a:t>https://bit.ly/qi-forms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Lien du Microsoft Forms</a:t>
            </a:r>
            <a:r>
              <a:rPr lang="fr-CA" b="1" u="sng">
                <a:solidFill>
                  <a:schemeClr val="hlink"/>
                </a:solidFill>
                <a:hlinkClick r:id="rId4"/>
              </a:rPr>
              <a:t> pour collaborer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SF + PARTAGE D’ÉCRAN PT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SF : Pour partager son état d’esprit Google Forms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Lien du formulaire à compléter : </a:t>
            </a:r>
            <a:r>
              <a:rPr lang="fr-CA" u="sng">
                <a:solidFill>
                  <a:srgbClr val="3C78D8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https://forms.gle/YZ4qnbQ9Beuk5Sgy8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:  Pour identifier QI déjà expérimentés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formulaire Microsoft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  <a:highlight>
                  <a:srgbClr val="BBCD00"/>
                </a:highlight>
              </a:rPr>
              <a:t>PT Pour dynamiser vos formation, on doit y inclure de l’interactivité sur trois volets: </a:t>
            </a:r>
            <a:r>
              <a:rPr lang="fr-CA">
                <a:solidFill>
                  <a:schemeClr val="dk1"/>
                </a:solidFill>
              </a:rPr>
              <a:t> interactivité avec le formateur, le contenu d’apprentissage et avec les participants à la formation.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187fa0a7d0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187fa0a7d0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e87829b445_2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e87829b445_2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highlight>
                  <a:schemeClr val="accent4"/>
                </a:highlight>
              </a:rPr>
              <a:t>Écran partage SF</a:t>
            </a:r>
            <a:endParaRPr b="1">
              <a:highlight>
                <a:schemeClr val="accent4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: 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anime : 2-Wooclap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https://app.wooclap.com/AQUOPSQI</a:t>
            </a:r>
            <a:r>
              <a:rPr lang="fr-CA"/>
              <a:t>  Activité de type brainstorming (juste réalisation et intégration)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lien tutoriel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6"/>
              </a:rPr>
              <a:t>Lien compte enseignants</a:t>
            </a:r>
            <a:r>
              <a:rPr lang="fr-CA"/>
              <a:t>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3- Desmos : cartes à associer </a:t>
            </a:r>
            <a:r>
              <a:rPr lang="fr-CA" u="sng">
                <a:solidFill>
                  <a:schemeClr val="hlink"/>
                </a:solidFill>
                <a:hlinkClick r:id="rId7"/>
              </a:rPr>
              <a:t>https://student.desmos.com/join/guk6z4?lang=fr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anime 4- Socrative : </a:t>
            </a:r>
            <a:r>
              <a:rPr lang="fr-CA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salle: 5ESONYA compte hotmail.com</a:t>
            </a:r>
            <a:endParaRPr>
              <a:highlight>
                <a:srgbClr val="F8BB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8BB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highlight>
                  <a:schemeClr val="accent4"/>
                </a:highlight>
              </a:rPr>
              <a:t>On veut qu’il retienne que les intentions pédagogiques diffèrent selon la phase du processus d’apprentissage.</a:t>
            </a:r>
            <a:endParaRPr b="1">
              <a:highlight>
                <a:schemeClr val="accent4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highlight>
                  <a:schemeClr val="accent4"/>
                </a:highlight>
              </a:rPr>
              <a:t>PT Pour dynamiser vos formation, on doit y inclure de l’interactivité sur trois volets: </a:t>
            </a:r>
            <a:r>
              <a:rPr lang="fr-CA"/>
              <a:t> interactivité avec le formateur, le contenu d’apprentissage et avec les participants à la formation.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14d2b3978bf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14d2b3978bf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http://bit.ly/qi-ed</a:t>
            </a:r>
            <a:br>
              <a:rPr lang="fr-CA">
                <a:solidFill>
                  <a:schemeClr val="dk1"/>
                </a:solidFill>
              </a:rPr>
            </a:br>
            <a:r>
              <a:rPr lang="fr-CA" u="sng">
                <a:solidFill>
                  <a:schemeClr val="hlink"/>
                </a:solidFill>
                <a:hlinkClick r:id="rId4"/>
              </a:rPr>
              <a:t>https://edpuzzle.com/assignments/636a65a1b1e037415378a53d/watch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eeb94435c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eeb94435c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r>
              <a:rPr lang="fr-CA">
                <a:solidFill>
                  <a:schemeClr val="dk1"/>
                </a:solidFill>
                <a:highlight>
                  <a:srgbClr val="FFFF00"/>
                </a:highlight>
              </a:rPr>
              <a:t> 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1- EdPuzzle : </a:t>
            </a:r>
            <a:r>
              <a:rPr lang="fr-CA" u="sng">
                <a:solidFill>
                  <a:schemeClr val="hlink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https://edpuzzle.com/assignments/636a65a1b1e037415378a53d/watch</a:t>
            </a:r>
            <a:endParaRPr>
              <a:solidFill>
                <a:srgbClr val="273144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Compte Microsoft RÉCIT MST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14d2b3978b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14d2b3978b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 sz="1200" u="sng">
                <a:solidFill>
                  <a:schemeClr val="hlink"/>
                </a:solidFill>
                <a:hlinkClick r:id="rId3"/>
              </a:rPr>
              <a:t>https://bit.ly/qi-wooclap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 sz="1200"/>
              <a:t>où  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 sz="1200" u="sng">
                <a:solidFill>
                  <a:schemeClr val="hlink"/>
                </a:solidFill>
                <a:hlinkClick r:id="rId4"/>
              </a:rPr>
              <a:t>https://www.wooclap.com/fr/</a:t>
            </a:r>
            <a:r>
              <a:rPr lang="fr-CA" sz="1200"/>
              <a:t> + JPNFP22 (code de l’événement)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eeb94435cf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eeb94435cf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PT  Wooclap : Activité de type brainstorming (juste réalisation et intégration) </a:t>
            </a:r>
            <a:r>
              <a:rPr lang="fr-CA" sz="1050" u="sng">
                <a:solidFill>
                  <a:schemeClr val="hlink"/>
                </a:solidFill>
                <a:hlinkClick r:id="rId3"/>
              </a:rPr>
              <a:t>https://app.wooclap.com/JPNFP22?from=status-bar</a:t>
            </a:r>
            <a:endParaRPr sz="10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lien tutoriel</a:t>
            </a:r>
            <a:r>
              <a:rPr lang="fr-CA">
                <a:solidFill>
                  <a:schemeClr val="dk1"/>
                </a:solidFill>
              </a:rPr>
              <a:t> Wooclap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Lien compte enseignants</a:t>
            </a:r>
            <a:r>
              <a:rPr lang="fr-CA">
                <a:solidFill>
                  <a:schemeClr val="dk1"/>
                </a:solidFill>
              </a:rPr>
              <a:t> : </a:t>
            </a:r>
            <a:r>
              <a:rPr lang="fr-CA" u="sng">
                <a:solidFill>
                  <a:schemeClr val="hlink"/>
                </a:solidFill>
                <a:hlinkClick r:id="rId6"/>
              </a:rPr>
              <a:t>https://docs.wooclap.com/fr/articles/2721084-wooclap-est-il-gratuit-pour-les-enseignants-d-ecoles-primaires-et-secondaires#:~:text=Depuis%20fin%202018%2C%20les%20enseignants,les%20int%C3%A9grations%20LMS%20et%20SSO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4d2b3978bf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4d2b3978bf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https://monurl.ca/desmosqi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2200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https://student.desmos.com/join/hujkh6?lang=fr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1016e7494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1016e7494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SF: Desmos expressions correctes et fautives 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https://student.desmos.com/join/hujkh6?lang=fr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14d2b3978b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14d2b3978b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http://bit.ly/qi-socrative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https://b.socrative.com/login/student/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14d2b3978bf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14d2b3978bf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+ écran PT si le temps le permet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4- Socrative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A à L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 : </a:t>
            </a:r>
            <a:r>
              <a:rPr lang="fr-CA" b="1">
                <a:solidFill>
                  <a:schemeClr val="dk1"/>
                </a:solidFill>
              </a:rPr>
              <a:t> PATRICE CAMPUS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M à Z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Nom de la salle: </a:t>
            </a:r>
            <a:r>
              <a:rPr lang="fr-CA" b="1">
                <a:solidFill>
                  <a:srgbClr val="3D4965"/>
                </a:solidFill>
              </a:rPr>
              <a:t>5ESONYA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e87829b445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e87829b445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solidFill>
                  <a:schemeClr val="dk1"/>
                </a:solidFill>
                <a:highlight>
                  <a:srgbClr val="FFFF00"/>
                </a:highlight>
              </a:rPr>
              <a:t>SF poursuit partage d’écran</a:t>
            </a:r>
            <a:endParaRPr b="1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PT Questionnaire pour se situer au regard des cibles d’apprentissage de l’atelier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https://forms.office.com/r/Etq69UmMpJ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Kahoot! Pour jouer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un QI :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14d2b3978bf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14d2b3978bf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PT : en équipe de 2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Kahoot compte enseignant : 50 élèves en même temps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https://kahoot.it/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: </a:t>
            </a: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f38ffb87e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f38ffb87e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d’un jeu questionnaires intéractifs :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jouer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https://kahoot.it/</a:t>
            </a:r>
            <a:r>
              <a:rPr lang="fr-CA">
                <a:solidFill>
                  <a:schemeClr val="dk1"/>
                </a:solidFill>
              </a:rPr>
              <a:t>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: </a:t>
            </a: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14d2b3978bf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14d2b3978bf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 u="sng">
                <a:solidFill>
                  <a:schemeClr val="hlink"/>
                </a:solidFill>
                <a:hlinkClick r:id="rId3"/>
              </a:rPr>
              <a:t>https://bit.ly/qi-forms2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10e0180246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10e0180246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14:11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1899df8f83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1899df8f83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https://bit.ly/badgeqi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eb36c90d71_0_4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eb36c90d71_0_4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Questions ou messsges : </a:t>
            </a: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campus@recit.qc.ca</a:t>
            </a: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ou equipe</a:t>
            </a:r>
            <a:r>
              <a:rPr lang="fr-CA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fr-CA"/>
              <a:t> : </a:t>
            </a:r>
            <a:r>
              <a:rPr lang="fr-CA" u="sng">
                <a:solidFill>
                  <a:schemeClr val="hlink"/>
                </a:solidFill>
                <a:hlinkClick r:id="rId8"/>
              </a:rPr>
              <a:t>https://www.youtube.com/channel/UCxER51fHozZ7fUOaiP4QT-w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"/>
              <a:buChar char="❏"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1128b542393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1128b542393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6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97" name="Google Shape;97;p16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00" name="Google Shape;100;p16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10" name="Google Shape;110;p16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13" name="Google Shape;113;p16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14" name="Google Shape;114;p16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15" name="Google Shape;115;p16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16" name="Google Shape;116;p16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18" name="Google Shape;118;p16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20" name="Google Shape;120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7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29" name="Google Shape;129;p17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45" name="Google Shape;145;p17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47" name="Google Shape;147;p17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49" name="Google Shape;149;p17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50" name="Google Shape;150;p17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52" name="Google Shape;152;p17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54" name="Google Shape;154;p17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55" name="Google Shape;155;p17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58" name="Google Shape;158;p17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59" name="Google Shape;159;p17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0" name="Google Shape;160;p17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1" name="Google Shape;161;p17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2" name="Google Shape;162;p17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3" name="Google Shape;163;p17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17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17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17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17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17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17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17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78" name="Google Shape;178;p18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18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18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18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18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18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18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18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18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18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18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18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18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2" name="Google Shape;192;p18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3" name="Google Shape;193;p18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4" name="Google Shape;194;p18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5" name="Google Shape;195;p18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18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18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18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18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18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18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18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18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18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18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18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18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18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18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18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18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18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18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18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19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23" name="Google Shape;223;p1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24" name="Google Shape;224;p1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25" name="Google Shape;225;p1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26" name="Google Shape;226;p1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27" name="Google Shape;227;p1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32" name="Google Shape;232;p1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33" name="Google Shape;233;p1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34" name="Google Shape;234;p1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35" name="Google Shape;235;p1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37" name="Google Shape;237;p1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38" name="Google Shape;238;p1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39" name="Google Shape;239;p1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40" name="Google Shape;240;p1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41" name="Google Shape;241;p1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42" name="Google Shape;242;p1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43" name="Google Shape;243;p1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44" name="Google Shape;244;p1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45" name="Google Shape;245;p1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46" name="Google Shape;246;p1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47" name="Google Shape;247;p1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48" name="Google Shape;248;p1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49" name="Google Shape;249;p1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50" name="Google Shape;250;p1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51" name="Google Shape;251;p1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52" name="Google Shape;252;p1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253" name="Google Shape;253;p1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54" name="Google Shape;254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20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58" name="Google Shape;258;p20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259" name="Google Shape;259;p2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60" name="Google Shape;260;p2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89" name="Google Shape;289;p2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90" name="Google Shape;290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1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94" name="Google Shape;294;p21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95" name="Google Shape;295;p21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6" name="Google Shape;296;p2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7" name="Google Shape;297;p21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1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1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1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1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1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1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1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1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1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1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1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1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1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1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1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1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1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1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1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1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26" name="Google Shape;326;p2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7" name="Google Shape;327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30" name="Google Shape;330;p22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1" name="Google Shape;331;p22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2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2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2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2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2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2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2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2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2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2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2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2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2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2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2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2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2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2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2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2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2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2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2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2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2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2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2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2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60" name="Google Shape;360;p22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1" name="Google Shape;361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3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364" name="Google Shape;364;p23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5" name="Google Shape;365;p23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6" name="Google Shape;366;p23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7" name="Google Shape;367;p2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8" name="Google Shape;368;p23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9" name="Google Shape;369;p23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0" name="Google Shape;370;p2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1" name="Google Shape;371;p23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2" name="Google Shape;372;p23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3" name="Google Shape;373;p2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4" name="Google Shape;374;p2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5" name="Google Shape;375;p2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6" name="Google Shape;376;p23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7" name="Google Shape;377;p2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8" name="Google Shape;378;p2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9" name="Google Shape;379;p23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0" name="Google Shape;380;p2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1" name="Google Shape;381;p23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2" name="Google Shape;382;p23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3" name="Google Shape;383;p23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4" name="Google Shape;384;p23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5" name="Google Shape;385;p23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6" name="Google Shape;386;p2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7" name="Google Shape;387;p2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8" name="Google Shape;388;p2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9" name="Google Shape;389;p2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0" name="Google Shape;390;p2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1" name="Google Shape;391;p23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2" name="Google Shape;392;p23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3" name="Google Shape;393;p23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4" name="Google Shape;394;p23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5" name="Google Shape;395;p23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6" name="Google Shape;396;p2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7" name="Google Shape;397;p2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8" name="Google Shape;398;p2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9" name="Google Shape;399;p23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0" name="Google Shape;400;p2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1" name="Google Shape;401;p23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2" name="Google Shape;402;p23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3" name="Google Shape;403;p2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4" name="Google Shape;404;p23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5" name="Google Shape;405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8" name="Google Shape;408;p2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9" name="Google Shape;409;p2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0" name="Google Shape;410;p2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1" name="Google Shape;411;p2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2" name="Google Shape;412;p2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3" name="Google Shape;413;p2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4" name="Google Shape;414;p2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5" name="Google Shape;415;p2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6" name="Google Shape;416;p2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7" name="Google Shape;417;p2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8" name="Google Shape;418;p2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9" name="Google Shape;419;p2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0" name="Google Shape;420;p2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1" name="Google Shape;421;p2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2" name="Google Shape;422;p2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3" name="Google Shape;423;p2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4" name="Google Shape;424;p2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5" name="Google Shape;425;p2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6" name="Google Shape;426;p2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7" name="Google Shape;427;p2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8" name="Google Shape;428;p2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9" name="Google Shape;429;p2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0" name="Google Shape;430;p2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1" name="Google Shape;431;p2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2" name="Google Shape;432;p2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3" name="Google Shape;433;p2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4" name="Google Shape;434;p2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2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2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2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2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2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2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2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2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2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2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2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2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2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2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54" name="Google Shape;454;p2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2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2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2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2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66" name="Google Shape;466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67" name="Google Shape;467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70" name="Google Shape;470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71" name="Google Shape;471;p28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74" name="Google Shape;474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75" name="Google Shape;475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30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0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82" name="Google Shape;482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83" name="Google Shape;483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4297544" y="4749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equipe@recitmst.qc.ca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campus@recit.qc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creativecommons.org/licenses/by-nc-sa/4.0/deed.fr" TargetMode="External"/><Relationship Id="rId10" Type="http://schemas.openxmlformats.org/officeDocument/2006/relationships/hyperlink" Target="https://docs.google.com/presentation/d/1aHhLSOchD3BGg-EaQTw6O7ToN703j8MEzEUpyvmDK2I/edit?usp=sharing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bit.ly/qi-jpnfp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://bit.ly/qi-jpnfp" TargetMode="Externa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edpuzzle.student&amp;hl=en_CA&amp;gl=US&amp;pli=1" TargetMode="External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hyperlink" Target="https://apps.apple.com/ca/app/edpuzzle/id919598209" TargetMode="Externa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8.png"/><Relationship Id="rId4" Type="http://schemas.openxmlformats.org/officeDocument/2006/relationships/hyperlink" Target="https://bit.ly/etat-g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qi-form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qi-ed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5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qi-wooclap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desmosqi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qi-socrative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2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6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png"/><Relationship Id="rId5" Type="http://schemas.openxmlformats.org/officeDocument/2006/relationships/hyperlink" Target="https://kahoot.it/" TargetMode="Externa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qi-forms2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0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bit.ly/badgeqi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image" Target="../media/image42.png"/><Relationship Id="rId7" Type="http://schemas.openxmlformats.org/officeDocument/2006/relationships/hyperlink" Target="https://twitter.com/recitqc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facebook.com/recitqc" TargetMode="External"/><Relationship Id="rId11" Type="http://schemas.openxmlformats.org/officeDocument/2006/relationships/image" Target="../media/image44.png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43.png"/><Relationship Id="rId4" Type="http://schemas.openxmlformats.org/officeDocument/2006/relationships/hyperlink" Target="mailto:campus@reci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help-use-presentation-template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slidescarnival.com/copyright-and-legal-inform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850"/>
            <a:ext cx="9143997" cy="4013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2"/>
          <p:cNvPicPr preferRelativeResize="0"/>
          <p:nvPr/>
        </p:nvPicPr>
        <p:blipFill rotWithShape="1">
          <a:blip r:embed="rId4">
            <a:alphaModFix/>
          </a:blip>
          <a:srcRect t="18540" b="15829"/>
          <a:stretch/>
        </p:blipFill>
        <p:spPr>
          <a:xfrm>
            <a:off x="129975" y="1902584"/>
            <a:ext cx="1383925" cy="146579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90" name="Google Shape;490;p3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2938" y="4639970"/>
            <a:ext cx="1108530" cy="3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32"/>
          <p:cNvSpPr txBox="1"/>
          <p:nvPr/>
        </p:nvSpPr>
        <p:spPr>
          <a:xfrm>
            <a:off x="129975" y="4704100"/>
            <a:ext cx="77343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Cette présentation, de </a:t>
            </a:r>
            <a:r>
              <a:rPr lang="fr-CA" sz="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Patrice Tourangeau</a:t>
            </a:r>
            <a:r>
              <a:rPr lang="fr-CA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et </a:t>
            </a:r>
            <a:r>
              <a:rPr lang="fr-CA" sz="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Sonya Fiset,</a:t>
            </a:r>
            <a:r>
              <a:rPr lang="fr-CA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licence </a:t>
            </a:r>
            <a:r>
              <a:rPr lang="fr-CA" sz="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CC BY-NC-SA 4.0</a:t>
            </a:r>
            <a:r>
              <a:rPr lang="fr-CA" sz="900">
                <a:solidFill>
                  <a:schemeClr val="dk1"/>
                </a:solidFill>
              </a:rPr>
              <a:t>.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492" name="Google Shape;492;p32"/>
          <p:cNvSpPr/>
          <p:nvPr/>
        </p:nvSpPr>
        <p:spPr>
          <a:xfrm>
            <a:off x="1602200" y="781650"/>
            <a:ext cx="6273300" cy="1790100"/>
          </a:xfrm>
          <a:prstGeom prst="roundRect">
            <a:avLst>
              <a:gd name="adj" fmla="val 16667"/>
            </a:avLst>
          </a:prstGeom>
          <a:solidFill>
            <a:srgbClr val="7ACED6">
              <a:alpha val="964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3" name="Google Shape;493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69500" y="2250225"/>
            <a:ext cx="2125149" cy="21251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sp>
        <p:nvSpPr>
          <p:cNvPr id="494" name="Google Shape;494;p32"/>
          <p:cNvSpPr txBox="1"/>
          <p:nvPr/>
        </p:nvSpPr>
        <p:spPr>
          <a:xfrm>
            <a:off x="1609875" y="1351350"/>
            <a:ext cx="6178200" cy="16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7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Dynamiser votre enseignement à l’aide des questionnaires interactifs </a:t>
            </a:r>
            <a:endParaRPr sz="27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marR="101600" lvl="0" indent="0" algn="ctr" rtl="0">
              <a:lnSpc>
                <a:spcPct val="107692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Atelier 103 - 10 h 20 à 11 h 35</a:t>
            </a:r>
            <a:endParaRPr sz="24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marR="101600" lvl="0" indent="0" algn="l" rtl="0">
              <a:lnSpc>
                <a:spcPct val="107692"/>
              </a:lnSpc>
              <a:spcBef>
                <a:spcPts val="200"/>
              </a:spcBef>
              <a:spcAft>
                <a:spcPts val="200"/>
              </a:spcAft>
              <a:buNone/>
            </a:pPr>
            <a:endParaRPr sz="3200" b="1">
              <a:solidFill>
                <a:schemeClr val="accent1"/>
              </a:solidFill>
            </a:endParaRPr>
          </a:p>
        </p:txBody>
      </p:sp>
      <p:sp>
        <p:nvSpPr>
          <p:cNvPr id="495" name="Google Shape;495;p32"/>
          <p:cNvSpPr/>
          <p:nvPr/>
        </p:nvSpPr>
        <p:spPr>
          <a:xfrm>
            <a:off x="748275" y="3504950"/>
            <a:ext cx="4931100" cy="8325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r-CA" sz="5400" b="1">
                <a:solidFill>
                  <a:srgbClr val="0B5394"/>
                </a:solidFill>
                <a:uFill>
                  <a:noFill/>
                </a:uFill>
                <a:latin typeface="Viga"/>
                <a:ea typeface="Viga"/>
                <a:cs typeface="Viga"/>
                <a:sym typeface="Viga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bit.ly/qi-jpnfp</a:t>
            </a:r>
            <a:endParaRPr sz="3000" b="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3"/>
          <p:cNvSpPr txBox="1">
            <a:spLocks noGrp="1"/>
          </p:cNvSpPr>
          <p:nvPr>
            <p:ph type="body" idx="4294967295"/>
          </p:nvPr>
        </p:nvSpPr>
        <p:spPr>
          <a:xfrm>
            <a:off x="586775" y="1658725"/>
            <a:ext cx="8663100" cy="17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5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Connectez-vous à ce réseau dédié</a:t>
            </a:r>
            <a:endParaRPr sz="3500" b="1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4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-CA" sz="29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Nom du réseau : </a:t>
            </a:r>
            <a:r>
              <a:rPr lang="fr-CA" sz="2700" b="1">
                <a:solidFill>
                  <a:srgbClr val="222222"/>
                </a:solidFill>
                <a:highlight>
                  <a:srgbClr val="FFFF00"/>
                </a:highlight>
                <a:latin typeface="Viga"/>
                <a:ea typeface="Viga"/>
                <a:cs typeface="Viga"/>
                <a:sym typeface="Viga"/>
              </a:rPr>
              <a:t>JPNFP</a:t>
            </a:r>
            <a:endParaRPr sz="4500" b="1">
              <a:solidFill>
                <a:srgbClr val="000000"/>
              </a:solidFill>
              <a:highlight>
                <a:srgbClr val="FFFF00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-CA" sz="29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Mot de passe : </a:t>
            </a:r>
            <a:r>
              <a:rPr lang="fr-CA" sz="2900" b="1">
                <a:solidFill>
                  <a:srgbClr val="000000"/>
                </a:solidFill>
                <a:highlight>
                  <a:srgbClr val="FFFF00"/>
                </a:highlight>
                <a:latin typeface="Viga"/>
                <a:ea typeface="Viga"/>
                <a:cs typeface="Viga"/>
                <a:sym typeface="Viga"/>
              </a:rPr>
              <a:t>JPNFP222</a:t>
            </a:r>
            <a:endParaRPr sz="2900" b="1">
              <a:solidFill>
                <a:srgbClr val="000000"/>
              </a:solidFill>
              <a:highlight>
                <a:srgbClr val="FFFF00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100">
              <a:solidFill>
                <a:srgbClr val="000000"/>
              </a:solidFill>
              <a:latin typeface="Ubuntu Medium"/>
              <a:ea typeface="Ubuntu Medium"/>
              <a:cs typeface="Ubuntu Medium"/>
              <a:sym typeface="Ubuntu Medium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-CA" b="1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Voici la procédure de connexion :</a:t>
            </a:r>
            <a:endParaRPr b="1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Choisir le réseau « </a:t>
            </a:r>
            <a:r>
              <a:rPr lang="fr-CA" b="1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Lévis Centre des congrès </a:t>
            </a:r>
            <a:r>
              <a:rPr lang="fr-CA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Ubuntu"/>
              <a:buAutoNum type="arabicPeriod"/>
            </a:pPr>
            <a:r>
              <a:rPr lang="fr-CA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Une page internet va se générer</a:t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Ubuntu Medium"/>
              <a:buAutoNum type="arabicPeriod"/>
            </a:pPr>
            <a:r>
              <a:rPr lang="fr-CA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Choisir l’option « </a:t>
            </a:r>
            <a:r>
              <a:rPr lang="fr-CA" b="1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Connexion avec code</a:t>
            </a:r>
            <a:r>
              <a:rPr lang="fr-CA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»</a:t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Ubuntu"/>
              <a:buAutoNum type="arabicPeriod"/>
            </a:pPr>
            <a:r>
              <a:rPr lang="fr-CA" sz="25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Entrer le code, accepter les conditions et se connecter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4"/>
          <p:cNvSpPr txBox="1">
            <a:spLocks noGrp="1"/>
          </p:cNvSpPr>
          <p:nvPr>
            <p:ph type="body" idx="4294967295"/>
          </p:nvPr>
        </p:nvSpPr>
        <p:spPr>
          <a:xfrm>
            <a:off x="3432100" y="532625"/>
            <a:ext cx="3351900" cy="17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200" b="1">
                <a:solidFill>
                  <a:srgbClr val="333333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200" b="1">
              <a:solidFill>
                <a:srgbClr val="33333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7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RÉCIT MST</a:t>
            </a:r>
            <a:endParaRPr sz="27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06" name="Google Shape;50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5350" y="357075"/>
            <a:ext cx="994575" cy="106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6100" y="336325"/>
            <a:ext cx="2082150" cy="208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8764" y="2051150"/>
            <a:ext cx="1833021" cy="197965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34"/>
          <p:cNvSpPr txBox="1">
            <a:spLocks noGrp="1"/>
          </p:cNvSpPr>
          <p:nvPr>
            <p:ph type="body" idx="4294967295"/>
          </p:nvPr>
        </p:nvSpPr>
        <p:spPr>
          <a:xfrm>
            <a:off x="1187125" y="2312088"/>
            <a:ext cx="4641300" cy="17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rgbClr val="333333"/>
                </a:solidFill>
                <a:latin typeface="Ubuntu"/>
                <a:ea typeface="Ubuntu"/>
                <a:cs typeface="Ubuntu"/>
                <a:sym typeface="Ubuntu"/>
              </a:rPr>
              <a:t>Patrice Tourangeau</a:t>
            </a:r>
            <a:endParaRPr sz="3000" b="1">
              <a:solidFill>
                <a:srgbClr val="33333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Campus RÉCIT</a:t>
            </a:r>
            <a:endParaRPr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10" name="Google Shape;510;p34"/>
          <p:cNvSpPr/>
          <p:nvPr/>
        </p:nvSpPr>
        <p:spPr>
          <a:xfrm>
            <a:off x="1126100" y="3843598"/>
            <a:ext cx="4041900" cy="8325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r-CA" sz="4500" b="1">
                <a:solidFill>
                  <a:srgbClr val="0069BF"/>
                </a:solidFill>
                <a:uFill>
                  <a:noFill/>
                </a:uFill>
                <a:latin typeface="Viga"/>
                <a:ea typeface="Viga"/>
                <a:cs typeface="Viga"/>
                <a:sym typeface="Vig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bit.ly/qi-jpnfp</a:t>
            </a:r>
            <a:endParaRPr sz="21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7434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3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de l’atelier</a:t>
            </a:r>
            <a:endParaRPr sz="33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16" name="Google Shape;516;p35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8241600" cy="4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Ubuntu"/>
              <a:buChar char="❏"/>
            </a:pPr>
            <a:r>
              <a:rPr lang="fr-CA" sz="26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Char char="❏"/>
            </a:pPr>
            <a:r>
              <a:rPr lang="fr-CA" sz="24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Dynamiser votre enseignement à l’aide des QI en FP</a:t>
            </a:r>
            <a:endParaRPr sz="24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Ubuntu"/>
              <a:buChar char="❏"/>
            </a:pPr>
            <a:r>
              <a:rPr lang="fr-CA" sz="26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Préparation </a:t>
            </a:r>
            <a:endParaRPr sz="26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Ubuntu"/>
              <a:buChar char="❏"/>
            </a:pPr>
            <a:r>
              <a:rPr lang="fr-CA" sz="26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Réalisation</a:t>
            </a:r>
            <a:endParaRPr sz="26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Ubuntu"/>
              <a:buChar char="❏"/>
            </a:pPr>
            <a:r>
              <a:rPr lang="fr-CA" sz="26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Intégration</a:t>
            </a:r>
            <a:endParaRPr sz="26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600"/>
              <a:buFont typeface="Ubuntu"/>
              <a:buChar char="❏"/>
            </a:pPr>
            <a:r>
              <a:rPr lang="fr-CA" sz="26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Échanges</a:t>
            </a:r>
            <a:endParaRPr sz="26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17" name="Google Shape;51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2150" y="2057488"/>
            <a:ext cx="1226151" cy="128865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35"/>
          <p:cNvSpPr/>
          <p:nvPr/>
        </p:nvSpPr>
        <p:spPr>
          <a:xfrm>
            <a:off x="852100" y="4044675"/>
            <a:ext cx="3493200" cy="7536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r-CA" sz="3700" b="1">
                <a:solidFill>
                  <a:srgbClr val="0069BF"/>
                </a:solidFill>
                <a:uFill>
                  <a:noFill/>
                </a:u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bit.ly/qi-jpnfp</a:t>
            </a:r>
            <a:endParaRPr sz="13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6"/>
          <p:cNvSpPr txBox="1">
            <a:spLocks noGrp="1"/>
          </p:cNvSpPr>
          <p:nvPr>
            <p:ph type="title" idx="4294967295"/>
          </p:nvPr>
        </p:nvSpPr>
        <p:spPr>
          <a:xfrm>
            <a:off x="1555975" y="352550"/>
            <a:ext cx="7071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b="1">
                <a:latin typeface="Viga"/>
                <a:ea typeface="Viga"/>
                <a:cs typeface="Viga"/>
                <a:sym typeface="Viga"/>
              </a:rPr>
              <a:t>Une utilisation pédagogique des téléphones intelligents en FP</a:t>
            </a:r>
            <a:endParaRPr sz="3000" b="1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25" name="Google Shape;525;p36"/>
          <p:cNvSpPr txBox="1">
            <a:spLocks noGrp="1"/>
          </p:cNvSpPr>
          <p:nvPr>
            <p:ph type="body" idx="4294967295"/>
          </p:nvPr>
        </p:nvSpPr>
        <p:spPr>
          <a:xfrm>
            <a:off x="977275" y="4333125"/>
            <a:ext cx="68856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500">
                <a:latin typeface="Ubuntu"/>
                <a:ea typeface="Ubuntu"/>
                <a:cs typeface="Ubuntu"/>
                <a:sym typeface="Ubuntu"/>
              </a:rPr>
              <a:t>Téléchargez l’application EdPuzzle 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26" name="Google Shape;526;p3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3524" y="4373425"/>
            <a:ext cx="1529881" cy="458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27" name="Google Shape;527;p3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05227" y="4035700"/>
            <a:ext cx="599516" cy="7557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28" name="Google Shape;528;p36"/>
          <p:cNvPicPr preferRelativeResize="0"/>
          <p:nvPr/>
        </p:nvPicPr>
        <p:blipFill rotWithShape="1">
          <a:blip r:embed="rId7">
            <a:alphaModFix/>
          </a:blip>
          <a:srcRect l="12257" t="10971" b="19718"/>
          <a:stretch/>
        </p:blipFill>
        <p:spPr>
          <a:xfrm>
            <a:off x="1691250" y="1209950"/>
            <a:ext cx="5457649" cy="28735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7"/>
          <p:cNvSpPr txBox="1">
            <a:spLocks noGrp="1"/>
          </p:cNvSpPr>
          <p:nvPr>
            <p:ph type="title" idx="4294967295"/>
          </p:nvPr>
        </p:nvSpPr>
        <p:spPr>
          <a:xfrm>
            <a:off x="2228850" y="56000"/>
            <a:ext cx="46863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5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L’intention de l’atelier</a:t>
            </a:r>
            <a:endParaRPr sz="3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34" name="Google Shape;534;p37"/>
          <p:cNvSpPr txBox="1"/>
          <p:nvPr/>
        </p:nvSpPr>
        <p:spPr>
          <a:xfrm>
            <a:off x="2164801" y="4532900"/>
            <a:ext cx="48144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457200" marR="0" lvl="0" indent="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9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Accéder à l’autoformation</a:t>
            </a:r>
            <a:endParaRPr sz="29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35" name="Google Shape;535;p37"/>
          <p:cNvPicPr preferRelativeResize="0"/>
          <p:nvPr/>
        </p:nvPicPr>
        <p:blipFill rotWithShape="1">
          <a:blip r:embed="rId4">
            <a:alphaModFix/>
          </a:blip>
          <a:srcRect r="19374" b="17143"/>
          <a:stretch/>
        </p:blipFill>
        <p:spPr>
          <a:xfrm>
            <a:off x="967475" y="680400"/>
            <a:ext cx="7209048" cy="36163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8"/>
          <p:cNvSpPr txBox="1">
            <a:spLocks noGrp="1"/>
          </p:cNvSpPr>
          <p:nvPr>
            <p:ph type="title" idx="4294967295"/>
          </p:nvPr>
        </p:nvSpPr>
        <p:spPr>
          <a:xfrm>
            <a:off x="973900" y="228600"/>
            <a:ext cx="7268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Création d’un compte C</a:t>
            </a:r>
            <a:r>
              <a:rPr lang="fr-CA" sz="32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ampus RÉCIT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41" name="Google Shape;541;p38"/>
          <p:cNvSpPr txBox="1"/>
          <p:nvPr/>
        </p:nvSpPr>
        <p:spPr>
          <a:xfrm>
            <a:off x="5251375" y="1078342"/>
            <a:ext cx="3932100" cy="3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70000" lnSpcReduction="20000"/>
          </a:bodyPr>
          <a:lstStyle/>
          <a:p>
            <a:pPr marL="91440" lvl="0" indent="-1422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ct val="100000"/>
              <a:buFont typeface="Viga"/>
              <a:buChar char=" "/>
            </a:pPr>
            <a:r>
              <a:rPr lang="fr-CA" sz="32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Avantages</a:t>
            </a:r>
            <a:endParaRPr sz="32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Visualiser votre progression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Faire les tests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Écrire dans les forums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Émettre des commentaires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Demander des badges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Etc.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2" name="Google Shape;542;p38" descr="Page de connexion de Campu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625" y="1521625"/>
            <a:ext cx="4289100" cy="28885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543" name="Google Shape;543;p38"/>
          <p:cNvSpPr/>
          <p:nvPr/>
        </p:nvSpPr>
        <p:spPr>
          <a:xfrm>
            <a:off x="457200" y="4410150"/>
            <a:ext cx="2063100" cy="4218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Par formulaire</a:t>
            </a:r>
            <a:endParaRPr sz="1800" b="1">
              <a:solidFill>
                <a:schemeClr val="dk2"/>
              </a:solidFill>
            </a:endParaRPr>
          </a:p>
        </p:txBody>
      </p:sp>
      <p:sp>
        <p:nvSpPr>
          <p:cNvPr id="544" name="Google Shape;544;p38"/>
          <p:cNvSpPr/>
          <p:nvPr/>
        </p:nvSpPr>
        <p:spPr>
          <a:xfrm>
            <a:off x="784550" y="4068800"/>
            <a:ext cx="831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38"/>
          <p:cNvSpPr/>
          <p:nvPr/>
        </p:nvSpPr>
        <p:spPr>
          <a:xfrm>
            <a:off x="2576425" y="2227950"/>
            <a:ext cx="2221800" cy="6876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Avec une connexion tierce</a:t>
            </a:r>
            <a:endParaRPr sz="1600" b="1">
              <a:solidFill>
                <a:schemeClr val="dk2"/>
              </a:solidFill>
            </a:endParaRPr>
          </a:p>
        </p:txBody>
      </p:sp>
      <p:sp>
        <p:nvSpPr>
          <p:cNvPr id="546" name="Google Shape;546;p38"/>
          <p:cNvSpPr/>
          <p:nvPr/>
        </p:nvSpPr>
        <p:spPr>
          <a:xfrm>
            <a:off x="2835825" y="3054825"/>
            <a:ext cx="1650900" cy="421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8"/>
          <p:cNvSpPr txBox="1"/>
          <p:nvPr/>
        </p:nvSpPr>
        <p:spPr>
          <a:xfrm>
            <a:off x="707774" y="1062925"/>
            <a:ext cx="31923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39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200"/>
              <a:buFont typeface="Viga"/>
              <a:buChar char=" "/>
            </a:pPr>
            <a:r>
              <a:rPr lang="fr-CA" sz="22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Création d’un compte</a:t>
            </a:r>
            <a:endParaRPr sz="22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975" y="305587"/>
            <a:ext cx="7894249" cy="43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39"/>
          <p:cNvSpPr/>
          <p:nvPr/>
        </p:nvSpPr>
        <p:spPr>
          <a:xfrm>
            <a:off x="1829475" y="2093925"/>
            <a:ext cx="1978500" cy="1050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39"/>
          <p:cNvSpPr/>
          <p:nvPr/>
        </p:nvSpPr>
        <p:spPr>
          <a:xfrm>
            <a:off x="5092100" y="2086950"/>
            <a:ext cx="2040900" cy="111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5" name="Google Shape;55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6075" y="2260775"/>
            <a:ext cx="716500" cy="716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56" name="Google Shape;55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4300" y="2667500"/>
            <a:ext cx="716500" cy="71630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57" name="Google Shape;557;p39"/>
          <p:cNvSpPr/>
          <p:nvPr/>
        </p:nvSpPr>
        <p:spPr>
          <a:xfrm>
            <a:off x="548975" y="2399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5799" y="215000"/>
            <a:ext cx="1404800" cy="1405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63" name="Google Shape;563;p40"/>
          <p:cNvSpPr txBox="1"/>
          <p:nvPr/>
        </p:nvSpPr>
        <p:spPr>
          <a:xfrm>
            <a:off x="2620600" y="517300"/>
            <a:ext cx="3943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Google Forms</a:t>
            </a:r>
            <a:endParaRPr sz="40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4" name="Google Shape;564;p40"/>
          <p:cNvSpPr/>
          <p:nvPr/>
        </p:nvSpPr>
        <p:spPr>
          <a:xfrm>
            <a:off x="229625" y="2405150"/>
            <a:ext cx="5089800" cy="10773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endParaRPr/>
          </a:p>
        </p:txBody>
      </p:sp>
      <p:sp>
        <p:nvSpPr>
          <p:cNvPr id="565" name="Google Shape;565;p40"/>
          <p:cNvSpPr txBox="1"/>
          <p:nvPr/>
        </p:nvSpPr>
        <p:spPr>
          <a:xfrm>
            <a:off x="415975" y="2405150"/>
            <a:ext cx="4688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bit.ly/etat-gf</a:t>
            </a:r>
            <a:endParaRPr sz="6000" b="1" u="sng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6" name="Google Shape;566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9475" y="1317700"/>
            <a:ext cx="3672125" cy="367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1"/>
          <p:cNvSpPr txBox="1"/>
          <p:nvPr/>
        </p:nvSpPr>
        <p:spPr>
          <a:xfrm>
            <a:off x="2620600" y="517300"/>
            <a:ext cx="461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Microsoft Forms</a:t>
            </a:r>
            <a:endParaRPr sz="40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2" name="Google Shape;572;p41"/>
          <p:cNvSpPr/>
          <p:nvPr/>
        </p:nvSpPr>
        <p:spPr>
          <a:xfrm>
            <a:off x="229625" y="2405150"/>
            <a:ext cx="5404200" cy="10773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endParaRPr/>
          </a:p>
        </p:txBody>
      </p:sp>
      <p:sp>
        <p:nvSpPr>
          <p:cNvPr id="573" name="Google Shape;573;p41"/>
          <p:cNvSpPr txBox="1"/>
          <p:nvPr/>
        </p:nvSpPr>
        <p:spPr>
          <a:xfrm>
            <a:off x="415975" y="2405150"/>
            <a:ext cx="51006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9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bit.ly/qi-forms</a:t>
            </a:r>
            <a:endParaRPr sz="5900" b="1" u="sng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4" name="Google Shape;57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8600" y="309126"/>
            <a:ext cx="1278426" cy="1278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75" name="Google Shape;57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2300" y="1479950"/>
            <a:ext cx="3093574" cy="309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2"/>
          <p:cNvSpPr txBox="1">
            <a:spLocks noGrp="1"/>
          </p:cNvSpPr>
          <p:nvPr>
            <p:ph type="title" idx="4294967295"/>
          </p:nvPr>
        </p:nvSpPr>
        <p:spPr>
          <a:xfrm>
            <a:off x="1589975" y="356100"/>
            <a:ext cx="63762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Dynamiser grâce à l’interactivité 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1" name="Google Shape;581;p42"/>
          <p:cNvSpPr/>
          <p:nvPr/>
        </p:nvSpPr>
        <p:spPr>
          <a:xfrm>
            <a:off x="232225" y="1411350"/>
            <a:ext cx="2839500" cy="26277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26250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 b="1">
                <a:latin typeface="Ubuntu"/>
                <a:ea typeface="Ubuntu"/>
                <a:cs typeface="Ubuntu"/>
                <a:sym typeface="Ubuntu"/>
              </a:rPr>
              <a:t>Interactions avec les contenus d’apprentissage</a:t>
            </a:r>
            <a:endParaRPr sz="23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2" name="Google Shape;582;p42"/>
          <p:cNvSpPr/>
          <p:nvPr/>
        </p:nvSpPr>
        <p:spPr>
          <a:xfrm>
            <a:off x="3207500" y="1411350"/>
            <a:ext cx="2839500" cy="26277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Interactions avec les pairs</a:t>
            </a:r>
            <a:endParaRPr sz="23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3" name="Google Shape;583;p42"/>
          <p:cNvSpPr/>
          <p:nvPr/>
        </p:nvSpPr>
        <p:spPr>
          <a:xfrm>
            <a:off x="6182775" y="1411350"/>
            <a:ext cx="2839500" cy="2627700"/>
          </a:xfrm>
          <a:prstGeom prst="ellipse">
            <a:avLst/>
          </a:prstGeom>
          <a:solidFill>
            <a:srgbClr val="FAA22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Interactions avec l’enseignant</a:t>
            </a:r>
            <a:endParaRPr sz="24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3"/>
          <p:cNvPicPr preferRelativeResize="0"/>
          <p:nvPr/>
        </p:nvPicPr>
        <p:blipFill rotWithShape="1">
          <a:blip r:embed="rId3">
            <a:alphaModFix/>
          </a:blip>
          <a:srcRect b="13051"/>
          <a:stretch/>
        </p:blipFill>
        <p:spPr>
          <a:xfrm>
            <a:off x="664625" y="227025"/>
            <a:ext cx="7781925" cy="4510874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3"/>
          <p:cNvSpPr/>
          <p:nvPr/>
        </p:nvSpPr>
        <p:spPr>
          <a:xfrm>
            <a:off x="1172925" y="1781425"/>
            <a:ext cx="2272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0" name="Google Shape;590;p43"/>
          <p:cNvPicPr preferRelativeResize="0"/>
          <p:nvPr/>
        </p:nvPicPr>
        <p:blipFill rotWithShape="1">
          <a:blip r:embed="rId4">
            <a:alphaModFix/>
          </a:blip>
          <a:srcRect l="25819" t="20479" r="24267" b="18552"/>
          <a:stretch/>
        </p:blipFill>
        <p:spPr>
          <a:xfrm>
            <a:off x="1205273" y="1843213"/>
            <a:ext cx="574327" cy="720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91" name="Google Shape;591;p43"/>
          <p:cNvSpPr/>
          <p:nvPr/>
        </p:nvSpPr>
        <p:spPr>
          <a:xfrm>
            <a:off x="4421616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43"/>
          <p:cNvSpPr/>
          <p:nvPr/>
        </p:nvSpPr>
        <p:spPr>
          <a:xfrm>
            <a:off x="3504725" y="1781425"/>
            <a:ext cx="4387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3" name="Google Shape;593;p43"/>
          <p:cNvPicPr preferRelativeResize="0"/>
          <p:nvPr/>
        </p:nvPicPr>
        <p:blipFill rotWithShape="1">
          <a:blip r:embed="rId5">
            <a:alphaModFix/>
          </a:blip>
          <a:srcRect b="18012"/>
          <a:stretch/>
        </p:blipFill>
        <p:spPr>
          <a:xfrm>
            <a:off x="5277675" y="2122000"/>
            <a:ext cx="725900" cy="720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94" name="Google Shape;594;p43"/>
          <p:cNvSpPr/>
          <p:nvPr/>
        </p:nvSpPr>
        <p:spPr>
          <a:xfrm>
            <a:off x="2149377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5" name="Google Shape;595;p43"/>
          <p:cNvPicPr preferRelativeResize="0"/>
          <p:nvPr/>
        </p:nvPicPr>
        <p:blipFill rotWithShape="1">
          <a:blip r:embed="rId6">
            <a:alphaModFix/>
          </a:blip>
          <a:srcRect r="73775"/>
          <a:stretch/>
        </p:blipFill>
        <p:spPr>
          <a:xfrm>
            <a:off x="2229226" y="3259667"/>
            <a:ext cx="574326" cy="59209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96" name="Google Shape;596;p43"/>
          <p:cNvSpPr/>
          <p:nvPr/>
        </p:nvSpPr>
        <p:spPr>
          <a:xfrm>
            <a:off x="3166350" y="1820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7" name="Google Shape;597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02459" y="3229149"/>
            <a:ext cx="653119" cy="65311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4"/>
          <p:cNvSpPr txBox="1"/>
          <p:nvPr/>
        </p:nvSpPr>
        <p:spPr>
          <a:xfrm>
            <a:off x="2967400" y="517300"/>
            <a:ext cx="4272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EdPuzzle</a:t>
            </a:r>
            <a:endParaRPr sz="40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3" name="Google Shape;603;p44"/>
          <p:cNvSpPr/>
          <p:nvPr/>
        </p:nvSpPr>
        <p:spPr>
          <a:xfrm>
            <a:off x="427575" y="2445625"/>
            <a:ext cx="4863300" cy="10773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endParaRPr/>
          </a:p>
        </p:txBody>
      </p:sp>
      <p:sp>
        <p:nvSpPr>
          <p:cNvPr id="604" name="Google Shape;604;p44"/>
          <p:cNvSpPr txBox="1"/>
          <p:nvPr/>
        </p:nvSpPr>
        <p:spPr>
          <a:xfrm>
            <a:off x="524175" y="2362513"/>
            <a:ext cx="46701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9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bit.ly/qi-ed</a:t>
            </a:r>
            <a:endParaRPr sz="6900" b="1" u="sng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5" name="Google Shape;605;p44"/>
          <p:cNvSpPr txBox="1"/>
          <p:nvPr/>
        </p:nvSpPr>
        <p:spPr>
          <a:xfrm>
            <a:off x="1354400" y="4240575"/>
            <a:ext cx="449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06" name="Google Shape;606;p44"/>
          <p:cNvPicPr preferRelativeResize="0"/>
          <p:nvPr/>
        </p:nvPicPr>
        <p:blipFill rotWithShape="1">
          <a:blip r:embed="rId4">
            <a:alphaModFix/>
          </a:blip>
          <a:srcRect l="25819" t="20479" r="24267" b="18552"/>
          <a:stretch/>
        </p:blipFill>
        <p:spPr>
          <a:xfrm>
            <a:off x="1626775" y="207125"/>
            <a:ext cx="1145975" cy="14384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07" name="Google Shape;60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3050" y="1127400"/>
            <a:ext cx="3591575" cy="359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800" y="130452"/>
            <a:ext cx="5906125" cy="481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5"/>
          <p:cNvPicPr preferRelativeResize="0"/>
          <p:nvPr/>
        </p:nvPicPr>
        <p:blipFill rotWithShape="1">
          <a:blip r:embed="rId4">
            <a:alphaModFix/>
          </a:blip>
          <a:srcRect l="25819" t="20479" r="24267" b="18552"/>
          <a:stretch/>
        </p:blipFill>
        <p:spPr>
          <a:xfrm>
            <a:off x="1512796" y="572346"/>
            <a:ext cx="752925" cy="9450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14" name="Google Shape;614;p45"/>
          <p:cNvSpPr/>
          <p:nvPr/>
        </p:nvSpPr>
        <p:spPr>
          <a:xfrm>
            <a:off x="2055625" y="3470525"/>
            <a:ext cx="505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5" name="Google Shape;615;p45"/>
          <p:cNvCxnSpPr/>
          <p:nvPr/>
        </p:nvCxnSpPr>
        <p:spPr>
          <a:xfrm>
            <a:off x="782325" y="1964425"/>
            <a:ext cx="1273200" cy="1587000"/>
          </a:xfrm>
          <a:prstGeom prst="straightConnector1">
            <a:avLst/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6"/>
          <p:cNvSpPr txBox="1"/>
          <p:nvPr/>
        </p:nvSpPr>
        <p:spPr>
          <a:xfrm>
            <a:off x="3981100" y="441275"/>
            <a:ext cx="2521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Wooclap</a:t>
            </a:r>
            <a:endParaRPr sz="40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1" name="Google Shape;621;p46"/>
          <p:cNvSpPr/>
          <p:nvPr/>
        </p:nvSpPr>
        <p:spPr>
          <a:xfrm>
            <a:off x="301825" y="2202475"/>
            <a:ext cx="5551200" cy="10773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endParaRPr/>
          </a:p>
        </p:txBody>
      </p:sp>
      <p:sp>
        <p:nvSpPr>
          <p:cNvPr id="622" name="Google Shape;622;p46"/>
          <p:cNvSpPr txBox="1"/>
          <p:nvPr/>
        </p:nvSpPr>
        <p:spPr>
          <a:xfrm>
            <a:off x="472500" y="2243050"/>
            <a:ext cx="5321700" cy="1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3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bit.ly/qi-wooclap</a:t>
            </a:r>
            <a:endParaRPr sz="2250" b="1" u="sng">
              <a:solidFill>
                <a:schemeClr val="dk2"/>
              </a:solidFill>
            </a:endParaRPr>
          </a:p>
        </p:txBody>
      </p:sp>
      <p:sp>
        <p:nvSpPr>
          <p:cNvPr id="623" name="Google Shape;623;p46"/>
          <p:cNvSpPr txBox="1"/>
          <p:nvPr/>
        </p:nvSpPr>
        <p:spPr>
          <a:xfrm>
            <a:off x="1354400" y="4240575"/>
            <a:ext cx="449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4" name="Google Shape;62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9800" y="277750"/>
            <a:ext cx="1081325" cy="1127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25" name="Google Shape;625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28500" y="1241675"/>
            <a:ext cx="3158125" cy="315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025" y="274125"/>
            <a:ext cx="7662900" cy="4347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1" name="Google Shape;631;p47"/>
          <p:cNvCxnSpPr/>
          <p:nvPr/>
        </p:nvCxnSpPr>
        <p:spPr>
          <a:xfrm>
            <a:off x="801025" y="1968875"/>
            <a:ext cx="1545900" cy="2032500"/>
          </a:xfrm>
          <a:prstGeom prst="straightConnector1">
            <a:avLst/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32" name="Google Shape;63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650" y="1324650"/>
            <a:ext cx="863225" cy="9000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8"/>
          <p:cNvSpPr txBox="1"/>
          <p:nvPr/>
        </p:nvSpPr>
        <p:spPr>
          <a:xfrm>
            <a:off x="2688450" y="609838"/>
            <a:ext cx="46191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Desmos</a:t>
            </a:r>
            <a:endParaRPr sz="4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8" name="Google Shape;638;p48"/>
          <p:cNvSpPr/>
          <p:nvPr/>
        </p:nvSpPr>
        <p:spPr>
          <a:xfrm>
            <a:off x="229625" y="2405150"/>
            <a:ext cx="5345400" cy="10773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endParaRPr/>
          </a:p>
        </p:txBody>
      </p:sp>
      <p:sp>
        <p:nvSpPr>
          <p:cNvPr id="639" name="Google Shape;639;p48"/>
          <p:cNvSpPr txBox="1"/>
          <p:nvPr/>
        </p:nvSpPr>
        <p:spPr>
          <a:xfrm>
            <a:off x="229625" y="2485688"/>
            <a:ext cx="53454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3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monurl.ca/desmosqi</a:t>
            </a:r>
            <a:endParaRPr sz="8300" b="1" u="sng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0" name="Google Shape;640;p48"/>
          <p:cNvSpPr txBox="1"/>
          <p:nvPr/>
        </p:nvSpPr>
        <p:spPr>
          <a:xfrm>
            <a:off x="1354400" y="4240575"/>
            <a:ext cx="449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41" name="Google Shape;641;p48"/>
          <p:cNvPicPr preferRelativeResize="0"/>
          <p:nvPr/>
        </p:nvPicPr>
        <p:blipFill rotWithShape="1">
          <a:blip r:embed="rId4">
            <a:alphaModFix/>
          </a:blip>
          <a:srcRect r="73775"/>
          <a:stretch/>
        </p:blipFill>
        <p:spPr>
          <a:xfrm>
            <a:off x="2688450" y="442675"/>
            <a:ext cx="1100649" cy="11347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42" name="Google Shape;642;p48"/>
          <p:cNvPicPr preferRelativeResize="0"/>
          <p:nvPr/>
        </p:nvPicPr>
        <p:blipFill rotWithShape="1">
          <a:blip r:embed="rId5">
            <a:alphaModFix/>
          </a:blip>
          <a:srcRect l="6146" t="5233" r="7032" b="5767"/>
          <a:stretch/>
        </p:blipFill>
        <p:spPr>
          <a:xfrm>
            <a:off x="5686925" y="1358025"/>
            <a:ext cx="3336325" cy="342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49"/>
          <p:cNvPicPr preferRelativeResize="0"/>
          <p:nvPr/>
        </p:nvPicPr>
        <p:blipFill rotWithShape="1">
          <a:blip r:embed="rId3">
            <a:alphaModFix/>
          </a:blip>
          <a:srcRect r="73775"/>
          <a:stretch/>
        </p:blipFill>
        <p:spPr>
          <a:xfrm>
            <a:off x="511600" y="359226"/>
            <a:ext cx="810875" cy="835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48" name="Google Shape;648;p49"/>
          <p:cNvSpPr txBox="1"/>
          <p:nvPr/>
        </p:nvSpPr>
        <p:spPr>
          <a:xfrm>
            <a:off x="189575" y="1326088"/>
            <a:ext cx="21231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9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Cartes à associer</a:t>
            </a:r>
            <a:endParaRPr sz="29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9" name="Google Shape;649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7975" y="3197175"/>
            <a:ext cx="4104800" cy="19463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50" name="Google Shape;650;p49"/>
          <p:cNvSpPr/>
          <p:nvPr/>
        </p:nvSpPr>
        <p:spPr>
          <a:xfrm>
            <a:off x="2807975" y="4084450"/>
            <a:ext cx="2600100" cy="481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49"/>
          <p:cNvSpPr txBox="1"/>
          <p:nvPr/>
        </p:nvSpPr>
        <p:spPr>
          <a:xfrm>
            <a:off x="1898613" y="3871000"/>
            <a:ext cx="5307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7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2</a:t>
            </a:r>
            <a:endParaRPr sz="47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52" name="Google Shape;652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2663" y="267975"/>
            <a:ext cx="5623299" cy="28195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53" name="Google Shape;653;p49"/>
          <p:cNvSpPr/>
          <p:nvPr/>
        </p:nvSpPr>
        <p:spPr>
          <a:xfrm>
            <a:off x="4761075" y="2015200"/>
            <a:ext cx="3174900" cy="481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49"/>
          <p:cNvSpPr txBox="1"/>
          <p:nvPr/>
        </p:nvSpPr>
        <p:spPr>
          <a:xfrm>
            <a:off x="8022150" y="432250"/>
            <a:ext cx="530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4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1</a:t>
            </a:r>
            <a:endParaRPr sz="4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655" name="Google Shape;655;p49"/>
          <p:cNvCxnSpPr>
            <a:stCxn id="654" idx="1"/>
            <a:endCxn id="653" idx="0"/>
          </p:cNvCxnSpPr>
          <p:nvPr/>
        </p:nvCxnSpPr>
        <p:spPr>
          <a:xfrm flipH="1">
            <a:off x="6348450" y="863200"/>
            <a:ext cx="1673700" cy="1152000"/>
          </a:xfrm>
          <a:prstGeom prst="straightConnector1">
            <a:avLst/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50"/>
          <p:cNvSpPr txBox="1"/>
          <p:nvPr/>
        </p:nvSpPr>
        <p:spPr>
          <a:xfrm>
            <a:off x="2967400" y="517300"/>
            <a:ext cx="4272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Socrative</a:t>
            </a:r>
            <a:endParaRPr sz="40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1" name="Google Shape;661;p50"/>
          <p:cNvSpPr/>
          <p:nvPr/>
        </p:nvSpPr>
        <p:spPr>
          <a:xfrm>
            <a:off x="517375" y="2445625"/>
            <a:ext cx="5539200" cy="10773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endParaRPr/>
          </a:p>
        </p:txBody>
      </p:sp>
      <p:sp>
        <p:nvSpPr>
          <p:cNvPr id="662" name="Google Shape;662;p50"/>
          <p:cNvSpPr txBox="1"/>
          <p:nvPr/>
        </p:nvSpPr>
        <p:spPr>
          <a:xfrm>
            <a:off x="522475" y="2518300"/>
            <a:ext cx="55392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2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bit.ly/qi-socrative</a:t>
            </a:r>
            <a:endParaRPr sz="5200" b="1" u="sng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3" name="Google Shape;663;p50"/>
          <p:cNvSpPr txBox="1"/>
          <p:nvPr/>
        </p:nvSpPr>
        <p:spPr>
          <a:xfrm>
            <a:off x="1354400" y="4240575"/>
            <a:ext cx="449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64" name="Google Shape;664;p50"/>
          <p:cNvPicPr preferRelativeResize="0"/>
          <p:nvPr/>
        </p:nvPicPr>
        <p:blipFill rotWithShape="1">
          <a:blip r:embed="rId4">
            <a:alphaModFix/>
          </a:blip>
          <a:srcRect b="18012"/>
          <a:stretch/>
        </p:blipFill>
        <p:spPr>
          <a:xfrm>
            <a:off x="1698800" y="368550"/>
            <a:ext cx="1222500" cy="12140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5" name="Google Shape;665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5175" y="1506575"/>
            <a:ext cx="2920100" cy="292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2844" y="902300"/>
            <a:ext cx="3708757" cy="314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150" y="894225"/>
            <a:ext cx="3799874" cy="3146200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51"/>
          <p:cNvSpPr/>
          <p:nvPr/>
        </p:nvSpPr>
        <p:spPr>
          <a:xfrm>
            <a:off x="702750" y="2403225"/>
            <a:ext cx="3372000" cy="67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51"/>
          <p:cNvSpPr/>
          <p:nvPr/>
        </p:nvSpPr>
        <p:spPr>
          <a:xfrm>
            <a:off x="5367775" y="2403300"/>
            <a:ext cx="3468900" cy="67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51"/>
          <p:cNvSpPr txBox="1"/>
          <p:nvPr/>
        </p:nvSpPr>
        <p:spPr>
          <a:xfrm>
            <a:off x="2405975" y="4269525"/>
            <a:ext cx="47277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1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2. Inscrire votre prénom</a:t>
            </a:r>
            <a:endParaRPr sz="31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5" name="Google Shape;675;p51"/>
          <p:cNvSpPr txBox="1"/>
          <p:nvPr/>
        </p:nvSpPr>
        <p:spPr>
          <a:xfrm>
            <a:off x="391200" y="146150"/>
            <a:ext cx="8510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3000"/>
              <a:buFont typeface="Viga"/>
              <a:buAutoNum type="arabicPeriod"/>
            </a:pPr>
            <a:r>
              <a:rPr lang="fr-CA" sz="30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Inscrire le nom d’une salle et choisir la langue</a:t>
            </a:r>
            <a:endParaRPr sz="2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6" name="Google Shape;676;p51"/>
          <p:cNvSpPr txBox="1"/>
          <p:nvPr/>
        </p:nvSpPr>
        <p:spPr>
          <a:xfrm>
            <a:off x="936050" y="2590650"/>
            <a:ext cx="29784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1">
                <a:latin typeface="Dosis"/>
                <a:ea typeface="Dosis"/>
                <a:cs typeface="Dosis"/>
                <a:sym typeface="Dosis"/>
              </a:rPr>
              <a:t>PATRICECAMPUS</a:t>
            </a:r>
            <a:endParaRPr sz="1600"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7" name="Google Shape;677;p51"/>
          <p:cNvSpPr txBox="1"/>
          <p:nvPr/>
        </p:nvSpPr>
        <p:spPr>
          <a:xfrm>
            <a:off x="5603475" y="2569350"/>
            <a:ext cx="29784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1">
                <a:latin typeface="Dosis"/>
                <a:ea typeface="Dosis"/>
                <a:cs typeface="Dosis"/>
                <a:sym typeface="Dosis"/>
              </a:rPr>
              <a:t>5ESONYA</a:t>
            </a:r>
            <a:endParaRPr sz="1600"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8" name="Google Shape;678;p51"/>
          <p:cNvSpPr txBox="1"/>
          <p:nvPr/>
        </p:nvSpPr>
        <p:spPr>
          <a:xfrm>
            <a:off x="837150" y="1814850"/>
            <a:ext cx="3103200" cy="52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b="1">
                <a:latin typeface="Dosis"/>
                <a:ea typeface="Dosis"/>
                <a:cs typeface="Dosis"/>
                <a:sym typeface="Dosis"/>
              </a:rPr>
              <a:t>Noms de famille de A à L</a:t>
            </a:r>
            <a:endParaRPr sz="2200"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9" name="Google Shape;679;p51"/>
          <p:cNvSpPr txBox="1"/>
          <p:nvPr/>
        </p:nvSpPr>
        <p:spPr>
          <a:xfrm>
            <a:off x="5451225" y="1775875"/>
            <a:ext cx="3372000" cy="52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 b="1">
                <a:latin typeface="Dosis"/>
                <a:ea typeface="Dosis"/>
                <a:cs typeface="Dosis"/>
                <a:sym typeface="Dosis"/>
              </a:rPr>
              <a:t>Noms de famille de M à Z</a:t>
            </a:r>
            <a:endParaRPr sz="2200"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0" name="Google Shape;680;p51"/>
          <p:cNvSpPr/>
          <p:nvPr/>
        </p:nvSpPr>
        <p:spPr>
          <a:xfrm>
            <a:off x="702750" y="2403225"/>
            <a:ext cx="3372000" cy="67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51"/>
          <p:cNvSpPr/>
          <p:nvPr/>
        </p:nvSpPr>
        <p:spPr>
          <a:xfrm>
            <a:off x="3205300" y="3676925"/>
            <a:ext cx="1164600" cy="447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51"/>
          <p:cNvSpPr/>
          <p:nvPr/>
        </p:nvSpPr>
        <p:spPr>
          <a:xfrm>
            <a:off x="7672075" y="3548775"/>
            <a:ext cx="1164600" cy="447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Google Shape;687;p52"/>
          <p:cNvPicPr preferRelativeResize="0"/>
          <p:nvPr/>
        </p:nvPicPr>
        <p:blipFill rotWithShape="1">
          <a:blip r:embed="rId3">
            <a:alphaModFix/>
          </a:blip>
          <a:srcRect b="11394"/>
          <a:stretch/>
        </p:blipFill>
        <p:spPr>
          <a:xfrm>
            <a:off x="550325" y="288450"/>
            <a:ext cx="8226325" cy="4412735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52"/>
          <p:cNvSpPr/>
          <p:nvPr/>
        </p:nvSpPr>
        <p:spPr>
          <a:xfrm>
            <a:off x="1190434" y="1807364"/>
            <a:ext cx="21996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52"/>
          <p:cNvSpPr/>
          <p:nvPr/>
        </p:nvSpPr>
        <p:spPr>
          <a:xfrm>
            <a:off x="5965375" y="256425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52"/>
          <p:cNvSpPr/>
          <p:nvPr/>
        </p:nvSpPr>
        <p:spPr>
          <a:xfrm>
            <a:off x="3536150" y="3177975"/>
            <a:ext cx="21573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1" name="Google Shape;69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7425" y="2916522"/>
            <a:ext cx="827950" cy="8277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92" name="Google Shape;692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5975" y="2471875"/>
            <a:ext cx="739376" cy="76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3"/>
          <p:cNvSpPr txBox="1"/>
          <p:nvPr/>
        </p:nvSpPr>
        <p:spPr>
          <a:xfrm>
            <a:off x="4234000" y="496900"/>
            <a:ext cx="25212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9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Kahoot</a:t>
            </a:r>
            <a:endParaRPr sz="49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8" name="Google Shape;698;p53"/>
          <p:cNvSpPr/>
          <p:nvPr/>
        </p:nvSpPr>
        <p:spPr>
          <a:xfrm>
            <a:off x="510275" y="2027750"/>
            <a:ext cx="4965000" cy="13062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endParaRPr/>
          </a:p>
        </p:txBody>
      </p:sp>
      <p:sp>
        <p:nvSpPr>
          <p:cNvPr id="699" name="Google Shape;699;p53"/>
          <p:cNvSpPr txBox="1"/>
          <p:nvPr/>
        </p:nvSpPr>
        <p:spPr>
          <a:xfrm>
            <a:off x="924800" y="2027750"/>
            <a:ext cx="4499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kahoot.it</a:t>
            </a:r>
            <a:endParaRPr sz="8000" b="1" u="sng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00" name="Google Shape;70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3575" y="302764"/>
            <a:ext cx="1148625" cy="1188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6725" y="1367250"/>
            <a:ext cx="3130675" cy="31306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4"/>
          <p:cNvSpPr/>
          <p:nvPr/>
        </p:nvSpPr>
        <p:spPr>
          <a:xfrm>
            <a:off x="549025" y="1298700"/>
            <a:ext cx="3261600" cy="8685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>
                <a:latin typeface="Viga"/>
                <a:ea typeface="Viga"/>
                <a:cs typeface="Viga"/>
                <a:sym typeface="Viga"/>
              </a:rPr>
              <a:t>L’élève se connecte</a:t>
            </a:r>
            <a:endParaRPr sz="24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07" name="Google Shape;70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0488" y="176675"/>
            <a:ext cx="1084218" cy="112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887" y="2914175"/>
            <a:ext cx="2376975" cy="1884025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54"/>
          <p:cNvSpPr/>
          <p:nvPr/>
        </p:nvSpPr>
        <p:spPr>
          <a:xfrm>
            <a:off x="6019350" y="1298700"/>
            <a:ext cx="2276100" cy="8685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>
                <a:latin typeface="Viga"/>
                <a:ea typeface="Viga"/>
                <a:cs typeface="Viga"/>
                <a:sym typeface="Viga"/>
              </a:rPr>
              <a:t>Il s’identifie</a:t>
            </a:r>
            <a:endParaRPr sz="2400" b="1"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710" name="Google Shape;710;p54"/>
          <p:cNvCxnSpPr/>
          <p:nvPr/>
        </p:nvCxnSpPr>
        <p:spPr>
          <a:xfrm>
            <a:off x="3568800" y="3746163"/>
            <a:ext cx="2006400" cy="19200"/>
          </a:xfrm>
          <a:prstGeom prst="straightConnector1">
            <a:avLst/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1" name="Google Shape;711;p54"/>
          <p:cNvSpPr txBox="1"/>
          <p:nvPr/>
        </p:nvSpPr>
        <p:spPr>
          <a:xfrm>
            <a:off x="1059028" y="2202300"/>
            <a:ext cx="2241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 u="sng">
                <a:solidFill>
                  <a:srgbClr val="1155CC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kahoot.it</a:t>
            </a:r>
            <a:r>
              <a:rPr lang="fr-CA" sz="3600" b="1">
                <a:latin typeface="Viga"/>
                <a:ea typeface="Viga"/>
                <a:cs typeface="Viga"/>
                <a:sym typeface="Viga"/>
              </a:rPr>
              <a:t>  </a:t>
            </a:r>
            <a:endParaRPr sz="39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12" name="Google Shape;712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45150" y="2571751"/>
            <a:ext cx="2779661" cy="214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55"/>
          <p:cNvSpPr txBox="1"/>
          <p:nvPr/>
        </p:nvSpPr>
        <p:spPr>
          <a:xfrm>
            <a:off x="3228900" y="441100"/>
            <a:ext cx="42525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Microsoft Forms</a:t>
            </a:r>
            <a:endParaRPr sz="40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8" name="Google Shape;718;p55"/>
          <p:cNvSpPr/>
          <p:nvPr/>
        </p:nvSpPr>
        <p:spPr>
          <a:xfrm>
            <a:off x="278025" y="2405150"/>
            <a:ext cx="5219700" cy="10773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endParaRPr/>
          </a:p>
        </p:txBody>
      </p:sp>
      <p:sp>
        <p:nvSpPr>
          <p:cNvPr id="719" name="Google Shape;719;p55"/>
          <p:cNvSpPr txBox="1"/>
          <p:nvPr/>
        </p:nvSpPr>
        <p:spPr>
          <a:xfrm>
            <a:off x="332825" y="2415000"/>
            <a:ext cx="5219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4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</a:t>
            </a:r>
            <a:r>
              <a:rPr lang="fr-CA" sz="54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it.ly/qi-forms2</a:t>
            </a:r>
            <a:endParaRPr sz="5400" b="1" u="sng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0" name="Google Shape;720;p55"/>
          <p:cNvSpPr txBox="1"/>
          <p:nvPr/>
        </p:nvSpPr>
        <p:spPr>
          <a:xfrm>
            <a:off x="1354400" y="4240575"/>
            <a:ext cx="449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21" name="Google Shape;72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0475" y="327126"/>
            <a:ext cx="1278426" cy="1278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22" name="Google Shape;722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2900" y="1450650"/>
            <a:ext cx="2986300" cy="29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6"/>
          <p:cNvSpPr txBox="1">
            <a:spLocks noGrp="1"/>
          </p:cNvSpPr>
          <p:nvPr>
            <p:ph type="title" idx="4294967295"/>
          </p:nvPr>
        </p:nvSpPr>
        <p:spPr>
          <a:xfrm>
            <a:off x="2452800" y="169750"/>
            <a:ext cx="58554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sections finales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8" name="Google Shape;728;p56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9" name="Google Shape;729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650" y="1293000"/>
            <a:ext cx="2847975" cy="277935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7"/>
          <p:cNvSpPr/>
          <p:nvPr/>
        </p:nvSpPr>
        <p:spPr>
          <a:xfrm>
            <a:off x="3633525" y="2243775"/>
            <a:ext cx="5219700" cy="1077300"/>
          </a:xfrm>
          <a:prstGeom prst="roundRect">
            <a:avLst>
              <a:gd name="adj" fmla="val 16667"/>
            </a:avLst>
          </a:prstGeom>
          <a:solidFill>
            <a:srgbClr val="F8BB00">
              <a:alpha val="866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1600" lvl="0" indent="0" algn="ctr" rtl="0">
              <a:lnSpc>
                <a:spcPct val="107692"/>
              </a:lnSpc>
              <a:spcBef>
                <a:spcPts val="0"/>
              </a:spcBef>
              <a:spcAft>
                <a:spcPts val="200"/>
              </a:spcAft>
              <a:buNone/>
            </a:pPr>
            <a:endParaRPr/>
          </a:p>
        </p:txBody>
      </p:sp>
      <p:sp>
        <p:nvSpPr>
          <p:cNvPr id="736" name="Google Shape;736;p57"/>
          <p:cNvSpPr txBox="1"/>
          <p:nvPr/>
        </p:nvSpPr>
        <p:spPr>
          <a:xfrm>
            <a:off x="3794475" y="2274525"/>
            <a:ext cx="52197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800" b="1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bit.ly/badgeqi</a:t>
            </a:r>
            <a:endParaRPr sz="5800" b="1" u="sng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37" name="Google Shape;737;p57"/>
          <p:cNvSpPr txBox="1">
            <a:spLocks noGrp="1"/>
          </p:cNvSpPr>
          <p:nvPr>
            <p:ph type="title" idx="4294967295"/>
          </p:nvPr>
        </p:nvSpPr>
        <p:spPr>
          <a:xfrm>
            <a:off x="747925" y="225025"/>
            <a:ext cx="7434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1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41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58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43" name="Google Shape;74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163" y="2546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58"/>
          <p:cNvSpPr txBox="1"/>
          <p:nvPr/>
        </p:nvSpPr>
        <p:spPr>
          <a:xfrm>
            <a:off x="20076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campus@recit.qc.ca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hlinkClick r:id="rId5"/>
              </a:rPr>
              <a:t>equipe@recitmst.qc.ca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Facebook</a:t>
            </a: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Twitter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Chaîne YouTube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745" name="Google Shape;745;p58"/>
          <p:cNvSpPr txBox="1"/>
          <p:nvPr/>
        </p:nvSpPr>
        <p:spPr>
          <a:xfrm>
            <a:off x="2451875" y="4708600"/>
            <a:ext cx="53925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r>
              <a:rPr lang="fr-CA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6" name="Google Shape;746;p5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704825"/>
            <a:ext cx="808425" cy="28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5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26069" y="174499"/>
            <a:ext cx="1803956" cy="110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5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/>
              <a:t>Instructions for use</a:t>
            </a:r>
            <a:endParaRPr sz="3600"/>
          </a:p>
        </p:txBody>
      </p:sp>
      <p:sp>
        <p:nvSpPr>
          <p:cNvPr id="753" name="Google Shape;753;p59"/>
          <p:cNvSpPr txBox="1"/>
          <p:nvPr/>
        </p:nvSpPr>
        <p:spPr>
          <a:xfrm>
            <a:off x="747925" y="1449675"/>
            <a:ext cx="2997000" cy="29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GOOGLE SLIDES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"Use as Google Slides Theme".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will get a copy of this document on your Google Drive and will be able to edit, add or delete slides.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have to be signed in to your Google account.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54" name="Google Shape;754;p59"/>
          <p:cNvSpPr txBox="1"/>
          <p:nvPr/>
        </p:nvSpPr>
        <p:spPr>
          <a:xfrm>
            <a:off x="4150426" y="1449675"/>
            <a:ext cx="3127800" cy="29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POWERPOINT®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Remember to download and install the fonts used in this presentation (you’ll find the links to the font files needed in the </a:t>
            </a:r>
            <a:r>
              <a:rPr lang="fr-CA" sz="1200" u="sng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design slide</a:t>
            </a:r>
            <a:r>
              <a:rPr lang="fr-CA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)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55" name="Google Shape;755;p59"/>
          <p:cNvSpPr txBox="1"/>
          <p:nvPr/>
        </p:nvSpPr>
        <p:spPr>
          <a:xfrm>
            <a:off x="747925" y="3982125"/>
            <a:ext cx="65304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200" b="1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More info on how to use this template at </a:t>
            </a:r>
            <a:r>
              <a:rPr lang="fr-CA" sz="1200" b="1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www.slidescarnival.com/help-use-presentation-template</a:t>
            </a:r>
            <a:endParaRPr sz="1200" b="1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This template is free to use under </a:t>
            </a:r>
            <a:r>
              <a:rPr lang="fr-CA" sz="1200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</a:t>
            </a:r>
            <a:r>
              <a:rPr lang="fr-CA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.You can keep the Credits slide or mention SlidesCarnival and other resources used in a slide footer.</a:t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1573</Words>
  <Application>Microsoft Office PowerPoint</Application>
  <PresentationFormat>Affichage à l'écran (16:9)</PresentationFormat>
  <Paragraphs>211</Paragraphs>
  <Slides>28</Slides>
  <Notes>28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28</vt:i4>
      </vt:variant>
    </vt:vector>
  </HeadingPairs>
  <TitlesOfParts>
    <vt:vector size="39" baseType="lpstr">
      <vt:lpstr>Ubuntu Medium</vt:lpstr>
      <vt:lpstr>Open Sans</vt:lpstr>
      <vt:lpstr>Ubuntu</vt:lpstr>
      <vt:lpstr>Arial</vt:lpstr>
      <vt:lpstr>Calibri</vt:lpstr>
      <vt:lpstr>Sniglet</vt:lpstr>
      <vt:lpstr>Proxima Nova</vt:lpstr>
      <vt:lpstr>Viga</vt:lpstr>
      <vt:lpstr>Dosis</vt:lpstr>
      <vt:lpstr>Simple Light</vt:lpstr>
      <vt:lpstr>Friar template</vt:lpstr>
      <vt:lpstr>Présentation PowerPoint</vt:lpstr>
      <vt:lpstr>Présentation PowerPoint</vt:lpstr>
      <vt:lpstr>Présentation PowerPoint</vt:lpstr>
      <vt:lpstr>Plan de l’atelier</vt:lpstr>
      <vt:lpstr>Une utilisation pédagogique des téléphones intelligents en FP</vt:lpstr>
      <vt:lpstr>L’intention de l’atelier</vt:lpstr>
      <vt:lpstr>Création d’un compte Campus RÉCIT</vt:lpstr>
      <vt:lpstr>Présentation PowerPoint</vt:lpstr>
      <vt:lpstr>Présentation PowerPoint</vt:lpstr>
      <vt:lpstr>Présentation PowerPoint</vt:lpstr>
      <vt:lpstr>Dynamiser grâce à l’interactivité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Survol sections finales</vt:lpstr>
      <vt:lpstr>Badge de participation</vt:lpstr>
      <vt:lpstr>MERCI !</vt:lpstr>
      <vt:lpstr>Instructions for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Fiset Sonia</cp:lastModifiedBy>
  <cp:revision>1</cp:revision>
  <dcterms:modified xsi:type="dcterms:W3CDTF">2022-11-11T13:54:36Z</dcterms:modified>
</cp:coreProperties>
</file>