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Lst>
  <p:sldSz cy="6858000" cx="12192000"/>
  <p:notesSz cx="6858000" cy="9144000"/>
  <p:embeddedFontLst>
    <p:embeddedFont>
      <p:font typeface="Ubuntu"/>
      <p:regular r:id="rId39"/>
      <p:bold r:id="rId40"/>
      <p:italic r:id="rId41"/>
      <p:boldItalic r:id="rId42"/>
    </p:embeddedFont>
    <p:embeddedFont>
      <p:font typeface="Nunito"/>
      <p:regular r:id="rId43"/>
      <p:bold r:id="rId44"/>
      <p:italic r:id="rId45"/>
      <p:boldItalic r:id="rId46"/>
    </p:embeddedFont>
    <p:embeddedFont>
      <p:font typeface="Barlow Condensed"/>
      <p:regular r:id="rId47"/>
      <p:bold r:id="rId48"/>
      <p:italic r:id="rId49"/>
      <p:boldItalic r:id="rId50"/>
    </p:embeddedFont>
    <p:embeddedFont>
      <p:font typeface="Press Start 2P"/>
      <p:regular r:id="rId51"/>
    </p:embeddedFont>
    <p:embeddedFont>
      <p:font typeface="Viga"/>
      <p:regular r:id="rId52"/>
    </p:embeddedFont>
    <p:embeddedFont>
      <p:font typeface="Rubik"/>
      <p:regular r:id="rId53"/>
      <p:bold r:id="rId54"/>
      <p:italic r:id="rId55"/>
      <p:boldItalic r:id="rId56"/>
    </p:embeddedFont>
    <p:embeddedFont>
      <p:font typeface="Open Sans"/>
      <p:regular r:id="rId57"/>
      <p:bold r:id="rId58"/>
      <p:italic r:id="rId59"/>
      <p:boldItalic r:id="rId60"/>
    </p:embeddedFont>
    <p:embeddedFont>
      <p:font typeface="Century Gothic"/>
      <p:regular r:id="rId61"/>
      <p:bold r:id="rId62"/>
      <p:italic r:id="rId63"/>
      <p:boldItalic r:id="rId6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orient="horz" pos="3702">
          <p15:clr>
            <a:srgbClr val="A4A3A4"/>
          </p15:clr>
        </p15:guide>
        <p15:guide id="3" pos="756">
          <p15:clr>
            <a:srgbClr val="A4A3A4"/>
          </p15:clr>
        </p15:guide>
        <p15:guide id="4" orient="horz" pos="141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702" orient="horz"/>
        <p:guide pos="756"/>
        <p:guide pos="1413"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Ubuntu-bold.fntdata"/><Relationship Id="rId42" Type="http://schemas.openxmlformats.org/officeDocument/2006/relationships/font" Target="fonts/Ubuntu-boldItalic.fntdata"/><Relationship Id="rId41" Type="http://schemas.openxmlformats.org/officeDocument/2006/relationships/font" Target="fonts/Ubuntu-italic.fntdata"/><Relationship Id="rId44" Type="http://schemas.openxmlformats.org/officeDocument/2006/relationships/font" Target="fonts/Nunito-bold.fntdata"/><Relationship Id="rId43" Type="http://schemas.openxmlformats.org/officeDocument/2006/relationships/font" Target="fonts/Nunito-regular.fntdata"/><Relationship Id="rId46" Type="http://schemas.openxmlformats.org/officeDocument/2006/relationships/font" Target="fonts/Nunito-boldItalic.fntdata"/><Relationship Id="rId45" Type="http://schemas.openxmlformats.org/officeDocument/2006/relationships/font" Target="fonts/Nuni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BarlowCondensed-bold.fntdata"/><Relationship Id="rId47" Type="http://schemas.openxmlformats.org/officeDocument/2006/relationships/font" Target="fonts/BarlowCondensed-regular.fntdata"/><Relationship Id="rId49" Type="http://schemas.openxmlformats.org/officeDocument/2006/relationships/font" Target="fonts/BarlowCondense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font" Target="fonts/Ubuntu-regular.fntdata"/><Relationship Id="rId38" Type="http://schemas.openxmlformats.org/officeDocument/2006/relationships/slide" Target="slides/slide33.xml"/><Relationship Id="rId62" Type="http://schemas.openxmlformats.org/officeDocument/2006/relationships/font" Target="fonts/CenturyGothic-bold.fntdata"/><Relationship Id="rId61" Type="http://schemas.openxmlformats.org/officeDocument/2006/relationships/font" Target="fonts/CenturyGothic-regular.fntdata"/><Relationship Id="rId20" Type="http://schemas.openxmlformats.org/officeDocument/2006/relationships/slide" Target="slides/slide15.xml"/><Relationship Id="rId64" Type="http://schemas.openxmlformats.org/officeDocument/2006/relationships/font" Target="fonts/CenturyGothic-boldItalic.fntdata"/><Relationship Id="rId63" Type="http://schemas.openxmlformats.org/officeDocument/2006/relationships/font" Target="fonts/CenturyGothic-italic.fnt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OpenSans-bold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PressStart2P-regular.fntdata"/><Relationship Id="rId50" Type="http://schemas.openxmlformats.org/officeDocument/2006/relationships/font" Target="fonts/BarlowCondensed-boldItalic.fntdata"/><Relationship Id="rId53" Type="http://schemas.openxmlformats.org/officeDocument/2006/relationships/font" Target="fonts/Rubik-regular.fntdata"/><Relationship Id="rId52" Type="http://schemas.openxmlformats.org/officeDocument/2006/relationships/font" Target="fonts/Viga-regular.fntdata"/><Relationship Id="rId11" Type="http://schemas.openxmlformats.org/officeDocument/2006/relationships/slide" Target="slides/slide6.xml"/><Relationship Id="rId55" Type="http://schemas.openxmlformats.org/officeDocument/2006/relationships/font" Target="fonts/Rubik-italic.fntdata"/><Relationship Id="rId10" Type="http://schemas.openxmlformats.org/officeDocument/2006/relationships/slide" Target="slides/slide5.xml"/><Relationship Id="rId54" Type="http://schemas.openxmlformats.org/officeDocument/2006/relationships/font" Target="fonts/Rubik-bold.fntdata"/><Relationship Id="rId13" Type="http://schemas.openxmlformats.org/officeDocument/2006/relationships/slide" Target="slides/slide8.xml"/><Relationship Id="rId57" Type="http://schemas.openxmlformats.org/officeDocument/2006/relationships/font" Target="fonts/OpenSans-regular.fntdata"/><Relationship Id="rId12" Type="http://schemas.openxmlformats.org/officeDocument/2006/relationships/slide" Target="slides/slide7.xml"/><Relationship Id="rId56" Type="http://schemas.openxmlformats.org/officeDocument/2006/relationships/font" Target="fonts/Rubik-boldItalic.fntdata"/><Relationship Id="rId15" Type="http://schemas.openxmlformats.org/officeDocument/2006/relationships/slide" Target="slides/slide10.xml"/><Relationship Id="rId59" Type="http://schemas.openxmlformats.org/officeDocument/2006/relationships/font" Target="fonts/OpenSans-italic.fntdata"/><Relationship Id="rId14" Type="http://schemas.openxmlformats.org/officeDocument/2006/relationships/slide" Target="slides/slide9.xml"/><Relationship Id="rId58" Type="http://schemas.openxmlformats.org/officeDocument/2006/relationships/font" Target="fonts/OpenSans-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3nbWsGXU8NPmwzHvAXQNASCUpK_Mezt8gVLm8lXQNCs/edit?usp=sharing" TargetMode="External"/><Relationship Id="rId3" Type="http://schemas.openxmlformats.org/officeDocument/2006/relationships/hyperlink" Target="https://sites.google.com/csbe.qc.ca/evaluerautrementenmath/types-de-probl%C3%A8mes/t%C3%A2ches-cr%C3%A9atives?authuser=0"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recitus.qc.ca/"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 et Stéphanie</a:t>
            </a:r>
            <a:endParaRPr/>
          </a:p>
        </p:txBody>
      </p:sp>
      <p:sp>
        <p:nvSpPr>
          <p:cNvPr id="112" name="Google Shape;112;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a:p>
            <a:pPr indent="0" lvl="0" marL="0" rtl="0" algn="l">
              <a:spcBef>
                <a:spcPts val="0"/>
              </a:spcBef>
              <a:spcAft>
                <a:spcPts val="0"/>
              </a:spcAft>
              <a:buNone/>
            </a:pPr>
            <a:r>
              <a:rPr lang="en-US">
                <a:solidFill>
                  <a:schemeClr val="dk1"/>
                </a:solidFill>
              </a:rPr>
              <a:t>Répartition du temps :</a:t>
            </a:r>
            <a:endParaRPr>
              <a:solidFill>
                <a:schemeClr val="dk1"/>
              </a:solidFill>
            </a:endParaRPr>
          </a:p>
          <a:p>
            <a:pPr indent="0" lvl="0" marL="0" rtl="0" algn="l">
              <a:spcBef>
                <a:spcPts val="0"/>
              </a:spcBef>
              <a:spcAft>
                <a:spcPts val="0"/>
              </a:spcAft>
              <a:buNone/>
            </a:pPr>
            <a:r>
              <a:rPr lang="en-US">
                <a:solidFill>
                  <a:schemeClr val="dk1"/>
                </a:solidFill>
              </a:rPr>
              <a:t>75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Accueil et plan (5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Débuter avec Minecraft (45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3 intentions didactiques (10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 tâches (15 min.)</a:t>
            </a:r>
            <a:endParaRPr>
              <a:solidFill>
                <a:schemeClr val="dk1"/>
              </a:solidFill>
            </a:endParaRPr>
          </a:p>
          <a:p>
            <a:pPr indent="0" lvl="0" marL="0" rtl="0" algn="l">
              <a:spcBef>
                <a:spcPts val="0"/>
              </a:spcBef>
              <a:spcAft>
                <a:spcPts val="0"/>
              </a:spcAft>
              <a:buNone/>
            </a:pPr>
            <a:r>
              <a:rPr lang="en-US">
                <a:solidFill>
                  <a:schemeClr val="dk1"/>
                </a:solidFill>
              </a:rPr>
              <a:t>60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 tâches (20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Projet de recherche (30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Suite et développement (10 min.)</a:t>
            </a:r>
            <a:endParaRPr>
              <a:solidFill>
                <a:schemeClr val="dk1"/>
              </a:solidFill>
            </a:endParaRPr>
          </a:p>
        </p:txBody>
      </p:sp>
      <p:sp>
        <p:nvSpPr>
          <p:cNvPr id="141" name="Google Shape;141;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d42c7d040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152" name="Google Shape;152;g2d42c7d040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1ad5254628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Char char="■"/>
            </a:pPr>
            <a:r>
              <a:rPr lang="en-US">
                <a:solidFill>
                  <a:schemeClr val="dk1"/>
                </a:solidFill>
              </a:rPr>
              <a:t>SR</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Planifier sa classe collaborative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rgbClr val="1D2125"/>
                </a:solidFill>
                <a:highlight>
                  <a:srgbClr val="FFFFFF"/>
                </a:highlight>
              </a:rPr>
              <a:t>Minecraft est un puissant outil d’apprentissage collaboratif. Le mode multijoueur permet de faire en sorte que plusieurs joueurs travaillent, construisent et interagissent dans un même monde.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Mode multijoueur (paire, équipe, classe)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chemeClr val="dk1"/>
                </a:solidFill>
              </a:rPr>
              <a:t>Max de 30 joueurs</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chemeClr val="dk1"/>
                </a:solidFill>
              </a:rPr>
              <a:t>Code de jonction</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chemeClr val="dk1"/>
                </a:solidFill>
              </a:rPr>
              <a:t>L’enseignant ou un élève est l’hôte ou le propriétaire du monde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chemeClr val="dk1"/>
                </a:solidFill>
              </a:rPr>
              <a:t>Pour des joueurs ayant un compte Office 365 d’une même organisation scolaire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Co-construction -» Engagement</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rgbClr val="4E4E4E"/>
                </a:solidFill>
                <a:highlight>
                  <a:srgbClr val="FFFFFF"/>
                </a:highlight>
              </a:rPr>
              <a:t>« L’apprenant réalise une </a:t>
            </a:r>
            <a:r>
              <a:rPr b="1" lang="en-US" u="sng">
                <a:solidFill>
                  <a:srgbClr val="4E4E4E"/>
                </a:solidFill>
                <a:highlight>
                  <a:srgbClr val="FFFFFF"/>
                </a:highlight>
              </a:rPr>
              <a:t>production en collaboration</a:t>
            </a:r>
            <a:r>
              <a:rPr lang="en-US">
                <a:solidFill>
                  <a:srgbClr val="4E4E4E"/>
                </a:solidFill>
                <a:highlight>
                  <a:srgbClr val="FFFFFF"/>
                </a:highlight>
              </a:rPr>
              <a:t> ou collabore avec des pairs dans la modélisation de connaissances à l’aide d’outils numériques dans un processus créatif collaboratif.». </a:t>
            </a:r>
            <a:r>
              <a:rPr b="1" lang="en-US" u="sng">
                <a:solidFill>
                  <a:srgbClr val="4E4E4E"/>
                </a:solidFill>
                <a:highlight>
                  <a:srgbClr val="FFFFFF"/>
                </a:highlight>
              </a:rPr>
              <a:t>Démarche participative</a:t>
            </a:r>
            <a:r>
              <a:rPr lang="en-US">
                <a:solidFill>
                  <a:srgbClr val="4E4E4E"/>
                </a:solidFill>
                <a:highlight>
                  <a:srgbClr val="FFFFFF"/>
                </a:highlight>
              </a:rPr>
              <a:t>. </a:t>
            </a:r>
            <a:r>
              <a:rPr b="1" lang="en-US" u="sng">
                <a:solidFill>
                  <a:srgbClr val="4E4E4E"/>
                </a:solidFill>
                <a:highlight>
                  <a:srgbClr val="FFFFFF"/>
                </a:highlight>
              </a:rPr>
              <a:t>Apprenant actif et non passif. Stimule l’engagement cognitif.</a:t>
            </a:r>
            <a:endParaRPr b="1" u="sng">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Proposer des rôles</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b="1" lang="en-US" u="sng">
                <a:solidFill>
                  <a:srgbClr val="1D2125"/>
                </a:solidFill>
                <a:highlight>
                  <a:srgbClr val="FFFFFF"/>
                </a:highlight>
              </a:rPr>
              <a:t>En mode multijoueur, il est nécessaire d'avoir une structure de travail collaboratif pour impliquer tous les apprenants et encourager des expériences d'apprentissage positives et équitables.</a:t>
            </a:r>
            <a:r>
              <a:rPr lang="en-US">
                <a:solidFill>
                  <a:srgbClr val="1D2125"/>
                </a:solidFill>
                <a:highlight>
                  <a:srgbClr val="FFFFFF"/>
                </a:highlight>
              </a:rPr>
              <a:t> Une façon d'encourager tous les apprenants à collaborer et à communiquer pendant le jeu consiste à créer des rôles. Les rôles garantiront que chaque apprenant a sa place dans le processus d'apprentissage. Ils aident également à clarifier les expériences d'apprentissage et peuvent réduire le chaos et les comportements indésirables. Les rôles peuvent être modifiés en fonction de la leçon, ce qui donne aux apprenants la possibilité d'en essayer différents.</a:t>
            </a:r>
            <a:endParaRPr>
              <a:solidFill>
                <a:srgbClr val="1D2125"/>
              </a:solidFill>
              <a:highlight>
                <a:srgbClr val="FFFFFF"/>
              </a:highlight>
            </a:endParaRPr>
          </a:p>
          <a:p>
            <a:pPr indent="-298450" lvl="0" marL="914400" rtl="0" algn="l">
              <a:lnSpc>
                <a:spcPct val="100000"/>
              </a:lnSpc>
              <a:spcBef>
                <a:spcPts val="0"/>
              </a:spcBef>
              <a:spcAft>
                <a:spcPts val="0"/>
              </a:spcAft>
              <a:buClr>
                <a:srgbClr val="1D2125"/>
              </a:buClr>
              <a:buSzPts val="1100"/>
              <a:buChar char="-"/>
            </a:pPr>
            <a:r>
              <a:rPr lang="en-US">
                <a:solidFill>
                  <a:srgbClr val="1D2125"/>
                </a:solidFill>
                <a:highlight>
                  <a:srgbClr val="FFFFFF"/>
                </a:highlight>
              </a:rPr>
              <a:t>Voici des suggestions de rôles :</a:t>
            </a:r>
            <a:endParaRPr>
              <a:solidFill>
                <a:srgbClr val="1D2125"/>
              </a:solidFill>
              <a:highlight>
                <a:srgbClr val="FFFFFF"/>
              </a:highlight>
            </a:endParaRPr>
          </a:p>
          <a:p>
            <a:pPr indent="-298450" lvl="0" marL="1371600" rtl="0" algn="l">
              <a:lnSpc>
                <a:spcPct val="100000"/>
              </a:lnSpc>
              <a:spcBef>
                <a:spcPts val="0"/>
              </a:spcBef>
              <a:spcAft>
                <a:spcPts val="0"/>
              </a:spcAft>
              <a:buClr>
                <a:srgbClr val="1D2125"/>
              </a:buClr>
              <a:buSzPts val="1100"/>
              <a:buFont typeface="Ubuntu"/>
              <a:buChar char="●"/>
            </a:pPr>
            <a:r>
              <a:rPr b="1" lang="en-US">
                <a:solidFill>
                  <a:srgbClr val="1D2125"/>
                </a:solidFill>
                <a:highlight>
                  <a:srgbClr val="FFFFFF"/>
                </a:highlight>
              </a:rPr>
              <a:t>Chef d'équipe : </a:t>
            </a:r>
            <a:r>
              <a:rPr lang="en-US">
                <a:solidFill>
                  <a:srgbClr val="1D2125"/>
                </a:solidFill>
                <a:highlight>
                  <a:srgbClr val="FFFFFF"/>
                </a:highlight>
              </a:rPr>
              <a:t>il lance le monde en premier et il est l’hôte. Il guide l’équipe en prenant des décisions et des orientations.</a:t>
            </a:r>
            <a:endParaRPr>
              <a:solidFill>
                <a:srgbClr val="1D2125"/>
              </a:solidFill>
              <a:highlight>
                <a:srgbClr val="FFFFFF"/>
              </a:highlight>
            </a:endParaRPr>
          </a:p>
          <a:p>
            <a:pPr indent="-298450" lvl="0" marL="1371600" rtl="0" algn="l">
              <a:lnSpc>
                <a:spcPct val="100000"/>
              </a:lnSpc>
              <a:spcBef>
                <a:spcPts val="0"/>
              </a:spcBef>
              <a:spcAft>
                <a:spcPts val="0"/>
              </a:spcAft>
              <a:buClr>
                <a:srgbClr val="1D2125"/>
              </a:buClr>
              <a:buSzPts val="1100"/>
              <a:buFont typeface="Ubuntu"/>
              <a:buChar char="●"/>
            </a:pPr>
            <a:r>
              <a:rPr b="1" lang="en-US">
                <a:solidFill>
                  <a:srgbClr val="1D2125"/>
                </a:solidFill>
                <a:highlight>
                  <a:srgbClr val="FFFFFF"/>
                </a:highlight>
              </a:rPr>
              <a:t>Gardien du temps : </a:t>
            </a:r>
            <a:r>
              <a:rPr lang="en-US">
                <a:solidFill>
                  <a:srgbClr val="1D2125"/>
                </a:solidFill>
                <a:highlight>
                  <a:srgbClr val="FFFFFF"/>
                </a:highlight>
              </a:rPr>
              <a:t>il guide l'équipe dans la gestion du temps pour la réalisation des étapes de la tâche: planification, recherche et construction.</a:t>
            </a:r>
            <a:endParaRPr>
              <a:solidFill>
                <a:srgbClr val="1D2125"/>
              </a:solidFill>
              <a:highlight>
                <a:srgbClr val="FFFFFF"/>
              </a:highlight>
            </a:endParaRPr>
          </a:p>
          <a:p>
            <a:pPr indent="-298450" lvl="0" marL="1371600" rtl="0" algn="l">
              <a:lnSpc>
                <a:spcPct val="100000"/>
              </a:lnSpc>
              <a:spcBef>
                <a:spcPts val="0"/>
              </a:spcBef>
              <a:spcAft>
                <a:spcPts val="0"/>
              </a:spcAft>
              <a:buClr>
                <a:srgbClr val="1D2125"/>
              </a:buClr>
              <a:buSzPts val="1100"/>
              <a:buFont typeface="Ubuntu"/>
              <a:buChar char="●"/>
            </a:pPr>
            <a:r>
              <a:rPr b="1" lang="en-US">
                <a:solidFill>
                  <a:srgbClr val="1D2125"/>
                </a:solidFill>
                <a:highlight>
                  <a:srgbClr val="FFFFFF"/>
                </a:highlight>
              </a:rPr>
              <a:t>Écrivain : </a:t>
            </a:r>
            <a:r>
              <a:rPr lang="en-US">
                <a:solidFill>
                  <a:srgbClr val="1D2125"/>
                </a:solidFill>
                <a:highlight>
                  <a:srgbClr val="FFFFFF"/>
                </a:highlight>
              </a:rPr>
              <a:t>il note les aspects à inclure avec des détails.</a:t>
            </a:r>
            <a:endParaRPr>
              <a:solidFill>
                <a:srgbClr val="1D2125"/>
              </a:solidFill>
              <a:highlight>
                <a:srgbClr val="FFFFFF"/>
              </a:highlight>
            </a:endParaRPr>
          </a:p>
          <a:p>
            <a:pPr indent="-298450" lvl="0" marL="1371600" rtl="0" algn="l">
              <a:lnSpc>
                <a:spcPct val="100000"/>
              </a:lnSpc>
              <a:spcBef>
                <a:spcPts val="0"/>
              </a:spcBef>
              <a:spcAft>
                <a:spcPts val="0"/>
              </a:spcAft>
              <a:buClr>
                <a:srgbClr val="1D2125"/>
              </a:buClr>
              <a:buSzPts val="1100"/>
              <a:buFont typeface="Ubuntu"/>
              <a:buChar char="●"/>
            </a:pPr>
            <a:r>
              <a:rPr b="1" lang="en-US">
                <a:solidFill>
                  <a:srgbClr val="1D2125"/>
                </a:solidFill>
                <a:highlight>
                  <a:srgbClr val="FFFFFF"/>
                </a:highlight>
              </a:rPr>
              <a:t>Motivateur : </a:t>
            </a:r>
            <a:r>
              <a:rPr lang="en-US">
                <a:solidFill>
                  <a:srgbClr val="1D2125"/>
                </a:solidFill>
                <a:highlight>
                  <a:srgbClr val="FFFFFF"/>
                </a:highlight>
              </a:rPr>
              <a:t>il soutient l'équipe en encourageant la résolution de problèmes de manière positive.</a:t>
            </a:r>
            <a:endParaRPr>
              <a:solidFill>
                <a:srgbClr val="1D2125"/>
              </a:solidFill>
              <a:highlight>
                <a:srgbClr val="FFFFFF"/>
              </a:highlight>
            </a:endParaRPr>
          </a:p>
          <a:p>
            <a:pPr indent="-298450" lvl="0" marL="1371600" rtl="0" algn="l">
              <a:lnSpc>
                <a:spcPct val="100000"/>
              </a:lnSpc>
              <a:spcBef>
                <a:spcPts val="0"/>
              </a:spcBef>
              <a:spcAft>
                <a:spcPts val="0"/>
              </a:spcAft>
              <a:buClr>
                <a:srgbClr val="1D2125"/>
              </a:buClr>
              <a:buSzPts val="1100"/>
              <a:buFont typeface="Ubuntu"/>
              <a:buChar char="●"/>
            </a:pPr>
            <a:r>
              <a:rPr b="1" lang="en-US">
                <a:solidFill>
                  <a:srgbClr val="1D2125"/>
                </a:solidFill>
                <a:highlight>
                  <a:srgbClr val="FFFFFF"/>
                </a:highlight>
              </a:rPr>
              <a:t>Chercheur : </a:t>
            </a:r>
            <a:r>
              <a:rPr lang="en-US">
                <a:solidFill>
                  <a:srgbClr val="1D2125"/>
                </a:solidFill>
                <a:highlight>
                  <a:srgbClr val="FFFFFF"/>
                </a:highlight>
              </a:rPr>
              <a:t>il utilise des outils numériques pour effectuer des recherches pour le groupe.</a:t>
            </a:r>
            <a:endParaRPr>
              <a:solidFill>
                <a:srgbClr val="1D2125"/>
              </a:solidFill>
              <a:highlight>
                <a:srgbClr val="FFFFFF"/>
              </a:highlight>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Créer une charte de classe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rgbClr val="1D2125"/>
                </a:solidFill>
                <a:highlight>
                  <a:srgbClr val="FFFFFF"/>
                </a:highlight>
              </a:rPr>
              <a:t>Lors de la première introduction de Minecraft Education en mode collaboratif, il est recommandé </a:t>
            </a:r>
            <a:r>
              <a:rPr b="1" lang="en-US" u="sng">
                <a:solidFill>
                  <a:srgbClr val="1D2125"/>
                </a:solidFill>
                <a:highlight>
                  <a:srgbClr val="FFFFFF"/>
                </a:highlight>
              </a:rPr>
              <a:t>de créer un contrat ou une charte de classe avec les élèves</a:t>
            </a:r>
            <a:r>
              <a:rPr lang="en-US">
                <a:solidFill>
                  <a:srgbClr val="1D2125"/>
                </a:solidFill>
                <a:highlight>
                  <a:srgbClr val="FFFFFF"/>
                </a:highlight>
              </a:rPr>
              <a:t>. Le contrat ou la charte doit inclure des méthodes de travail dans l'environnement de jeu collaboratif afin </a:t>
            </a:r>
            <a:r>
              <a:rPr b="1" lang="en-US" u="sng">
                <a:solidFill>
                  <a:srgbClr val="1D2125"/>
                </a:solidFill>
                <a:highlight>
                  <a:srgbClr val="FFFFFF"/>
                </a:highlight>
              </a:rPr>
              <a:t>d’assurer une expérience positive et harmonieuse. </a:t>
            </a:r>
            <a:endParaRPr b="1" u="sng">
              <a:solidFill>
                <a:schemeClr val="dk1"/>
              </a:solidFill>
            </a:endParaRPr>
          </a:p>
        </p:txBody>
      </p:sp>
      <p:sp>
        <p:nvSpPr>
          <p:cNvPr id="159" name="Google Shape;159;g31ad5254628_0_3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1ad5254628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US"/>
              <a:t>Analyser une situation pour se faire une représentation complète et adéquate d’un problème, puis élaborer une solution satisfaisante et la mettre en œuvre;</a:t>
            </a:r>
            <a:endParaRPr/>
          </a:p>
          <a:p>
            <a:pPr indent="-298450" lvl="0" marL="457200" rtl="0" algn="l">
              <a:spcBef>
                <a:spcPts val="0"/>
              </a:spcBef>
              <a:spcAft>
                <a:spcPts val="0"/>
              </a:spcAft>
              <a:buClr>
                <a:schemeClr val="dk1"/>
              </a:buClr>
              <a:buSzPts val="1100"/>
              <a:buChar char="●"/>
            </a:pPr>
            <a:r>
              <a:rPr lang="en-US">
                <a:solidFill>
                  <a:schemeClr val="dk1"/>
                </a:solidFill>
              </a:rPr>
              <a:t>Tâches authentiques</a:t>
            </a:r>
            <a:endParaRPr>
              <a:solidFill>
                <a:schemeClr val="dk1"/>
              </a:solidFill>
            </a:endParaRPr>
          </a:p>
          <a:p>
            <a:pPr indent="-298450" lvl="0" marL="457200" rtl="0" algn="l">
              <a:spcBef>
                <a:spcPts val="0"/>
              </a:spcBef>
              <a:spcAft>
                <a:spcPts val="0"/>
              </a:spcAft>
              <a:buSzPts val="1100"/>
              <a:buChar char="●"/>
            </a:pPr>
            <a:r>
              <a:rPr lang="en-US">
                <a:solidFill>
                  <a:schemeClr val="dk1"/>
                </a:solidFill>
              </a:rPr>
              <a:t>Problèmes multidisciplinaires</a:t>
            </a:r>
            <a:endParaRPr>
              <a:solidFill>
                <a:schemeClr val="dk1"/>
              </a:solidFill>
            </a:endParaRPr>
          </a:p>
          <a:p>
            <a:pPr indent="-298450" lvl="0" marL="457200" rtl="0" algn="l">
              <a:spcBef>
                <a:spcPts val="0"/>
              </a:spcBef>
              <a:spcAft>
                <a:spcPts val="0"/>
              </a:spcAft>
              <a:buSzPts val="1100"/>
              <a:buChar char="●"/>
            </a:pPr>
            <a:r>
              <a:rPr lang="en-US">
                <a:solidFill>
                  <a:schemeClr val="dk1"/>
                </a:solidFill>
              </a:rPr>
              <a:t>Mobiliser différentes ressources et agir avec créativité pour résoudre un problème; </a:t>
            </a:r>
            <a:endParaRPr>
              <a:solidFill>
                <a:schemeClr val="dk1"/>
              </a:solidFill>
            </a:endParaRPr>
          </a:p>
          <a:p>
            <a:pPr indent="-298450" lvl="0" marL="457200" rtl="0" algn="l">
              <a:spcBef>
                <a:spcPts val="0"/>
              </a:spcBef>
              <a:spcAft>
                <a:spcPts val="0"/>
              </a:spcAft>
              <a:buSzPts val="1100"/>
              <a:buChar char="●"/>
            </a:pPr>
            <a:r>
              <a:rPr lang="en-US"/>
              <a:t>Solliciter ou proposer du soutien pour développer une solution collaborative, notamment à travers des communautés numériques; </a:t>
            </a:r>
            <a:endParaRPr/>
          </a:p>
          <a:p>
            <a:pPr indent="-298450" lvl="0" marL="457200" rtl="0" algn="l">
              <a:spcBef>
                <a:spcPts val="0"/>
              </a:spcBef>
              <a:spcAft>
                <a:spcPts val="0"/>
              </a:spcAft>
              <a:buSzPts val="1100"/>
              <a:buChar char="●"/>
            </a:pPr>
            <a:r>
              <a:rPr lang="en-US"/>
              <a:t>Évaluer et ajuster sa démarche tout au long du processus.</a:t>
            </a:r>
            <a:endParaRPr/>
          </a:p>
        </p:txBody>
      </p:sp>
      <p:sp>
        <p:nvSpPr>
          <p:cNvPr id="190" name="Google Shape;190;g31ad5254628_0_3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1ad5254628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t>LA DIMENSION INNOVER ET FAIRE PREUVE DE CRÉATIVITÉ AVEC LE NUMÉRIQUE EST COMPOSÉE DE QUATRE ÉLÉMENTS : </a:t>
            </a:r>
            <a:endParaRPr u="sng"/>
          </a:p>
          <a:p>
            <a:pPr indent="0" lvl="0" marL="0" rtl="0" algn="l">
              <a:spcBef>
                <a:spcPts val="0"/>
              </a:spcBef>
              <a:spcAft>
                <a:spcPts val="0"/>
              </a:spcAft>
              <a:buNone/>
            </a:pPr>
            <a:r>
              <a:rPr lang="en-US" u="sng"/>
              <a:t> Développer sa capacité à innover en utilisant le numérique pour des projets créatifs réalisés dans un contexte artistique, personnel ou professionnel; </a:t>
            </a:r>
            <a:endParaRPr u="sng"/>
          </a:p>
          <a:p>
            <a:pPr indent="0" lvl="0" marL="0" rtl="0" algn="l">
              <a:spcBef>
                <a:spcPts val="0"/>
              </a:spcBef>
              <a:spcAft>
                <a:spcPts val="0"/>
              </a:spcAft>
              <a:buNone/>
            </a:pPr>
            <a:r>
              <a:rPr lang="en-US" u="sng"/>
              <a:t> exploiter ou concevoir des démarches d’innovation visant à améliorer ou à créer des objets, des projets ou des processus; </a:t>
            </a:r>
            <a:endParaRPr u="sng"/>
          </a:p>
          <a:p>
            <a:pPr indent="0" lvl="0" marL="0" rtl="0" algn="l">
              <a:spcBef>
                <a:spcPts val="0"/>
              </a:spcBef>
              <a:spcAft>
                <a:spcPts val="0"/>
              </a:spcAft>
              <a:buNone/>
            </a:pPr>
            <a:r>
              <a:rPr lang="en-US" u="sng"/>
              <a:t> saisir les possibilités technologiques pour développer et exprimer sa propre créativité et, éventuellement, alimenter celle des autres; </a:t>
            </a:r>
            <a:endParaRPr u="sng"/>
          </a:p>
          <a:p>
            <a:pPr indent="0" lvl="0" marL="0" rtl="0" algn="l">
              <a:spcBef>
                <a:spcPts val="0"/>
              </a:spcBef>
              <a:spcAft>
                <a:spcPts val="0"/>
              </a:spcAft>
              <a:buNone/>
            </a:pPr>
            <a:r>
              <a:rPr lang="en-US" u="sng"/>
              <a:t> démontrer sa réceptivité et son ouverture à l’égard des innovations des autres.</a:t>
            </a:r>
            <a:endParaRPr u="sng"/>
          </a:p>
          <a:p>
            <a:pPr indent="0" lvl="0" marL="0" rtl="0" algn="l">
              <a:spcBef>
                <a:spcPts val="0"/>
              </a:spcBef>
              <a:spcAft>
                <a:spcPts val="0"/>
              </a:spcAft>
              <a:buNone/>
            </a:pPr>
            <a:r>
              <a:t/>
            </a:r>
            <a:endParaRPr/>
          </a:p>
          <a:p>
            <a:pPr indent="0" lvl="0" marL="0" rtl="0" algn="l">
              <a:spcBef>
                <a:spcPts val="0"/>
              </a:spcBef>
              <a:spcAft>
                <a:spcPts val="0"/>
              </a:spcAft>
              <a:buNone/>
            </a:pPr>
            <a:r>
              <a:rPr lang="en-US"/>
              <a:t>INNOVER ET FAIRE PREUVE DE CRÉATIVITÉ AVEC LE NUMÉRIQUE ÉLÉMENTS CIBLÉS DÉBUTANT INTERMÉDIAIRE AVANCÉ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PROJETS CRÉATIFS Comprendre l’utilité de l’usage du numérique pour innover ou pour réaliser des projets créatifs. Utiliser des outils et des ressources numériques appropriés pour innover ou pour réaliser des projets créatifs. Combiner des outils et des ressources numériques complémentaires, en fonction des besoins et dans une variété de contextes, pour innover ou pour réaliser des projets créatifs.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DÉMARCHE D’INNOVATION Reconnaître l’utilité de la mise en œuvre d’une démarche d’innovation pour améliorer ou créer des objets, des projets ou des processus. Exploiter des démarches d’innovation qui mobilisent le numérique pour améliorer ou créer des objets, des projets ou des processus. Concevoir des démarches d’innovation personnalisées qui mobilisent le numérique pour créer des objets, des projets ou des processus.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EXPRESSION DE SA CRÉATIVITÉ Identifier des ressources numériques adéquates pour alimenter ou exprimer sa créativité. Alimenter ou exprimer sa créativité en s’inspirant de ressources numériques adéquates. Partager ses réalisations à l’aide du numérique pour exprimer sa créativité et alimenter celle des autres.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OUVERTURE À L’ÉGARD DES AUTRES Comprendre la pertinence de la réceptivité et de l’ouverture à l’égard des innovations et des projets créatifs des autres. Démontrer de l’ouverture à l’égard d’innovations et de projets créatifs variés. Se montrer réceptif et ouvert à l’égard de la critique des autres concernant ses propres innovations ou projets créatifs.</a:t>
            </a:r>
            <a:endParaRPr/>
          </a:p>
          <a:p>
            <a:pPr indent="0" lvl="0" marL="0" rtl="0" algn="l">
              <a:spcBef>
                <a:spcPts val="0"/>
              </a:spcBef>
              <a:spcAft>
                <a:spcPts val="0"/>
              </a:spcAft>
              <a:buNone/>
            </a:pPr>
            <a:r>
              <a:t/>
            </a:r>
            <a:endParaRPr/>
          </a:p>
        </p:txBody>
      </p:sp>
      <p:sp>
        <p:nvSpPr>
          <p:cNvPr id="220" name="Google Shape;220;g31ad5254628_0_4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1ad5254628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MAINTIEN À JOUR DE SA COMPÉTENCE NUMÉRIQUE Comprendre l’utilité des nouvelles technologies, notamment en ce qui concerne leur potentiel d’améliorer la capacité d’une personne à accomplir des tâches variées. S’approprier de nouvelles technologies pour améliorer sa capacité à accomplir des tâches variées. Agir proactivement et de façon continue pour s’approprier les nouvelles technologies et maintenir sa compétence numérique à jour.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PENSÉE ET PROGRAMMATION INFORMATIQUE Comprendre les principes généraux liés à la programmation informatique pour développer sa pensée informatique et des habiletés de programmation fondamentales. Concevoir et exécuter des programmes informatiques simples. Concevoir et exécuter des programmes informatiques qui permettent de répondre à des besoins diversifiés de la vie de tous les jours.</a:t>
            </a:r>
            <a:endParaRPr/>
          </a:p>
        </p:txBody>
      </p:sp>
      <p:sp>
        <p:nvSpPr>
          <p:cNvPr id="252" name="Google Shape;252;g31ad5254628_0_4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1ad5254628_0_4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La compétence numérique comprend 12 dimensions. Avec Minecraft Education, les dimensions suivantes sont davantage sollicitées même si d’autres peuvent être utilisées selon l’intention pédagogique de la tâche.</a:t>
            </a:r>
            <a:endParaRPr/>
          </a:p>
          <a:p>
            <a:pPr indent="-298450" lvl="0" marL="457200" rtl="0" algn="l">
              <a:spcBef>
                <a:spcPts val="0"/>
              </a:spcBef>
              <a:spcAft>
                <a:spcPts val="0"/>
              </a:spcAft>
              <a:buSzPts val="1100"/>
              <a:buChar char="●"/>
            </a:pPr>
            <a:r>
              <a:rPr lang="en-US"/>
              <a:t>Innovation et créativité</a:t>
            </a:r>
            <a:endParaRPr/>
          </a:p>
          <a:p>
            <a:pPr indent="-298450" lvl="0" marL="457200" rtl="0" algn="l">
              <a:spcBef>
                <a:spcPts val="0"/>
              </a:spcBef>
              <a:spcAft>
                <a:spcPts val="0"/>
              </a:spcAft>
              <a:buSzPts val="1100"/>
              <a:buChar char="●"/>
            </a:pPr>
            <a:r>
              <a:rPr lang="en-US"/>
              <a:t>Résolution de problèmes</a:t>
            </a:r>
            <a:endParaRPr/>
          </a:p>
          <a:p>
            <a:pPr indent="-298450" lvl="0" marL="457200" rtl="0" algn="l">
              <a:spcBef>
                <a:spcPts val="0"/>
              </a:spcBef>
              <a:spcAft>
                <a:spcPts val="0"/>
              </a:spcAft>
              <a:buSzPts val="1100"/>
              <a:buChar char="●"/>
            </a:pPr>
            <a:r>
              <a:rPr lang="en-US"/>
              <a:t>Collaboration</a:t>
            </a:r>
            <a:endParaRPr/>
          </a:p>
          <a:p>
            <a:pPr indent="-298450" lvl="0" marL="457200" rtl="0" algn="l">
              <a:spcBef>
                <a:spcPts val="0"/>
              </a:spcBef>
              <a:spcAft>
                <a:spcPts val="0"/>
              </a:spcAft>
              <a:buSzPts val="1100"/>
              <a:buChar char="●"/>
            </a:pPr>
            <a:r>
              <a:rPr lang="en-US"/>
              <a:t>Habiletés technologiques</a:t>
            </a:r>
            <a:endParaRPr/>
          </a:p>
        </p:txBody>
      </p:sp>
      <p:sp>
        <p:nvSpPr>
          <p:cNvPr id="283" name="Google Shape;283;g31ad5254628_0_4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1ad5254628_0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1400">
                <a:solidFill>
                  <a:schemeClr val="dk1"/>
                </a:solidFill>
                <a:latin typeface="Open Sans"/>
                <a:ea typeface="Open Sans"/>
                <a:cs typeface="Open Sans"/>
                <a:sym typeface="Open Sans"/>
              </a:rPr>
              <a:t>SF   11-14            OUTIL DE MANIPULATION Apprentissage</a:t>
            </a:r>
            <a:br>
              <a:rPr b="1" lang="en-US" sz="1400">
                <a:solidFill>
                  <a:schemeClr val="dk1"/>
                </a:solidFill>
                <a:latin typeface="Open Sans"/>
                <a:ea typeface="Open Sans"/>
                <a:cs typeface="Open Sans"/>
                <a:sym typeface="Open Sans"/>
              </a:rPr>
            </a:br>
            <a:endParaRPr b="1" sz="14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Amorce</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Découverte de concepts mathématiques (</a:t>
            </a:r>
            <a:r>
              <a:rPr lang="en-US" sz="1200" u="sng">
                <a:solidFill>
                  <a:srgbClr val="0097A7"/>
                </a:solidFill>
                <a:latin typeface="Open Sans"/>
                <a:ea typeface="Open Sans"/>
                <a:cs typeface="Open Sans"/>
                <a:sym typeface="Open Sans"/>
                <a:hlinkClick r:id="rId2">
                  <a:extLst>
                    <a:ext uri="{A12FA001-AC4F-418D-AE19-62706E023703}">
                      <ahyp:hlinkClr val="tx"/>
                    </a:ext>
                  </a:extLst>
                </a:hlinkClick>
              </a:rPr>
              <a:t>approche inductive</a:t>
            </a:r>
            <a:r>
              <a:rPr lang="en-US" sz="1200">
                <a:solidFill>
                  <a:schemeClr val="dk1"/>
                </a:solidFill>
                <a:latin typeface="Open Sans"/>
                <a:ea typeface="Open Sans"/>
                <a:cs typeface="Open Sans"/>
                <a:sym typeface="Open Sans"/>
              </a:rPr>
              <a:t>)</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Objets de manipulation pour développer sa compréhension conceptuelle</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Causerie mathématique</a:t>
            </a:r>
            <a:endParaRPr sz="1200">
              <a:solidFill>
                <a:schemeClr val="dk1"/>
              </a:solidFill>
              <a:latin typeface="Open Sans"/>
              <a:ea typeface="Open Sans"/>
              <a:cs typeface="Open Sans"/>
              <a:sym typeface="Open Sans"/>
            </a:endParaRPr>
          </a:p>
          <a:p>
            <a:pPr indent="0" lvl="0" marL="457200" rtl="0" algn="ctr">
              <a:lnSpc>
                <a:spcPct val="150000"/>
              </a:lnSpc>
              <a:spcBef>
                <a:spcPts val="1000"/>
              </a:spcBef>
              <a:spcAft>
                <a:spcPts val="0"/>
              </a:spcAft>
              <a:buNone/>
            </a:pPr>
            <a:r>
              <a:rPr b="1" lang="en-US" sz="1400">
                <a:solidFill>
                  <a:schemeClr val="dk1"/>
                </a:solidFill>
                <a:latin typeface="Open Sans"/>
                <a:ea typeface="Open Sans"/>
                <a:cs typeface="Open Sans"/>
                <a:sym typeface="Open Sans"/>
              </a:rPr>
              <a:t>APPLICATION</a:t>
            </a:r>
            <a:endParaRPr b="1" sz="1400">
              <a:solidFill>
                <a:schemeClr val="dk1"/>
              </a:solidFill>
              <a:latin typeface="Open Sans"/>
              <a:ea typeface="Open Sans"/>
              <a:cs typeface="Open Sans"/>
              <a:sym typeface="Open Sans"/>
            </a:endParaRPr>
          </a:p>
          <a:p>
            <a:pPr indent="0" lvl="0" marL="0" rtl="0" algn="ctr">
              <a:spcBef>
                <a:spcPts val="1000"/>
              </a:spcBef>
              <a:spcAft>
                <a:spcPts val="0"/>
              </a:spcAft>
              <a:buNone/>
            </a:pPr>
            <a:r>
              <a:rPr b="1" lang="en-US" sz="1400">
                <a:solidFill>
                  <a:schemeClr val="dk1"/>
                </a:solidFill>
                <a:latin typeface="Open Sans"/>
                <a:ea typeface="Open Sans"/>
                <a:cs typeface="Open Sans"/>
                <a:sym typeface="Open Sans"/>
              </a:rPr>
              <a:t>Apprentissage ou Évaluation C2 </a:t>
            </a:r>
            <a:br>
              <a:rPr lang="en-US" sz="1400">
                <a:solidFill>
                  <a:schemeClr val="dk1"/>
                </a:solidFill>
                <a:latin typeface="Open Sans"/>
                <a:ea typeface="Open Sans"/>
                <a:cs typeface="Open Sans"/>
                <a:sym typeface="Open Sans"/>
              </a:rPr>
            </a:br>
            <a:endParaRPr b="1" sz="14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Mettre en application des concepts appris</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Cartes à tâches</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Défis à réaliser</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Stations de construction</a:t>
            </a:r>
            <a:endParaRPr sz="1200">
              <a:solidFill>
                <a:schemeClr val="dk1"/>
              </a:solidFill>
              <a:latin typeface="Open Sans"/>
              <a:ea typeface="Open Sans"/>
              <a:cs typeface="Open Sans"/>
              <a:sym typeface="Open Sans"/>
            </a:endParaRPr>
          </a:p>
          <a:p>
            <a:pPr indent="0" lvl="0" marL="0" rtl="0" algn="l">
              <a:lnSpc>
                <a:spcPct val="150000"/>
              </a:lnSpc>
              <a:spcBef>
                <a:spcPts val="1000"/>
              </a:spcBef>
              <a:spcAft>
                <a:spcPts val="0"/>
              </a:spcAft>
              <a:buNone/>
            </a:pPr>
            <a:r>
              <a:t/>
            </a:r>
            <a:endParaRPr sz="1200">
              <a:solidFill>
                <a:schemeClr val="dk1"/>
              </a:solidFill>
              <a:latin typeface="Open Sans"/>
              <a:ea typeface="Open Sans"/>
              <a:cs typeface="Open Sans"/>
              <a:sym typeface="Open Sans"/>
            </a:endParaRPr>
          </a:p>
          <a:p>
            <a:pPr indent="0" lvl="0" marL="0" rtl="0" algn="ctr">
              <a:spcBef>
                <a:spcPts val="1000"/>
              </a:spcBef>
              <a:spcAft>
                <a:spcPts val="0"/>
              </a:spcAft>
              <a:buClr>
                <a:schemeClr val="dk1"/>
              </a:buClr>
              <a:buSzPts val="1100"/>
              <a:buFont typeface="Arial"/>
              <a:buNone/>
            </a:pPr>
            <a:r>
              <a:rPr b="1" lang="en-US" sz="1400" u="sng">
                <a:solidFill>
                  <a:srgbClr val="0097A7"/>
                </a:solidFill>
                <a:latin typeface="Open Sans"/>
                <a:ea typeface="Open Sans"/>
                <a:cs typeface="Open Sans"/>
                <a:sym typeface="Open Sans"/>
                <a:hlinkClick r:id="rId3">
                  <a:extLst>
                    <a:ext uri="{A12FA001-AC4F-418D-AE19-62706E023703}">
                      <ahyp:hlinkClr val="tx"/>
                    </a:ext>
                  </a:extLst>
                </a:hlinkClick>
              </a:rPr>
              <a:t>TÂCHES CRÉATIVES</a:t>
            </a:r>
            <a:endParaRPr b="1" sz="1400">
              <a:solidFill>
                <a:schemeClr val="dk1"/>
              </a:solidFill>
              <a:latin typeface="Open Sans"/>
              <a:ea typeface="Open Sans"/>
              <a:cs typeface="Open Sans"/>
              <a:sym typeface="Open Sans"/>
            </a:endParaRPr>
          </a:p>
          <a:p>
            <a:pPr indent="0" lvl="0" marL="0" rtl="0" algn="ctr">
              <a:spcBef>
                <a:spcPts val="0"/>
              </a:spcBef>
              <a:spcAft>
                <a:spcPts val="0"/>
              </a:spcAft>
              <a:buClr>
                <a:schemeClr val="dk1"/>
              </a:buClr>
              <a:buSzPts val="1100"/>
              <a:buFont typeface="Arial"/>
              <a:buNone/>
            </a:pPr>
            <a:r>
              <a:rPr b="1" lang="en-US" sz="1400">
                <a:solidFill>
                  <a:schemeClr val="dk1"/>
                </a:solidFill>
                <a:latin typeface="Open Sans"/>
                <a:ea typeface="Open Sans"/>
                <a:cs typeface="Open Sans"/>
                <a:sym typeface="Open Sans"/>
              </a:rPr>
              <a:t>Évaluation C1 </a:t>
            </a:r>
            <a:endParaRPr sz="12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14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Approche par projet</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Problème ouvert (solutions variées)</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Problème complexe (processus cognitif élevé)</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Contraintes mathématiques, variété de concepts</a:t>
            </a:r>
            <a:endParaRPr sz="1200">
              <a:solidFill>
                <a:schemeClr val="dk1"/>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US" sz="1000">
                <a:solidFill>
                  <a:schemeClr val="dk1"/>
                </a:solidFill>
                <a:latin typeface="Open Sans"/>
                <a:ea typeface="Open Sans"/>
                <a:cs typeface="Open Sans"/>
                <a:sym typeface="Open Sans"/>
              </a:rPr>
              <a:t>Avec un regroupement de blocs, il est possible de représenter :</a:t>
            </a:r>
            <a:endParaRPr b="1" sz="1000">
              <a:solidFill>
                <a:schemeClr val="dk1"/>
              </a:solidFill>
              <a:latin typeface="Open Sans"/>
              <a:ea typeface="Open Sans"/>
              <a:cs typeface="Open Sans"/>
              <a:sym typeface="Open Sans"/>
            </a:endParaRPr>
          </a:p>
          <a:p>
            <a:pPr indent="-292100" lvl="0" marL="457200" rtl="0" algn="l">
              <a:lnSpc>
                <a:spcPct val="115000"/>
              </a:lnSpc>
              <a:spcBef>
                <a:spcPts val="120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 nombre naturel, un nombre pair ou impair, un nombre entier, un nombre premier ou composé, un nombre carré, un nombre cubique;</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l'addition ou la soustraction de nombres naturels;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une addition répétée;</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une régularité;</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une figure plane et toutes ses propriétés et composantes;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 solide et toutes ses propriétés et composantes;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des droites parallèles ou perpendiculaires;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etc.</a:t>
            </a:r>
            <a:endParaRPr sz="1000">
              <a:solidFill>
                <a:schemeClr val="dk1"/>
              </a:solidFill>
              <a:latin typeface="Open Sans"/>
              <a:ea typeface="Open Sans"/>
              <a:cs typeface="Open Sans"/>
              <a:sym typeface="Open Sans"/>
            </a:endParaRPr>
          </a:p>
          <a:p>
            <a:pPr indent="0" lvl="0" marL="0" rtl="0" algn="l">
              <a:lnSpc>
                <a:spcPct val="115000"/>
              </a:lnSpc>
              <a:spcBef>
                <a:spcPts val="1200"/>
              </a:spcBef>
              <a:spcAft>
                <a:spcPts val="0"/>
              </a:spcAft>
              <a:buNone/>
            </a:pPr>
            <a:r>
              <a:t/>
            </a:r>
            <a:endParaRPr sz="1000">
              <a:solidFill>
                <a:schemeClr val="dk1"/>
              </a:solidFill>
              <a:latin typeface="Open Sans"/>
              <a:ea typeface="Open Sans"/>
              <a:cs typeface="Open Sans"/>
              <a:sym typeface="Open Sans"/>
            </a:endParaRPr>
          </a:p>
          <a:p>
            <a:pPr indent="-228600" lvl="0" marL="457200" rtl="0" algn="l">
              <a:lnSpc>
                <a:spcPct val="115000"/>
              </a:lnSpc>
              <a:spcBef>
                <a:spcPts val="1200"/>
              </a:spcBef>
              <a:spcAft>
                <a:spcPts val="0"/>
              </a:spcAft>
              <a:buClr>
                <a:schemeClr val="dk1"/>
              </a:buClr>
              <a:buSzPts val="1100"/>
              <a:buFont typeface="Arial"/>
              <a:buNone/>
            </a:pPr>
            <a:r>
              <a:rPr b="1" lang="en-US" sz="1000">
                <a:solidFill>
                  <a:schemeClr val="dk1"/>
                </a:solidFill>
                <a:latin typeface="Open Sans"/>
                <a:ea typeface="Open Sans"/>
                <a:cs typeface="Open Sans"/>
                <a:sym typeface="Open Sans"/>
              </a:rPr>
              <a:t>Avec des blocs de différentes couleurs, il est possible de représenter :</a:t>
            </a:r>
            <a:endParaRPr b="1" sz="1000">
              <a:solidFill>
                <a:schemeClr val="dk1"/>
              </a:solidFill>
              <a:latin typeface="Open Sans"/>
              <a:ea typeface="Open Sans"/>
              <a:cs typeface="Open Sans"/>
              <a:sym typeface="Open Sans"/>
            </a:endParaRPr>
          </a:p>
          <a:p>
            <a:pPr indent="-292100" lvl="0" marL="457200" rtl="0" algn="l">
              <a:lnSpc>
                <a:spcPct val="115000"/>
              </a:lnSpc>
              <a:spcBef>
                <a:spcPts val="120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des nombres entiers de signe différent;</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la décomposition d'un nombre naturel ou décimal;</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une fraction, un nombre décimal, un pourcentage, des rapports, des proportions;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des frises, des dallages, des transformations géométriques;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une droite numérique;</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 plan cartésien;</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des opérations sur des fractions;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 diagramme à bandes;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etc.</a:t>
            </a:r>
            <a:endParaRPr sz="1000">
              <a:solidFill>
                <a:schemeClr val="dk1"/>
              </a:solidFill>
              <a:latin typeface="Open Sans"/>
              <a:ea typeface="Open Sans"/>
              <a:cs typeface="Open Sans"/>
              <a:sym typeface="Open Sans"/>
            </a:endParaRPr>
          </a:p>
          <a:p>
            <a:pPr indent="0" lvl="0" marL="0" rtl="0" algn="l">
              <a:lnSpc>
                <a:spcPct val="115000"/>
              </a:lnSpc>
              <a:spcBef>
                <a:spcPts val="1200"/>
              </a:spcBef>
              <a:spcAft>
                <a:spcPts val="0"/>
              </a:spcAft>
              <a:buNone/>
            </a:pPr>
            <a:r>
              <a:t/>
            </a:r>
            <a:endParaRPr sz="1000">
              <a:solidFill>
                <a:schemeClr val="dk1"/>
              </a:solidFill>
              <a:latin typeface="Open Sans"/>
              <a:ea typeface="Open Sans"/>
              <a:cs typeface="Open Sans"/>
              <a:sym typeface="Open Sans"/>
            </a:endParaRPr>
          </a:p>
          <a:p>
            <a:pPr indent="0" lvl="0" marL="0" rtl="0" algn="l">
              <a:lnSpc>
                <a:spcPct val="150000"/>
              </a:lnSpc>
              <a:spcBef>
                <a:spcPts val="1200"/>
              </a:spcBef>
              <a:spcAft>
                <a:spcPts val="1000"/>
              </a:spcAft>
              <a:buNone/>
            </a:pPr>
            <a:r>
              <a:t/>
            </a:r>
            <a:endParaRPr sz="1200">
              <a:solidFill>
                <a:schemeClr val="dk1"/>
              </a:solidFill>
              <a:latin typeface="Open Sans"/>
              <a:ea typeface="Open Sans"/>
              <a:cs typeface="Open Sans"/>
              <a:sym typeface="Open Sans"/>
            </a:endParaRPr>
          </a:p>
        </p:txBody>
      </p:sp>
      <p:sp>
        <p:nvSpPr>
          <p:cNvPr id="297" name="Google Shape;297;g31ad5254628_0_4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1ad5254628_0_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Qu'est-ce que la Redstone?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La Redstone est l'équivalent de l'électricité dans Minecraft. Elle peut être utilisée pour créer des inventions étonnantes, une fois que vous connaissez les bases. La Redstone est l'un des concepts les plus avancés de Minecraft. Vous pouvez répandre cette poudre sur le sol sous forme de fil, l'attacher à des leviers ou des portes et la transformer en torches et pistons pour construire des machines. Bref, la Redstone est une source d'énergie qui peut être transmise à des appareils ou récepteurs qui produiront des actions.</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La Redstone peut inspirer toute une génération de futurs ingénieurs. Les élèves qui utilisent la Redstone en classe auront une meilleure compréhension du point de vue d'un ingénieur lors de l'accomplissement d'une tâche donnée. En lien avec le PFEQ en science et technologie au primaire et au secondaire, la Redstone peut servir à explorer des thèmes de l'univers matériel et de l'univers technologique.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Quelles sont les sources d'alimentation? (Fonction d'alimentation)</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sources d'alimentation qui fournissent de l'énergie Redstone sont des blocs qui peuvent fournir un signal de Redstone. Ceux-ci peuvent être toujours allumés (torche de Redstone ou bloc de Redstone), il peut s'agir aussi d'interrupteurs activés par le joueur (levier, bouton ou plaque de pression) ou de capteurs qui répondent à divers facteurs.</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Quels sont les récepteurs? (Fonction de transformation)</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sz="1150">
                <a:solidFill>
                  <a:srgbClr val="1D2125"/>
                </a:solidFill>
                <a:highlight>
                  <a:srgbClr val="FFFFFF"/>
                </a:highlight>
                <a:latin typeface="Ubuntu"/>
                <a:ea typeface="Ubuntu"/>
                <a:cs typeface="Ubuntu"/>
                <a:sym typeface="Ubuntu"/>
              </a:rPr>
              <a:t>Ce sont les objets qui font une action lorsqu'ils reçoivent un signal de Redstone. Lorsqu'un appareil ou un récepteur est « allumé », des actions se produisent comme une lumière qui s'allume, une porte qui s'ouvre ou la TNT qui explose. Les appareils ou récepteurs qui peuvent être activés sont les portes, les pistons, les distributeurs, les rails propulseurs, etc.</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sz="1150">
                <a:solidFill>
                  <a:srgbClr val="1D2125"/>
                </a:solidFill>
                <a:highlight>
                  <a:srgbClr val="FFFFFF"/>
                </a:highlight>
                <a:latin typeface="Ubuntu"/>
                <a:ea typeface="Ubuntu"/>
                <a:cs typeface="Ubuntu"/>
                <a:sym typeface="Ubuntu"/>
              </a:rPr>
              <a:t>Comment transmettre la puissance entre la source d'alimentation et le récepteur? (Fonction de conduction)</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sz="1150">
                <a:solidFill>
                  <a:srgbClr val="1D2125"/>
                </a:solidFill>
                <a:highlight>
                  <a:srgbClr val="FFFFFF"/>
                </a:highlight>
                <a:latin typeface="Ubuntu"/>
                <a:ea typeface="Ubuntu"/>
                <a:cs typeface="Ubuntu"/>
                <a:sym typeface="Ubuntu"/>
              </a:rPr>
              <a:t>La poudre de Redstone est un minerai qui transmet la puissance de la Redstone lorsqu'il est placé sous forme de bloc. La poudre se connectera pour former un fil  au sol ou qui peut aussi monter ou descendre les marches. Le fil de Redstone est utilisé pour transmettre l'énergie d'un endroit à l'autre, tout comme le fil électrique. Le fil de Redstone devient alimenté lorsqu'il est adjacent à un bloc alimenté.</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a:solidFill>
                  <a:srgbClr val="1D2125"/>
                </a:solidFill>
                <a:highlight>
                  <a:srgbClr val="FFFFFF"/>
                </a:highlight>
                <a:latin typeface="Ubuntu"/>
                <a:ea typeface="Ubuntu"/>
                <a:cs typeface="Ubuntu"/>
                <a:sym typeface="Ubuntu"/>
              </a:rPr>
              <a:t>un exemple d'activité qui s'inscrit dans l'univers vivant en proposant la découverte du monde des abeilles et ce qui les entoure comme la pollinisation et l'agriculture régénérative. Les élèves découvriront le rôle essentiel des pollinisateurs dans un écosystème prospère, y compris les systèmes alimentaires humains. Les élèves pourront comprendre les adaptations mutuellement bénéfiques qui permettent aux plantes et à leurs pollinisateurs de survivre.</a:t>
            </a:r>
            <a:endParaRPr>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a:solidFill>
                  <a:srgbClr val="1D2125"/>
                </a:solidFill>
                <a:latin typeface="Ubuntu"/>
                <a:ea typeface="Ubuntu"/>
                <a:cs typeface="Ubuntu"/>
                <a:sym typeface="Ubuntu"/>
              </a:rPr>
              <a:t>Univers technologique, montage, construction conception technologique</a:t>
            </a:r>
            <a:endParaRPr>
              <a:solidFill>
                <a:srgbClr val="1D2125"/>
              </a:solidFill>
              <a:latin typeface="Ubuntu"/>
              <a:ea typeface="Ubuntu"/>
              <a:cs typeface="Ubuntu"/>
              <a:sym typeface="Ubuntu"/>
            </a:endParaRPr>
          </a:p>
          <a:p>
            <a:pPr indent="0" lvl="0" marL="0" rtl="0" algn="l">
              <a:lnSpc>
                <a:spcPct val="115000"/>
              </a:lnSpc>
              <a:spcBef>
                <a:spcPts val="1200"/>
              </a:spcBef>
              <a:spcAft>
                <a:spcPts val="0"/>
              </a:spcAft>
              <a:buNone/>
            </a:pPr>
            <a:r>
              <a:rPr lang="en-US" sz="1150">
                <a:solidFill>
                  <a:srgbClr val="1D2125"/>
                </a:solidFill>
                <a:highlight>
                  <a:srgbClr val="FFFFFF"/>
                </a:highlight>
                <a:latin typeface="Ubuntu"/>
                <a:ea typeface="Ubuntu"/>
                <a:cs typeface="Ubuntu"/>
                <a:sym typeface="Ubuntu"/>
              </a:rPr>
              <a:t>La trousse de chimie de Minecraft Education offre des outils qui permettent  d'</a:t>
            </a:r>
            <a:r>
              <a:rPr lang="en-US">
                <a:solidFill>
                  <a:srgbClr val="1D2125"/>
                </a:solidFill>
                <a:highlight>
                  <a:srgbClr val="FFFFFF"/>
                </a:highlight>
                <a:latin typeface="Ubuntu"/>
                <a:ea typeface="Ubuntu"/>
                <a:cs typeface="Ubuntu"/>
                <a:sym typeface="Ubuntu"/>
              </a:rPr>
              <a:t>explorer le monde de la chimie et de mener des expériences dans Minecraft qui simulent la science du monde réel.</a:t>
            </a:r>
            <a:endParaRPr>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a:solidFill>
                  <a:srgbClr val="1D2125"/>
                </a:solidFill>
                <a:highlight>
                  <a:srgbClr val="FFFFFF"/>
                </a:highlight>
                <a:latin typeface="Ubuntu"/>
                <a:ea typeface="Ubuntu"/>
                <a:cs typeface="Ubuntu"/>
                <a:sym typeface="Ubuntu"/>
              </a:rPr>
              <a:t>Constructeur d’élément: permet de construire l’une des 118 éléments en choisissant le nombre de protons, d’électrons et de neutrons.</a:t>
            </a:r>
            <a:endParaRPr>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a:solidFill>
                  <a:srgbClr val="1D2125"/>
                </a:solidFill>
                <a:highlight>
                  <a:srgbClr val="FFFFFF"/>
                </a:highlight>
                <a:latin typeface="Ubuntu"/>
                <a:ea typeface="Ubuntu"/>
                <a:cs typeface="Ubuntu"/>
                <a:sym typeface="Ubuntu"/>
              </a:rPr>
              <a:t>Créateur de composés: Permet de créer plus de trente composés en combinant des éléments.</a:t>
            </a:r>
            <a:endParaRPr>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a:solidFill>
                  <a:srgbClr val="1D2125"/>
                </a:solidFill>
                <a:highlight>
                  <a:srgbClr val="FFFFFF"/>
                </a:highlight>
                <a:latin typeface="Ubuntu"/>
                <a:ea typeface="Ubuntu"/>
                <a:cs typeface="Ubuntu"/>
                <a:sym typeface="Ubuntu"/>
              </a:rPr>
              <a:t>Table de labo: Permet de concevoir vos propres expériences en combinant des substances et en observant les résultats.</a:t>
            </a:r>
            <a:endParaRPr>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a:solidFill>
                  <a:srgbClr val="1D2125"/>
                </a:solidFill>
                <a:highlight>
                  <a:srgbClr val="FFFFFF"/>
                </a:highlight>
                <a:latin typeface="Ubuntu"/>
                <a:ea typeface="Ubuntu"/>
                <a:cs typeface="Ubuntu"/>
                <a:sym typeface="Ubuntu"/>
              </a:rPr>
              <a:t>Réducteur de matière: Permet de découvrir le monde naturel en réduisant les blocs Minecraft à leur éléments constitutifs.</a:t>
            </a:r>
            <a:endParaRPr>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329" name="Google Shape;329;g31ad5254628_0_5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1ad5254628_0_5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1400">
                <a:solidFill>
                  <a:srgbClr val="748798"/>
                </a:solidFill>
                <a:latin typeface="Open Sans"/>
                <a:ea typeface="Open Sans"/>
                <a:cs typeface="Open Sans"/>
                <a:sym typeface="Open Sans"/>
              </a:rPr>
              <a:t>FONCTIONS</a:t>
            </a:r>
            <a:r>
              <a:rPr b="1" lang="en-US" sz="1400">
                <a:solidFill>
                  <a:schemeClr val="dk1"/>
                </a:solidFill>
                <a:latin typeface="Open Sans"/>
                <a:ea typeface="Open Sans"/>
                <a:cs typeface="Open Sans"/>
                <a:sym typeface="Open Sans"/>
              </a:rPr>
              <a:t> </a:t>
            </a:r>
            <a:r>
              <a:rPr lang="en-US" sz="1400">
                <a:solidFill>
                  <a:schemeClr val="dk1"/>
                </a:solidFill>
                <a:latin typeface="Open Sans"/>
                <a:ea typeface="Open Sans"/>
                <a:cs typeface="Open Sans"/>
                <a:sym typeface="Open Sans"/>
              </a:rPr>
              <a:t>et usages des bâtiments, du territoire</a:t>
            </a:r>
            <a:br>
              <a:rPr b="1" lang="en-US" sz="1400">
                <a:solidFill>
                  <a:schemeClr val="dk1"/>
                </a:solidFill>
                <a:latin typeface="Open Sans"/>
                <a:ea typeface="Open Sans"/>
                <a:cs typeface="Open Sans"/>
                <a:sym typeface="Open Sans"/>
              </a:rPr>
            </a:br>
            <a:endParaRPr b="1" sz="14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Open Sans"/>
                <a:ea typeface="Open Sans"/>
                <a:cs typeface="Open Sans"/>
                <a:sym typeface="Open Sans"/>
              </a:rPr>
              <a:t>- Quelle est la fonction du bâtiment? </a:t>
            </a:r>
            <a:r>
              <a:rPr lang="en-US">
                <a:solidFill>
                  <a:schemeClr val="dk1"/>
                </a:solidFill>
                <a:latin typeface="Open Sans"/>
                <a:ea typeface="Open Sans"/>
                <a:cs typeface="Open Sans"/>
                <a:sym typeface="Open Sans"/>
              </a:rPr>
              <a:t>(économique, culturel, politique, etc.)</a:t>
            </a:r>
            <a:endParaRPr>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Clr>
                <a:schemeClr val="dk1"/>
              </a:buClr>
              <a:buSzPts val="1100"/>
              <a:buFont typeface="Arial"/>
              <a:buNone/>
            </a:pPr>
            <a:r>
              <a:rPr lang="en-US" sz="1200">
                <a:solidFill>
                  <a:schemeClr val="dk1"/>
                </a:solidFill>
                <a:latin typeface="Open Sans"/>
                <a:ea typeface="Open Sans"/>
                <a:cs typeface="Open Sans"/>
                <a:sym typeface="Open Sans"/>
              </a:rPr>
              <a:t>- Quelle serait la vie quotidienne à l’intérieur d’une habitation?</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Clr>
                <a:schemeClr val="dk1"/>
              </a:buClr>
              <a:buSzPts val="1100"/>
              <a:buFont typeface="Arial"/>
              <a:buNone/>
            </a:pPr>
            <a:r>
              <a:rPr lang="en-US" sz="1200">
                <a:solidFill>
                  <a:schemeClr val="dk1"/>
                </a:solidFill>
                <a:latin typeface="Open Sans"/>
                <a:ea typeface="Open Sans"/>
                <a:cs typeface="Open Sans"/>
                <a:sym typeface="Open Sans"/>
              </a:rPr>
              <a:t>- Quelles activités retrouve-t-on autour des habitations et sur le territoire immédiat?</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US" sz="1200">
                <a:solidFill>
                  <a:schemeClr val="dk1"/>
                </a:solidFill>
                <a:latin typeface="Open Sans"/>
                <a:ea typeface="Open Sans"/>
                <a:cs typeface="Open Sans"/>
                <a:sym typeface="Open Sans"/>
              </a:rPr>
              <a:t>- Comment l’humain a-t-il adapté son environnement à ses besoins?</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t/>
            </a:r>
            <a:endParaRPr b="1" sz="1200">
              <a:solidFill>
                <a:schemeClr val="dk1"/>
              </a:solidFill>
              <a:latin typeface="Open Sans"/>
              <a:ea typeface="Open Sans"/>
              <a:cs typeface="Open Sans"/>
              <a:sym typeface="Open Sans"/>
            </a:endParaRPr>
          </a:p>
          <a:p>
            <a:pPr indent="0" lvl="0" marL="0" rtl="0" algn="l">
              <a:spcBef>
                <a:spcPts val="1000"/>
              </a:spcBef>
              <a:spcAft>
                <a:spcPts val="0"/>
              </a:spcAft>
              <a:buNone/>
            </a:pPr>
            <a:r>
              <a:rPr b="1" lang="en-US" sz="1400">
                <a:solidFill>
                  <a:srgbClr val="748798"/>
                </a:solidFill>
                <a:latin typeface="Open Sans"/>
                <a:ea typeface="Open Sans"/>
                <a:cs typeface="Open Sans"/>
                <a:sym typeface="Open Sans"/>
              </a:rPr>
              <a:t>TERRITOIRE</a:t>
            </a:r>
            <a:r>
              <a:rPr b="1" lang="en-US" sz="1400">
                <a:solidFill>
                  <a:schemeClr val="dk1"/>
                </a:solidFill>
                <a:latin typeface="Open Sans"/>
                <a:ea typeface="Open Sans"/>
                <a:cs typeface="Open Sans"/>
                <a:sym typeface="Open Sans"/>
              </a:rPr>
              <a:t> </a:t>
            </a:r>
            <a:r>
              <a:rPr lang="en-US" sz="1400">
                <a:solidFill>
                  <a:schemeClr val="dk1"/>
                </a:solidFill>
                <a:latin typeface="Open Sans"/>
                <a:ea typeface="Open Sans"/>
                <a:cs typeface="Open Sans"/>
                <a:sym typeface="Open Sans"/>
              </a:rPr>
              <a:t>sur lequel elles sont situées </a:t>
            </a:r>
            <a:endParaRPr sz="14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14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rPr b="1" lang="en-US" sz="1200">
                <a:solidFill>
                  <a:schemeClr val="dk1"/>
                </a:solidFill>
                <a:latin typeface="Open Sans"/>
                <a:ea typeface="Open Sans"/>
                <a:cs typeface="Open Sans"/>
                <a:sym typeface="Open Sans"/>
              </a:rPr>
              <a:t>- Comment pourrais-tu décrire le territoire sur lequel est située ton habitation?</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US" sz="1200">
                <a:solidFill>
                  <a:schemeClr val="dk1"/>
                </a:solidFill>
                <a:latin typeface="Open Sans"/>
                <a:ea typeface="Open Sans"/>
                <a:cs typeface="Open Sans"/>
                <a:sym typeface="Open Sans"/>
              </a:rPr>
              <a:t>- Comment est organisé le territoire?</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lang="en-US" sz="1200">
                <a:solidFill>
                  <a:schemeClr val="dk1"/>
                </a:solidFill>
                <a:latin typeface="Open Sans"/>
                <a:ea typeface="Open Sans"/>
                <a:cs typeface="Open Sans"/>
                <a:sym typeface="Open Sans"/>
              </a:rPr>
              <a:t>- Est-ce qu’il y a des activités économiques (agriculture, commerce, etc.)?</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lang="en-US" sz="1200">
                <a:solidFill>
                  <a:schemeClr val="dk1"/>
                </a:solidFill>
                <a:latin typeface="Open Sans"/>
                <a:ea typeface="Open Sans"/>
                <a:cs typeface="Open Sans"/>
                <a:sym typeface="Open Sans"/>
              </a:rPr>
              <a:t>- Est-ce qu’il y a des voies de communication?</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US" sz="1200">
                <a:solidFill>
                  <a:schemeClr val="dk1"/>
                </a:solidFill>
                <a:latin typeface="Open Sans"/>
                <a:ea typeface="Open Sans"/>
                <a:cs typeface="Open Sans"/>
                <a:sym typeface="Open Sans"/>
              </a:rPr>
              <a:t>- Quel est l’impact du territoire sur son aménagement?</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t/>
            </a:r>
            <a:endParaRPr b="1" sz="1200">
              <a:solidFill>
                <a:schemeClr val="dk1"/>
              </a:solidFill>
              <a:latin typeface="Open Sans"/>
              <a:ea typeface="Open Sans"/>
              <a:cs typeface="Open Sans"/>
              <a:sym typeface="Open Sans"/>
            </a:endParaRPr>
          </a:p>
          <a:p>
            <a:pPr indent="0" lvl="0" marL="0" rtl="0" algn="l">
              <a:spcBef>
                <a:spcPts val="1000"/>
              </a:spcBef>
              <a:spcAft>
                <a:spcPts val="0"/>
              </a:spcAft>
              <a:buNone/>
            </a:pPr>
            <a:r>
              <a:rPr b="1" lang="en-US" sz="1400">
                <a:solidFill>
                  <a:srgbClr val="748798"/>
                </a:solidFill>
                <a:latin typeface="Open Sans"/>
                <a:ea typeface="Open Sans"/>
                <a:cs typeface="Open Sans"/>
                <a:sym typeface="Open Sans"/>
              </a:rPr>
              <a:t>CARACTÉRISTIQUES</a:t>
            </a:r>
            <a:r>
              <a:rPr b="1" lang="en-US" sz="1400">
                <a:solidFill>
                  <a:schemeClr val="dk1"/>
                </a:solidFill>
                <a:latin typeface="Open Sans"/>
                <a:ea typeface="Open Sans"/>
                <a:cs typeface="Open Sans"/>
                <a:sym typeface="Open Sans"/>
              </a:rPr>
              <a:t>  </a:t>
            </a:r>
            <a:r>
              <a:rPr lang="en-US" sz="1400">
                <a:solidFill>
                  <a:schemeClr val="dk1"/>
                </a:solidFill>
                <a:latin typeface="Open Sans"/>
                <a:ea typeface="Open Sans"/>
                <a:cs typeface="Open Sans"/>
                <a:sym typeface="Open Sans"/>
              </a:rPr>
              <a:t>des bâtiments</a:t>
            </a:r>
            <a:endParaRPr sz="14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4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rPr lang="en-US" sz="1200">
                <a:solidFill>
                  <a:schemeClr val="dk1"/>
                </a:solidFill>
                <a:latin typeface="Open Sans"/>
                <a:ea typeface="Open Sans"/>
                <a:cs typeface="Open Sans"/>
                <a:sym typeface="Open Sans"/>
              </a:rPr>
              <a:t>- Est-ce que ton habitation a un nom particulier, une forme particulière?</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lang="en-US" sz="1200">
                <a:solidFill>
                  <a:schemeClr val="dk1"/>
                </a:solidFill>
                <a:latin typeface="Open Sans"/>
                <a:ea typeface="Open Sans"/>
                <a:cs typeface="Open Sans"/>
                <a:sym typeface="Open Sans"/>
              </a:rPr>
              <a:t>- Est-ce que ton habitation se distingue par ses dimensions (hauteur et largeur)?</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lang="en-US" sz="1200">
                <a:solidFill>
                  <a:schemeClr val="dk1"/>
                </a:solidFill>
                <a:latin typeface="Open Sans"/>
                <a:ea typeface="Open Sans"/>
                <a:cs typeface="Open Sans"/>
                <a:sym typeface="Open Sans"/>
              </a:rPr>
              <a:t>- Est-ce que ton habitation possède des ornements (objets utilitaires, décoration)?</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lang="en-US" sz="1200">
                <a:solidFill>
                  <a:schemeClr val="dk1"/>
                </a:solidFill>
                <a:latin typeface="Open Sans"/>
                <a:ea typeface="Open Sans"/>
                <a:cs typeface="Open Sans"/>
                <a:sym typeface="Open Sans"/>
              </a:rPr>
              <a:t>- Quels sont les matériaux utilisés?</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lang="en-US" sz="1200">
                <a:solidFill>
                  <a:schemeClr val="dk1"/>
                </a:solidFill>
                <a:latin typeface="Open Sans"/>
                <a:ea typeface="Open Sans"/>
                <a:cs typeface="Open Sans"/>
                <a:sym typeface="Open Sans"/>
              </a:rPr>
              <a:t>- Selon le statut social, est-ce que les habitations sont toutes semblables?</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US" sz="1200">
                <a:solidFill>
                  <a:schemeClr val="dk1"/>
                </a:solidFill>
                <a:latin typeface="Open Sans"/>
                <a:ea typeface="Open Sans"/>
                <a:cs typeface="Open Sans"/>
                <a:sym typeface="Open Sans"/>
              </a:rPr>
              <a:t>Démarche pédagogique:</a:t>
            </a:r>
            <a:endParaRPr b="1" sz="1200">
              <a:solidFill>
                <a:schemeClr val="dk1"/>
              </a:solidFill>
              <a:latin typeface="Open Sans"/>
              <a:ea typeface="Open Sans"/>
              <a:cs typeface="Open Sans"/>
              <a:sym typeface="Open Sans"/>
            </a:endParaRPr>
          </a:p>
          <a:p>
            <a:pPr indent="-304800" lvl="0" marL="457200" rtl="0" algn="l">
              <a:lnSpc>
                <a:spcPct val="115000"/>
              </a:lnSpc>
              <a:spcBef>
                <a:spcPts val="1000"/>
              </a:spcBef>
              <a:spcAft>
                <a:spcPts val="0"/>
              </a:spcAft>
              <a:buClr>
                <a:schemeClr val="dk1"/>
              </a:buClr>
              <a:buSzPts val="1200"/>
              <a:buFont typeface="Open Sans"/>
              <a:buAutoNum type="arabicPeriod"/>
            </a:pPr>
            <a:r>
              <a:rPr b="1" lang="en-US" sz="1200">
                <a:solidFill>
                  <a:schemeClr val="dk1"/>
                </a:solidFill>
                <a:latin typeface="Open Sans"/>
                <a:ea typeface="Open Sans"/>
                <a:cs typeface="Open Sans"/>
                <a:sym typeface="Open Sans"/>
              </a:rPr>
              <a:t>Préparation (collecte d’informations)</a:t>
            </a:r>
            <a:endParaRPr b="1" sz="1200">
              <a:solidFill>
                <a:schemeClr val="dk1"/>
              </a:solidFill>
              <a:latin typeface="Open Sans"/>
              <a:ea typeface="Open Sans"/>
              <a:cs typeface="Open Sans"/>
              <a:sym typeface="Open Sans"/>
            </a:endParaRPr>
          </a:p>
          <a:p>
            <a:pPr indent="-304800" lvl="0" marL="457200" rtl="0" algn="l">
              <a:lnSpc>
                <a:spcPct val="115000"/>
              </a:lnSpc>
              <a:spcBef>
                <a:spcPts val="0"/>
              </a:spcBef>
              <a:spcAft>
                <a:spcPts val="0"/>
              </a:spcAft>
              <a:buClr>
                <a:schemeClr val="dk1"/>
              </a:buClr>
              <a:buSzPts val="1200"/>
              <a:buFont typeface="Open Sans"/>
              <a:buAutoNum type="arabicPeriod"/>
            </a:pPr>
            <a:r>
              <a:rPr b="1" lang="en-US" sz="1200">
                <a:solidFill>
                  <a:schemeClr val="dk1"/>
                </a:solidFill>
                <a:latin typeface="Open Sans"/>
                <a:ea typeface="Open Sans"/>
                <a:cs typeface="Open Sans"/>
                <a:sym typeface="Open Sans"/>
              </a:rPr>
              <a:t>Réalisation (réalisation du modèle en équipe) - plan, matériaux, réalisation</a:t>
            </a:r>
            <a:endParaRPr b="1" sz="1200">
              <a:solidFill>
                <a:schemeClr val="dk1"/>
              </a:solidFill>
              <a:latin typeface="Open Sans"/>
              <a:ea typeface="Open Sans"/>
              <a:cs typeface="Open Sans"/>
              <a:sym typeface="Open Sans"/>
            </a:endParaRPr>
          </a:p>
          <a:p>
            <a:pPr indent="-304800" lvl="0" marL="457200" rtl="0" algn="l">
              <a:lnSpc>
                <a:spcPct val="115000"/>
              </a:lnSpc>
              <a:spcBef>
                <a:spcPts val="0"/>
              </a:spcBef>
              <a:spcAft>
                <a:spcPts val="0"/>
              </a:spcAft>
              <a:buClr>
                <a:schemeClr val="dk1"/>
              </a:buClr>
              <a:buSzPts val="1200"/>
              <a:buFont typeface="Open Sans"/>
              <a:buAutoNum type="arabicPeriod"/>
            </a:pPr>
            <a:r>
              <a:rPr b="1" lang="en-US" sz="1200">
                <a:solidFill>
                  <a:schemeClr val="dk1"/>
                </a:solidFill>
                <a:latin typeface="Open Sans"/>
                <a:ea typeface="Open Sans"/>
                <a:cs typeface="Open Sans"/>
                <a:sym typeface="Open Sans"/>
              </a:rPr>
              <a:t>Intégration (activité synthèse) - retour sur le processus de création, sur le développement des compétences, intégration des connaissances et des concepts, partage des apprentissages sur les constructions.</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US" sz="1200">
                <a:solidFill>
                  <a:schemeClr val="dk1"/>
                </a:solidFill>
                <a:latin typeface="Open Sans"/>
                <a:ea typeface="Open Sans"/>
                <a:cs typeface="Open Sans"/>
                <a:sym typeface="Open Sans"/>
              </a:rPr>
              <a:t>Ressources sur : </a:t>
            </a:r>
            <a:r>
              <a:rPr b="1" lang="en-US" sz="1200" u="sng">
                <a:solidFill>
                  <a:schemeClr val="hlink"/>
                </a:solidFill>
                <a:latin typeface="Open Sans"/>
                <a:ea typeface="Open Sans"/>
                <a:cs typeface="Open Sans"/>
                <a:sym typeface="Open Sans"/>
                <a:hlinkClick r:id="rId2"/>
              </a:rPr>
              <a:t>https://www.recitus.qc.ca/</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t/>
            </a:r>
            <a:endParaRPr b="1" sz="1200">
              <a:solidFill>
                <a:schemeClr val="dk1"/>
              </a:solidFill>
              <a:latin typeface="Open Sans"/>
              <a:ea typeface="Open Sans"/>
              <a:cs typeface="Open Sans"/>
              <a:sym typeface="Open Sans"/>
            </a:endParaRPr>
          </a:p>
          <a:p>
            <a:pPr indent="0" lvl="0" marL="0" rtl="0" algn="l">
              <a:spcBef>
                <a:spcPts val="1000"/>
              </a:spcBef>
              <a:spcAft>
                <a:spcPts val="0"/>
              </a:spcAft>
              <a:buNone/>
            </a:pPr>
            <a:r>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sz="1200">
              <a:solidFill>
                <a:schemeClr val="dk1"/>
              </a:solidFill>
              <a:latin typeface="Open Sans"/>
              <a:ea typeface="Open Sans"/>
              <a:cs typeface="Open Sans"/>
              <a:sym typeface="Open Sans"/>
            </a:endParaRPr>
          </a:p>
          <a:p>
            <a:pPr indent="0" lvl="0" marL="0" rtl="0" algn="l">
              <a:spcBef>
                <a:spcPts val="1000"/>
              </a:spcBef>
              <a:spcAft>
                <a:spcPts val="0"/>
              </a:spcAft>
              <a:buNone/>
            </a:pPr>
            <a:r>
              <a:t/>
            </a:r>
            <a:endParaRPr/>
          </a:p>
          <a:p>
            <a:pPr indent="0" lvl="0" marL="0" rtl="0" algn="l">
              <a:spcBef>
                <a:spcPts val="0"/>
              </a:spcBef>
              <a:spcAft>
                <a:spcPts val="0"/>
              </a:spcAft>
              <a:buNone/>
            </a:pPr>
            <a:r>
              <a:t/>
            </a:r>
            <a:endParaRPr/>
          </a:p>
        </p:txBody>
      </p:sp>
      <p:sp>
        <p:nvSpPr>
          <p:cNvPr id="360" name="Google Shape;360;g31ad5254628_0_5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1ad5254628_0_5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SF</a:t>
            </a:r>
            <a:endParaRPr/>
          </a:p>
        </p:txBody>
      </p:sp>
      <p:sp>
        <p:nvSpPr>
          <p:cNvPr id="391" name="Google Shape;391;g31ad5254628_0_5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2d42c7d0400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a:t>
            </a:r>
            <a:endParaRPr/>
          </a:p>
        </p:txBody>
      </p:sp>
      <p:sp>
        <p:nvSpPr>
          <p:cNvPr id="421" name="Google Shape;421;g2d42c7d0400_0_2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2d42c7d0400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2d42c7d0400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2d42c7d0400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2d42c7d0400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2d42c7d0400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2d42c7d0400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2d42c7d0400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2d42c7d0400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d42c7d0400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2d42c7d0400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2d42c7d0400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2d42c7d0400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2d42c7d0400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2d42c7d0400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2d42c7d0400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sz="1350">
              <a:solidFill>
                <a:srgbClr val="0069C0"/>
              </a:solidFill>
              <a:highlight>
                <a:srgbClr val="FFFFFF"/>
              </a:highlight>
              <a:latin typeface="Viga"/>
              <a:ea typeface="Viga"/>
              <a:cs typeface="Viga"/>
              <a:sym typeface="Viga"/>
            </a:endParaRPr>
          </a:p>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Autorisations du joueur</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a:t>
            </a:r>
            <a:r>
              <a:rPr lang="en-US" sz="1150">
                <a:solidFill>
                  <a:srgbClr val="495057"/>
                </a:solidFill>
                <a:highlight>
                  <a:srgbClr val="FFFFFF"/>
                </a:highlight>
                <a:latin typeface="Ubuntu"/>
                <a:ea typeface="Ubuntu"/>
                <a:cs typeface="Ubuntu"/>
                <a:sym typeface="Ubuntu"/>
              </a:rPr>
              <a:t>Visiteur permet aux joueurs de rejoindre le monde pour l'explorer sans interagir avec lui. Comme dans un musée, les joueurs peuvent se déplacer et regarder, mais ne peut ni construire ni détruire.</a:t>
            </a:r>
            <a:endParaRPr sz="1150">
              <a:solidFill>
                <a:srgbClr val="495057"/>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Membre permet aux joueurs de rejoindre le monde et d'y interagir, leur permettant de construire, de détruire et d'interagir avec les autres joueurs. Le plus souvent, vous choisirez Membre lorsque vous travaillez dans un environnement de jeu collaboratif.</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Opérateur permet aux joueurs de rejoindre un accès et un contrôle complets sur le monde, y compris les autorisations et les commandes des joueurs.</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488" name="Google Shape;488;g2d42c7d0400_0_3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2d42c7d0400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a:p>
            <a:pPr indent="0" lvl="0" marL="0" rtl="0" algn="l">
              <a:spcBef>
                <a:spcPts val="0"/>
              </a:spcBef>
              <a:spcAft>
                <a:spcPts val="0"/>
              </a:spcAft>
              <a:buNone/>
            </a:pPr>
            <a:r>
              <a:rPr lang="en-US" sz="1150">
                <a:solidFill>
                  <a:srgbClr val="1D2125"/>
                </a:solidFill>
                <a:highlight>
                  <a:srgbClr val="FFFFFF"/>
                </a:highlight>
                <a:latin typeface="Ubuntu"/>
                <a:ea typeface="Ubuntu"/>
                <a:cs typeface="Ubuntu"/>
                <a:sym typeface="Ubuntu"/>
              </a:rPr>
              <a:t>Les personnages non-joueurs (PNJ) sont des personnages immobiles dans un monde et ils ont un grand choix de « skins ». </a:t>
            </a:r>
            <a:r>
              <a:rPr b="1" lang="en-US" sz="1150" u="sng">
                <a:solidFill>
                  <a:srgbClr val="1D2125"/>
                </a:solidFill>
                <a:highlight>
                  <a:srgbClr val="FFFFFF"/>
                </a:highlight>
                <a:latin typeface="Ubuntu"/>
                <a:ea typeface="Ubuntu"/>
                <a:cs typeface="Ubuntu"/>
                <a:sym typeface="Ubuntu"/>
              </a:rPr>
              <a:t>Ils peuvent donner des instructions, des informations, des astuces et des directives sur la leço</a:t>
            </a:r>
            <a:r>
              <a:rPr lang="en-US" sz="1150">
                <a:solidFill>
                  <a:srgbClr val="1D2125"/>
                </a:solidFill>
                <a:highlight>
                  <a:srgbClr val="FFFFFF"/>
                </a:highlight>
                <a:latin typeface="Ubuntu"/>
                <a:ea typeface="Ubuntu"/>
                <a:cs typeface="Ubuntu"/>
                <a:sym typeface="Ubuntu"/>
              </a:rPr>
              <a:t>n. Ils peuvent aussi fournir </a:t>
            </a:r>
            <a:r>
              <a:rPr b="1" lang="en-US" sz="1150" u="sng">
                <a:solidFill>
                  <a:srgbClr val="1D2125"/>
                </a:solidFill>
                <a:highlight>
                  <a:srgbClr val="FFFFFF"/>
                </a:highlight>
                <a:latin typeface="Ubuntu"/>
                <a:ea typeface="Ubuntu"/>
                <a:cs typeface="Ubuntu"/>
                <a:sym typeface="Ubuntu"/>
              </a:rPr>
              <a:t>des liens URL pour renvoyer les joueurs à des sites Web, des tutoriels, des vidéos, des questionnaires, des documents collaboratifs, etc</a:t>
            </a:r>
            <a:r>
              <a:rPr lang="en-US" sz="1150">
                <a:solidFill>
                  <a:srgbClr val="1D2125"/>
                </a:solidFill>
                <a:highlight>
                  <a:srgbClr val="FFFFFF"/>
                </a:highlight>
                <a:latin typeface="Ubuntu"/>
                <a:ea typeface="Ubuntu"/>
                <a:cs typeface="Ubuntu"/>
                <a:sym typeface="Ubuntu"/>
              </a:rPr>
              <a:t>.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rPr lang="en-US" sz="1150">
                <a:solidFill>
                  <a:srgbClr val="1D2125"/>
                </a:solidFill>
                <a:highlight>
                  <a:srgbClr val="FFFFFF"/>
                </a:highlight>
                <a:latin typeface="Ubuntu"/>
                <a:ea typeface="Ubuntu"/>
                <a:cs typeface="Ubuntu"/>
                <a:sym typeface="Ubuntu"/>
              </a:rPr>
              <a:t>Ils peuvent aussi exécuter des commandes comme fournir des ressources aux joueurs ou les téléporter à un autre endroit dans le monde. Pour faire parler un PNJ, il faut cliquer sur le bouton droit de la souris en le visant. Pour placer, supprimer, nommer ou modifier les PNJ, il faut avoir l'habileté spéciale de constructeur de monde.</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Constructeur de monde</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C'est une habileté spéciale qui permet de placer ou utiliser certains blocs ou certains objets de Minecraft Education, comme les PNJ. Lorsque les triches sont activées dans les paramètres du monde, l'hôte peut activer ou désactiver l'habileté de constructeur de monde pour tout joueur du monde.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activer rapidement votre propre habileté de constructeur de monde, afin de placer ou modifier un PNJ par exemple, exécutez l'une des commandes suivantes dans le clavardage (T)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i="1" lang="en-US" sz="1150">
                <a:solidFill>
                  <a:srgbClr val="1D2125"/>
                </a:solidFill>
                <a:highlight>
                  <a:srgbClr val="FFFFFF"/>
                </a:highlight>
                <a:latin typeface="Ubuntu"/>
                <a:ea typeface="Ubuntu"/>
                <a:cs typeface="Ubuntu"/>
                <a:sym typeface="Ubuntu"/>
              </a:rPr>
              <a:t>/worldbuilder</a:t>
            </a:r>
            <a:endParaRPr i="1"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i="1" lang="en-US" sz="1150">
                <a:solidFill>
                  <a:srgbClr val="1D2125"/>
                </a:solidFill>
                <a:highlight>
                  <a:srgbClr val="FFFFFF"/>
                </a:highlight>
                <a:latin typeface="Ubuntu"/>
                <a:ea typeface="Ubuntu"/>
                <a:cs typeface="Ubuntu"/>
                <a:sym typeface="Ubuntu"/>
              </a:rPr>
              <a:t>/wb</a:t>
            </a:r>
            <a:endParaRPr i="1"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519" name="Google Shape;519;g2d42c7d0400_0_4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2d42c7d0400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a:p>
            <a:pPr indent="0" lvl="0" marL="0" rtl="0" algn="l">
              <a:spcBef>
                <a:spcPts val="0"/>
              </a:spcBef>
              <a:spcAft>
                <a:spcPts val="0"/>
              </a:spcAft>
              <a:buNone/>
            </a:pPr>
            <a:r>
              <a:rPr b="1" lang="en-US" sz="1150" u="sng">
                <a:solidFill>
                  <a:srgbClr val="1D2125"/>
                </a:solidFill>
                <a:highlight>
                  <a:srgbClr val="FFFFFF"/>
                </a:highlight>
                <a:latin typeface="Ubuntu"/>
                <a:ea typeface="Ubuntu"/>
                <a:cs typeface="Ubuntu"/>
                <a:sym typeface="Ubuntu"/>
              </a:rPr>
              <a:t>Les tableaux noirs servent à afficher du texte dans un monde. L'enseignant peut s'en servir pour donner de l'information ou des instructions. L'élève peut s'en servir pour noter des informations ou des réponses. </a:t>
            </a:r>
            <a:r>
              <a:rPr lang="en-US" sz="1150">
                <a:solidFill>
                  <a:srgbClr val="1D2125"/>
                </a:solidFill>
                <a:highlight>
                  <a:srgbClr val="FFFFFF"/>
                </a:highlight>
                <a:latin typeface="Ubuntu"/>
                <a:ea typeface="Ubuntu"/>
                <a:cs typeface="Ubuntu"/>
                <a:sym typeface="Ubuntu"/>
              </a:rPr>
              <a:t>Contrairement aux panneaux, ils peuvent être modifiés après avoir été placés et ils permettent d'afficher plus de texte que les panneaux.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0"/>
              </a:spcBef>
              <a:spcAft>
                <a:spcPts val="0"/>
              </a:spcAft>
              <a:buClr>
                <a:schemeClr val="dk1"/>
              </a:buClr>
              <a:buSzPts val="1100"/>
              <a:buFont typeface="Arial"/>
              <a:buNone/>
            </a:pPr>
            <a:r>
              <a:rPr b="1" lang="en-US" sz="1150" u="sng">
                <a:solidFill>
                  <a:srgbClr val="1D2125"/>
                </a:solidFill>
                <a:highlight>
                  <a:srgbClr val="FFFFFF"/>
                </a:highlight>
                <a:latin typeface="Ubuntu"/>
                <a:ea typeface="Ubuntu"/>
                <a:cs typeface="Ubuntu"/>
                <a:sym typeface="Ubuntu"/>
              </a:rPr>
              <a:t>Les tableaux noirs sont disponibles en trois tailles : l'ardoise, l'affiche et le tableau. Le verrouillage vous permet d'empêcher les non-constructeurs de monde* de détruire ou de modifier vos tableaux noirs. </a:t>
            </a:r>
            <a:endParaRPr b="1" sz="1150" u="sng">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Appuyez sur le bouton droit de la souris en visant un tableau noir existant pour le modifier. </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549" name="Google Shape;549;g2d42c7d0400_0_4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2d42c7d0400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Stéphanie</a:t>
            </a:r>
            <a:br>
              <a:rPr lang="en-US">
                <a:solidFill>
                  <a:schemeClr val="dk1"/>
                </a:solidFill>
              </a:rPr>
            </a:br>
            <a:r>
              <a:rPr lang="en-US" sz="1150">
                <a:solidFill>
                  <a:srgbClr val="1D2125"/>
                </a:solidFill>
                <a:highlight>
                  <a:srgbClr val="FFFFFF"/>
                </a:highlight>
                <a:latin typeface="Ubuntu"/>
                <a:ea typeface="Ubuntu"/>
                <a:cs typeface="Ubuntu"/>
                <a:sym typeface="Ubuntu"/>
              </a:rPr>
              <a:t>L'appareil photo permet aux joueurs de prendre des photos à l'intérieur du monde. C'est une façon de recueillir des traces de l'évolution des constructions ou des traces des notes prises sur des tableaux noirs.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peuvent être vues dans le portefeuille ou insérées dans le livre et la plume.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prendre une photo de votre point de vue, il faut appuyer sur le bouton droit de la souris quand l'appareil photo est en main. Pour prendre une photo de vous (selfie), il faut placer l'appareil photo et appuyer dessus avec le bouton droit de la souris.</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prises s'affichent dans le portefeuille. Le joueur doit appuyer sur le bouton droit de la souris pour voir le portefeuille quand il l'a en main. Lorsque le joueur regarde le portefeuille, il peut supprimer des photos, leur ajouter une légende ou les exporter comme série d'images. Cette série d'images devient un document PDF qui peut être envoyé à l'enseignant comme cahier de traces.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livre et la plume permettent de documenter une aventure. Les joueurs peuvent raconter une histoire en ajoutant aux pages du texte et des images.  Ils peuvent aussi modifier le titre et l'auteur. Pour finaliser leur travail, ils doivent signer le livre. Les joueurs peuvent modifier leur récit tant que celui-ci n'est pas signé. Une fois que le livre est signé, il est possible de l'exporter en document PDF qui peut être envoyé à l'enseignant.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Voici une vidéo qui montre comment se servir de l'appareil photo.</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579" name="Google Shape;579;g2d42c7d0400_0_4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2d42c7d0400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2d42c7d0400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2fa887ed3a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g2fa887ed3a2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31ad5254628_0_6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SR</a:t>
            </a:r>
            <a:endParaRPr/>
          </a:p>
        </p:txBody>
      </p:sp>
      <p:sp>
        <p:nvSpPr>
          <p:cNvPr id="628" name="Google Shape;628;g31ad5254628_0_6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2d42c7d0400_0_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g2d42c7d0400_0_5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24901c084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649" name="Google Shape;649;g24901c0842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2dff1a659c2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665" name="Google Shape;665;g2dff1a659c2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1" name="Shape 21"/>
        <p:cNvGrpSpPr/>
        <p:nvPr/>
      </p:nvGrpSpPr>
      <p:grpSpPr>
        <a:xfrm>
          <a:off x="0" y="0"/>
          <a:ext cx="0" cy="0"/>
          <a:chOff x="0" y="0"/>
          <a:chExt cx="0" cy="0"/>
        </a:xfrm>
      </p:grpSpPr>
      <p:sp>
        <p:nvSpPr>
          <p:cNvPr id="22" name="Google Shape;22;p4"/>
          <p:cNvSpPr/>
          <p:nvPr>
            <p:ph idx="2" type="pic"/>
          </p:nvPr>
        </p:nvSpPr>
        <p:spPr>
          <a:xfrm>
            <a:off x="473754" y="1965945"/>
            <a:ext cx="3502024" cy="3997325"/>
          </a:xfrm>
          <a:prstGeom prst="rect">
            <a:avLst/>
          </a:prstGeom>
          <a:noFill/>
          <a:ln>
            <a:noFill/>
          </a:ln>
        </p:spPr>
      </p:sp>
      <p:sp>
        <p:nvSpPr>
          <p:cNvPr id="23" name="Google Shape;23;p4"/>
          <p:cNvSpPr/>
          <p:nvPr>
            <p:ph idx="3" type="pic"/>
          </p:nvPr>
        </p:nvSpPr>
        <p:spPr>
          <a:xfrm>
            <a:off x="4344988" y="1965945"/>
            <a:ext cx="3502024" cy="3997325"/>
          </a:xfrm>
          <a:prstGeom prst="rect">
            <a:avLst/>
          </a:prstGeom>
          <a:noFill/>
          <a:ln>
            <a:noFill/>
          </a:ln>
        </p:spPr>
      </p:sp>
      <p:sp>
        <p:nvSpPr>
          <p:cNvPr id="24" name="Google Shape;24;p4"/>
          <p:cNvSpPr/>
          <p:nvPr>
            <p:ph idx="4" type="pic"/>
          </p:nvPr>
        </p:nvSpPr>
        <p:spPr>
          <a:xfrm>
            <a:off x="8191500" y="1965945"/>
            <a:ext cx="3502024" cy="39973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5" name="Shape 25"/>
        <p:cNvGrpSpPr/>
        <p:nvPr/>
      </p:nvGrpSpPr>
      <p:grpSpPr>
        <a:xfrm>
          <a:off x="0" y="0"/>
          <a:ext cx="0" cy="0"/>
          <a:chOff x="0" y="0"/>
          <a:chExt cx="0" cy="0"/>
        </a:xfrm>
      </p:grpSpPr>
      <p:sp>
        <p:nvSpPr>
          <p:cNvPr id="26" name="Google Shape;26;p5"/>
          <p:cNvSpPr/>
          <p:nvPr>
            <p:ph idx="2" type="pic"/>
          </p:nvPr>
        </p:nvSpPr>
        <p:spPr>
          <a:xfrm>
            <a:off x="334054" y="378445"/>
            <a:ext cx="11523892" cy="6101111"/>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7" name="Shape 27"/>
        <p:cNvGrpSpPr/>
        <p:nvPr/>
      </p:nvGrpSpPr>
      <p:grpSpPr>
        <a:xfrm>
          <a:off x="0" y="0"/>
          <a:ext cx="0" cy="0"/>
          <a:chOff x="0" y="0"/>
          <a:chExt cx="0" cy="0"/>
        </a:xfrm>
      </p:grpSpPr>
      <p:sp>
        <p:nvSpPr>
          <p:cNvPr id="28" name="Google Shape;28;p6"/>
          <p:cNvSpPr/>
          <p:nvPr>
            <p:ph idx="2" type="pic"/>
          </p:nvPr>
        </p:nvSpPr>
        <p:spPr>
          <a:xfrm>
            <a:off x="2427622" y="2115403"/>
            <a:ext cx="2306472" cy="3330054"/>
          </a:xfrm>
          <a:prstGeom prst="rect">
            <a:avLst/>
          </a:prstGeom>
          <a:noFill/>
          <a:ln>
            <a:noFill/>
          </a:ln>
        </p:spPr>
      </p:sp>
      <p:sp>
        <p:nvSpPr>
          <p:cNvPr id="29" name="Google Shape;29;p6"/>
          <p:cNvSpPr/>
          <p:nvPr>
            <p:ph idx="3" type="pic"/>
          </p:nvPr>
        </p:nvSpPr>
        <p:spPr>
          <a:xfrm>
            <a:off x="4942764" y="2115403"/>
            <a:ext cx="2306472" cy="3330054"/>
          </a:xfrm>
          <a:prstGeom prst="rect">
            <a:avLst/>
          </a:prstGeom>
          <a:noFill/>
          <a:ln>
            <a:noFill/>
          </a:ln>
        </p:spPr>
      </p:sp>
      <p:sp>
        <p:nvSpPr>
          <p:cNvPr id="30" name="Google Shape;30;p6"/>
          <p:cNvSpPr/>
          <p:nvPr>
            <p:ph idx="4" type="pic"/>
          </p:nvPr>
        </p:nvSpPr>
        <p:spPr>
          <a:xfrm>
            <a:off x="7457906" y="2115403"/>
            <a:ext cx="2306472" cy="3330054"/>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 name="Google Shape;4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1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3"/>
          <p:cNvSpPr/>
          <p:nvPr>
            <p:ph idx="2" type="pic"/>
          </p:nvPr>
        </p:nvSpPr>
        <p:spPr>
          <a:xfrm>
            <a:off x="5183188" y="987425"/>
            <a:ext cx="6172200" cy="4873625"/>
          </a:xfrm>
          <a:prstGeom prst="rect">
            <a:avLst/>
          </a:prstGeom>
          <a:noFill/>
          <a:ln>
            <a:noFill/>
          </a:ln>
        </p:spPr>
      </p:sp>
      <p:sp>
        <p:nvSpPr>
          <p:cNvPr id="74" name="Google Shape;74;p1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1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0" name="Shape 90"/>
        <p:cNvGrpSpPr/>
        <p:nvPr/>
      </p:nvGrpSpPr>
      <p:grpSpPr>
        <a:xfrm>
          <a:off x="0" y="0"/>
          <a:ext cx="0" cy="0"/>
          <a:chOff x="0" y="0"/>
          <a:chExt cx="0" cy="0"/>
        </a:xfrm>
      </p:grpSpPr>
      <p:sp>
        <p:nvSpPr>
          <p:cNvPr id="91" name="Google Shape;91;p16"/>
          <p:cNvSpPr txBox="1"/>
          <p:nvPr>
            <p:ph type="title"/>
          </p:nvPr>
        </p:nvSpPr>
        <p:spPr>
          <a:xfrm>
            <a:off x="415600" y="593367"/>
            <a:ext cx="11360700" cy="7635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2" name="Google Shape;92;p16"/>
          <p:cNvSpPr txBox="1"/>
          <p:nvPr>
            <p:ph idx="1" type="body"/>
          </p:nvPr>
        </p:nvSpPr>
        <p:spPr>
          <a:xfrm>
            <a:off x="415600" y="1536633"/>
            <a:ext cx="11360700" cy="45552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93" name="Google Shape;93;p16"/>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4" name="Shape 94"/>
        <p:cNvGrpSpPr/>
        <p:nvPr/>
      </p:nvGrpSpPr>
      <p:grpSpPr>
        <a:xfrm>
          <a:off x="0" y="0"/>
          <a:ext cx="0" cy="0"/>
          <a:chOff x="0" y="0"/>
          <a:chExt cx="0" cy="0"/>
        </a:xfrm>
      </p:grpSpPr>
      <p:sp>
        <p:nvSpPr>
          <p:cNvPr id="95" name="Google Shape;95;p17"/>
          <p:cNvSpPr/>
          <p:nvPr/>
        </p:nvSpPr>
        <p:spPr>
          <a:xfrm>
            <a:off x="3624906" y="0"/>
            <a:ext cx="8567100" cy="20106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7"/>
          <p:cNvSpPr/>
          <p:nvPr/>
        </p:nvSpPr>
        <p:spPr>
          <a:xfrm>
            <a:off x="0" y="2205900"/>
            <a:ext cx="640800" cy="46521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7"/>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7"/>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7"/>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7"/>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1" name="Google Shape;101;p17"/>
          <p:cNvCxnSpPr/>
          <p:nvPr/>
        </p:nvCxnSpPr>
        <p:spPr>
          <a:xfrm>
            <a:off x="3333891"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102" name="Google Shape;102;p17"/>
          <p:cNvSpPr/>
          <p:nvPr/>
        </p:nvSpPr>
        <p:spPr>
          <a:xfrm>
            <a:off x="149300"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3" name="Google Shape;103;p17"/>
          <p:cNvSpPr/>
          <p:nvPr/>
        </p:nvSpPr>
        <p:spPr>
          <a:xfrm rot="5400000">
            <a:off x="10165488"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4" name="Google Shape;104;p17"/>
          <p:cNvSpPr/>
          <p:nvPr/>
        </p:nvSpPr>
        <p:spPr>
          <a:xfrm>
            <a:off x="11551082" y="2579124"/>
            <a:ext cx="640800" cy="6042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7"/>
          <p:cNvSpPr/>
          <p:nvPr/>
        </p:nvSpPr>
        <p:spPr>
          <a:xfrm>
            <a:off x="968054"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7"/>
          <p:cNvSpPr txBox="1"/>
          <p:nvPr>
            <p:ph type="title"/>
          </p:nvPr>
        </p:nvSpPr>
        <p:spPr>
          <a:xfrm>
            <a:off x="4189336" y="538163"/>
            <a:ext cx="6598800" cy="10077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07" name="Google Shape;107;p17"/>
          <p:cNvSpPr txBox="1"/>
          <p:nvPr>
            <p:ph idx="1" type="body"/>
          </p:nvPr>
        </p:nvSpPr>
        <p:spPr>
          <a:xfrm>
            <a:off x="1398136" y="2693850"/>
            <a:ext cx="6805800" cy="33981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108" name="Google Shape;108;p17"/>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09" name="Google Shape;109;p17"/>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2"/>
                </a:solidFill>
                <a:latin typeface="Barlow Condensed"/>
                <a:ea typeface="Barlow Condensed"/>
                <a:cs typeface="Barlow Condensed"/>
                <a:sym typeface="Barlow Condensed"/>
              </a:rPr>
              <a:t>SLIDESMANIA.COM</a:t>
            </a:r>
            <a:endParaRPr>
              <a:solidFill>
                <a:schemeClr val="lt2"/>
              </a:solidFill>
              <a:latin typeface="Barlow Condensed"/>
              <a:ea typeface="Barlow Condensed"/>
              <a:cs typeface="Barlow Condensed"/>
              <a:sym typeface="Barlow Condense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mc:AlternateContent>
    <mc:Choice Requires="p14">
      <p:transition spd="slow" p14:dur="9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hyperlink" Target="https://education.minecraft.net/get-started/download"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22.png"/><Relationship Id="rId9" Type="http://schemas.openxmlformats.org/officeDocument/2006/relationships/hyperlink" Target="http://recitmst.qc.ca/minecraft06122024" TargetMode="External"/><Relationship Id="rId5" Type="http://schemas.openxmlformats.org/officeDocument/2006/relationships/image" Target="../media/image7.png"/><Relationship Id="rId6" Type="http://schemas.openxmlformats.org/officeDocument/2006/relationships/image" Target="../media/image74.png"/><Relationship Id="rId7" Type="http://schemas.openxmlformats.org/officeDocument/2006/relationships/image" Target="../media/image11.png"/><Relationship Id="rId8" Type="http://schemas.openxmlformats.org/officeDocument/2006/relationships/hyperlink" Target="http://recitmst.qc.ca/minecraft06122024"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4.png"/><Relationship Id="rId4" Type="http://schemas.openxmlformats.org/officeDocument/2006/relationships/hyperlink" Target="http://recitmst.qc.ca/minecraft06122024" TargetMode="External"/><Relationship Id="rId5" Type="http://schemas.openxmlformats.org/officeDocument/2006/relationships/hyperlink" Target="mailto:equipe@recitmst.qc.ca" TargetMode="External"/><Relationship Id="rId6" Type="http://schemas.openxmlformats.org/officeDocument/2006/relationships/hyperlink" Target="https://creativecommons.org/licenses/by-nc-sa/4.0/deed.fr" TargetMode="External"/><Relationship Id="rId7" Type="http://schemas.openxmlformats.org/officeDocument/2006/relationships/hyperlink" Target="https://creativecommons.org/licenses/by-nc-sa/4.0/deed.fr" TargetMode="External"/><Relationship Id="rId8"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7.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7.png"/><Relationship Id="rId4" Type="http://schemas.openxmlformats.org/officeDocument/2006/relationships/hyperlink" Target="http://www.youtube.com/watch?v=OTEUQcRRQhw" TargetMode="External"/><Relationship Id="rId5" Type="http://schemas.openxmlformats.org/officeDocument/2006/relationships/image" Target="../media/image8.jpg"/></Relationships>
</file>

<file path=ppt/slides/_rels/slide5.xml.rels><?xml version="1.0" encoding="UTF-8" standalone="yes"?><Relationships xmlns="http://schemas.openxmlformats.org/package/2006/relationships"><Relationship Id="rId11" Type="http://schemas.openxmlformats.org/officeDocument/2006/relationships/image" Target="../media/image17.png"/><Relationship Id="rId10" Type="http://schemas.openxmlformats.org/officeDocument/2006/relationships/image" Target="../media/image5.png"/><Relationship Id="rId13" Type="http://schemas.openxmlformats.org/officeDocument/2006/relationships/image" Target="../media/image15.png"/><Relationship Id="rId12"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slide" Target="/ppt/slides/slide6.xml"/><Relationship Id="rId4" Type="http://schemas.openxmlformats.org/officeDocument/2006/relationships/slide" Target="/ppt/slides/slide8.xml"/><Relationship Id="rId9" Type="http://schemas.openxmlformats.org/officeDocument/2006/relationships/image" Target="../media/image1.png"/><Relationship Id="rId14" Type="http://schemas.openxmlformats.org/officeDocument/2006/relationships/image" Target="../media/image21.png"/><Relationship Id="rId5" Type="http://schemas.openxmlformats.org/officeDocument/2006/relationships/slide" Target="/ppt/slides/slide7.xml"/><Relationship Id="rId6" Type="http://schemas.openxmlformats.org/officeDocument/2006/relationships/image" Target="../media/image14.png"/><Relationship Id="rId7" Type="http://schemas.openxmlformats.org/officeDocument/2006/relationships/slide" Target="/ppt/slides/slide5.xml"/><Relationship Id="rId8" Type="http://schemas.openxmlformats.org/officeDocument/2006/relationships/slide" Target="/ppt/slides/slide5.xml"/></Relationships>
</file>

<file path=ppt/slides/_rels/slide6.xml.rels><?xml version="1.0" encoding="UTF-8" standalone="yes"?><Relationships xmlns="http://schemas.openxmlformats.org/package/2006/relationships"><Relationship Id="rId11" Type="http://schemas.openxmlformats.org/officeDocument/2006/relationships/image" Target="../media/image14.png"/><Relationship Id="rId10"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slide" Target="/ppt/slides/slide8.xml"/><Relationship Id="rId4" Type="http://schemas.openxmlformats.org/officeDocument/2006/relationships/slide" Target="/ppt/slides/slide7.xml"/><Relationship Id="rId9" Type="http://schemas.openxmlformats.org/officeDocument/2006/relationships/image" Target="../media/image20.png"/><Relationship Id="rId5" Type="http://schemas.openxmlformats.org/officeDocument/2006/relationships/image" Target="../media/image16.png"/><Relationship Id="rId6" Type="http://schemas.openxmlformats.org/officeDocument/2006/relationships/image" Target="../media/image9.png"/><Relationship Id="rId7" Type="http://schemas.openxmlformats.org/officeDocument/2006/relationships/image" Target="../media/image18.png"/><Relationship Id="rId8" Type="http://schemas.openxmlformats.org/officeDocument/2006/relationships/image" Target="../media/image12.png"/></Relationships>
</file>

<file path=ppt/slides/_rels/slide7.xml.rels><?xml version="1.0" encoding="UTF-8" standalone="yes"?><Relationships xmlns="http://schemas.openxmlformats.org/package/2006/relationships"><Relationship Id="rId11" Type="http://schemas.openxmlformats.org/officeDocument/2006/relationships/image" Target="../media/image30.png"/><Relationship Id="rId10" Type="http://schemas.openxmlformats.org/officeDocument/2006/relationships/image" Target="../media/image41.png"/><Relationship Id="rId13" Type="http://schemas.openxmlformats.org/officeDocument/2006/relationships/image" Target="../media/image57.png"/><Relationship Id="rId12"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slide" Target="/ppt/slides/slide6.xml"/><Relationship Id="rId4" Type="http://schemas.openxmlformats.org/officeDocument/2006/relationships/slide" Target="/ppt/slides/slide8.xml"/><Relationship Id="rId9" Type="http://schemas.openxmlformats.org/officeDocument/2006/relationships/image" Target="../media/image33.png"/><Relationship Id="rId5" Type="http://schemas.openxmlformats.org/officeDocument/2006/relationships/image" Target="../media/image19.png"/><Relationship Id="rId6" Type="http://schemas.openxmlformats.org/officeDocument/2006/relationships/image" Target="../media/image14.png"/><Relationship Id="rId7" Type="http://schemas.openxmlformats.org/officeDocument/2006/relationships/image" Target="../media/image28.png"/><Relationship Id="rId8"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slide" Target="/ppt/slides/slide7.xml"/><Relationship Id="rId4" Type="http://schemas.openxmlformats.org/officeDocument/2006/relationships/slide" Target="/ppt/slides/slide6.xml"/><Relationship Id="rId5" Type="http://schemas.openxmlformats.org/officeDocument/2006/relationships/image" Target="../media/image14.png"/><Relationship Id="rId6" Type="http://schemas.openxmlformats.org/officeDocument/2006/relationships/image" Target="../media/image25.png"/><Relationship Id="rId7" Type="http://schemas.openxmlformats.org/officeDocument/2006/relationships/image" Target="../media/image48.png"/><Relationship Id="rId8" Type="http://schemas.openxmlformats.org/officeDocument/2006/relationships/image" Target="../media/image57.png"/></Relationships>
</file>

<file path=ppt/slides/_rels/slide9.xml.rels><?xml version="1.0" encoding="UTF-8" standalone="yes"?><Relationships xmlns="http://schemas.openxmlformats.org/package/2006/relationships"><Relationship Id="rId10"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5.png"/><Relationship Id="rId9" Type="http://schemas.openxmlformats.org/officeDocument/2006/relationships/image" Target="../media/image43.png"/><Relationship Id="rId5" Type="http://schemas.openxmlformats.org/officeDocument/2006/relationships/image" Target="../media/image87.png"/><Relationship Id="rId6" Type="http://schemas.openxmlformats.org/officeDocument/2006/relationships/image" Target="../media/image42.png"/><Relationship Id="rId7" Type="http://schemas.openxmlformats.org/officeDocument/2006/relationships/image" Target="../media/image35.png"/><Relationship Id="rId8" Type="http://schemas.openxmlformats.org/officeDocument/2006/relationships/image" Target="../media/image49.png"/></Relationships>
</file>

<file path=ppt/slides/_rels/slide10.xml.rels><?xml version="1.0" encoding="UTF-8" standalone="yes"?><Relationships xmlns="http://schemas.openxmlformats.org/package/2006/relationships"><Relationship Id="rId11" Type="http://schemas.openxmlformats.org/officeDocument/2006/relationships/image" Target="../media/image65.png"/><Relationship Id="rId10" Type="http://schemas.openxmlformats.org/officeDocument/2006/relationships/image" Target="../media/image15.png"/><Relationship Id="rId13" Type="http://schemas.openxmlformats.org/officeDocument/2006/relationships/hyperlink" Target="https://campus.recit.qc.ca/course/view.php?id=329#section-3" TargetMode="External"/><Relationship Id="rId12"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slide" Target="/ppt/slides/slide11.xml"/><Relationship Id="rId4" Type="http://schemas.openxmlformats.org/officeDocument/2006/relationships/slide" Target="/ppt/slides/slide13.xml"/><Relationship Id="rId9" Type="http://schemas.openxmlformats.org/officeDocument/2006/relationships/image" Target="../media/image10.png"/><Relationship Id="rId5" Type="http://schemas.openxmlformats.org/officeDocument/2006/relationships/slide" Target="/ppt/slides/slide12.xml"/><Relationship Id="rId6" Type="http://schemas.openxmlformats.org/officeDocument/2006/relationships/image" Target="../media/image1.png"/><Relationship Id="rId7" Type="http://schemas.openxmlformats.org/officeDocument/2006/relationships/image" Target="../media/image5.png"/><Relationship Id="rId8" Type="http://schemas.openxmlformats.org/officeDocument/2006/relationships/image" Target="../media/image17.png"/></Relationships>
</file>

<file path=ppt/slides/_rels/slide11.xml.rels><?xml version="1.0" encoding="UTF-8" standalone="yes"?><Relationships xmlns="http://schemas.openxmlformats.org/package/2006/relationships"><Relationship Id="rId11" Type="http://schemas.openxmlformats.org/officeDocument/2006/relationships/image" Target="../media/image47.png"/><Relationship Id="rId10" Type="http://schemas.openxmlformats.org/officeDocument/2006/relationships/image" Target="../media/image20.png"/><Relationship Id="rId13" Type="http://schemas.openxmlformats.org/officeDocument/2006/relationships/hyperlink" Target="https://campus.recit.qc.ca/course/view.php?id=329#section-4" TargetMode="External"/><Relationship Id="rId12"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slide" Target="/ppt/slides/slide10.xml"/><Relationship Id="rId4" Type="http://schemas.openxmlformats.org/officeDocument/2006/relationships/slide" Target="/ppt/slides/slide13.xml"/><Relationship Id="rId9" Type="http://schemas.openxmlformats.org/officeDocument/2006/relationships/image" Target="../media/image12.png"/><Relationship Id="rId14" Type="http://schemas.openxmlformats.org/officeDocument/2006/relationships/hyperlink" Target="https://campus.recit.qc.ca/course/view.php?id=329#section-4" TargetMode="External"/><Relationship Id="rId5" Type="http://schemas.openxmlformats.org/officeDocument/2006/relationships/slide" Target="/ppt/slides/slide12.xml"/><Relationship Id="rId6" Type="http://schemas.openxmlformats.org/officeDocument/2006/relationships/image" Target="../media/image16.png"/><Relationship Id="rId7" Type="http://schemas.openxmlformats.org/officeDocument/2006/relationships/image" Target="../media/image9.png"/><Relationship Id="rId8" Type="http://schemas.openxmlformats.org/officeDocument/2006/relationships/image" Target="../media/image18.png"/></Relationships>
</file>

<file path=ppt/slides/_rels/slide12.xml.rels><?xml version="1.0" encoding="UTF-8" standalone="yes"?><Relationships xmlns="http://schemas.openxmlformats.org/package/2006/relationships"><Relationship Id="rId11" Type="http://schemas.openxmlformats.org/officeDocument/2006/relationships/image" Target="../media/image44.png"/><Relationship Id="rId10" Type="http://schemas.openxmlformats.org/officeDocument/2006/relationships/image" Target="../media/image37.png"/><Relationship Id="rId13" Type="http://schemas.openxmlformats.org/officeDocument/2006/relationships/hyperlink" Target="https://www.recitus.qc.ca/" TargetMode="External"/><Relationship Id="rId12"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slide" Target="/ppt/slides/slide11.xml"/><Relationship Id="rId4" Type="http://schemas.openxmlformats.org/officeDocument/2006/relationships/slide" Target="/ppt/slides/slide10.xml"/><Relationship Id="rId9" Type="http://schemas.openxmlformats.org/officeDocument/2006/relationships/image" Target="../media/image30.png"/><Relationship Id="rId14" Type="http://schemas.openxmlformats.org/officeDocument/2006/relationships/hyperlink" Target="https://campus.recit.qc.ca/course/view.php?id=655" TargetMode="External"/><Relationship Id="rId5" Type="http://schemas.openxmlformats.org/officeDocument/2006/relationships/slide" Target="/ppt/slides/slide13.xml"/><Relationship Id="rId6" Type="http://schemas.openxmlformats.org/officeDocument/2006/relationships/image" Target="../media/image19.png"/><Relationship Id="rId7" Type="http://schemas.openxmlformats.org/officeDocument/2006/relationships/image" Target="../media/image33.png"/><Relationship Id="rId8" Type="http://schemas.openxmlformats.org/officeDocument/2006/relationships/image" Target="../media/image4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slide" Target="/ppt/slides/slide12.xml"/><Relationship Id="rId4" Type="http://schemas.openxmlformats.org/officeDocument/2006/relationships/slide" Target="/ppt/slides/slide11.xml"/><Relationship Id="rId5" Type="http://schemas.openxmlformats.org/officeDocument/2006/relationships/slide" Target="/ppt/slides/slide10.xml"/><Relationship Id="rId6" Type="http://schemas.openxmlformats.org/officeDocument/2006/relationships/image" Target="../media/image25.png"/><Relationship Id="rId7" Type="http://schemas.openxmlformats.org/officeDocument/2006/relationships/image" Target="../media/image45.png"/><Relationship Id="rId8"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education.minecraft.net/fr-fr/get-started/download" TargetMode="External"/><Relationship Id="rId4" Type="http://schemas.openxmlformats.org/officeDocument/2006/relationships/hyperlink" Target="https://campus.recit.qc.ca/mod/page/view.php?id=9673" TargetMode="External"/><Relationship Id="rId5" Type="http://schemas.openxmlformats.org/officeDocument/2006/relationships/hyperlink" Target="https://campus.recit.qc.ca/mod/page/view.php?id=9674" TargetMode="External"/><Relationship Id="rId6" Type="http://schemas.openxmlformats.org/officeDocument/2006/relationships/hyperlink" Target="https://campus.recit.qc.ca/mod/page/view.php?id=9675" TargetMode="External"/><Relationship Id="rId7" Type="http://schemas.openxmlformats.org/officeDocument/2006/relationships/hyperlink" Target="https://campus.recit.qc.ca/mod/page/view.php?id=9676" TargetMode="External"/><Relationship Id="rId8" Type="http://schemas.openxmlformats.org/officeDocument/2006/relationships/image" Target="../media/image6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50.png"/><Relationship Id="rId4" Type="http://schemas.openxmlformats.org/officeDocument/2006/relationships/image" Target="../media/image55.png"/><Relationship Id="rId5" Type="http://schemas.openxmlformats.org/officeDocument/2006/relationships/image" Target="../media/image5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60.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75.png"/><Relationship Id="rId4" Type="http://schemas.openxmlformats.org/officeDocument/2006/relationships/image" Target="../media/image54.png"/><Relationship Id="rId5" Type="http://schemas.openxmlformats.org/officeDocument/2006/relationships/image" Target="../media/image4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67.png"/><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image" Target="../media/image68.png"/><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image" Target="../media/image56.png"/><Relationship Id="rId4" Type="http://schemas.openxmlformats.org/officeDocument/2006/relationships/image" Target="../media/image73.png"/></Relationships>
</file>

<file path=ppt/slides/_rels/slide22.xml.rels><?xml version="1.0" encoding="UTF-8" standalone="yes"?><Relationships xmlns="http://schemas.openxmlformats.org/package/2006/relationships"><Relationship Id="rId11" Type="http://schemas.openxmlformats.org/officeDocument/2006/relationships/image" Target="../media/image37.png"/><Relationship Id="rId10" Type="http://schemas.openxmlformats.org/officeDocument/2006/relationships/image" Target="../media/image86.png"/><Relationship Id="rId12" Type="http://schemas.openxmlformats.org/officeDocument/2006/relationships/image" Target="../media/image80.png"/><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slide" Target="/ppt/slides/slide23.xml"/><Relationship Id="rId4" Type="http://schemas.openxmlformats.org/officeDocument/2006/relationships/slide" Target="/ppt/slides/slide25.xml"/><Relationship Id="rId9" Type="http://schemas.openxmlformats.org/officeDocument/2006/relationships/image" Target="../media/image66.png"/><Relationship Id="rId5" Type="http://schemas.openxmlformats.org/officeDocument/2006/relationships/slide" Target="/ppt/slides/slide24.xml"/><Relationship Id="rId6" Type="http://schemas.openxmlformats.org/officeDocument/2006/relationships/image" Target="../media/image78.png"/><Relationship Id="rId7" Type="http://schemas.openxmlformats.org/officeDocument/2006/relationships/image" Target="../media/image14.png"/><Relationship Id="rId8" Type="http://schemas.openxmlformats.org/officeDocument/2006/relationships/image" Target="../media/image6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slide" Target="/ppt/slides/slide22.xml"/><Relationship Id="rId4" Type="http://schemas.openxmlformats.org/officeDocument/2006/relationships/slide" Target="/ppt/slides/slide25.xml"/><Relationship Id="rId9" Type="http://schemas.openxmlformats.org/officeDocument/2006/relationships/image" Target="../media/image25.png"/><Relationship Id="rId5" Type="http://schemas.openxmlformats.org/officeDocument/2006/relationships/slide" Target="/ppt/slides/slide24.xml"/><Relationship Id="rId6" Type="http://schemas.openxmlformats.org/officeDocument/2006/relationships/image" Target="../media/image76.png"/><Relationship Id="rId7" Type="http://schemas.openxmlformats.org/officeDocument/2006/relationships/image" Target="../media/image14.png"/><Relationship Id="rId8" Type="http://schemas.openxmlformats.org/officeDocument/2006/relationships/image" Target="../media/image7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slide" Target="/ppt/slides/slide23.xml"/><Relationship Id="rId4" Type="http://schemas.openxmlformats.org/officeDocument/2006/relationships/slide" Target="/ppt/slides/slide22.xml"/><Relationship Id="rId9" Type="http://schemas.openxmlformats.org/officeDocument/2006/relationships/image" Target="../media/image83.png"/><Relationship Id="rId5" Type="http://schemas.openxmlformats.org/officeDocument/2006/relationships/slide" Target="/ppt/slides/slide25.xml"/><Relationship Id="rId6" Type="http://schemas.openxmlformats.org/officeDocument/2006/relationships/image" Target="../media/image64.png"/><Relationship Id="rId7" Type="http://schemas.openxmlformats.org/officeDocument/2006/relationships/image" Target="../media/image14.png"/><Relationship Id="rId8" Type="http://schemas.openxmlformats.org/officeDocument/2006/relationships/image" Target="../media/image25.png"/></Relationships>
</file>

<file path=ppt/slides/_rels/slide25.xml.rels><?xml version="1.0" encoding="UTF-8" standalone="yes"?><Relationships xmlns="http://schemas.openxmlformats.org/package/2006/relationships"><Relationship Id="rId10" Type="http://schemas.openxmlformats.org/officeDocument/2006/relationships/image" Target="../media/image71.png"/><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slide" Target="/ppt/slides/slide24.xml"/><Relationship Id="rId4" Type="http://schemas.openxmlformats.org/officeDocument/2006/relationships/slide" Target="/ppt/slides/slide23.xml"/><Relationship Id="rId9" Type="http://schemas.openxmlformats.org/officeDocument/2006/relationships/image" Target="../media/image37.png"/><Relationship Id="rId5" Type="http://schemas.openxmlformats.org/officeDocument/2006/relationships/slide" Target="/ppt/slides/slide22.xml"/><Relationship Id="rId6" Type="http://schemas.openxmlformats.org/officeDocument/2006/relationships/image" Target="../media/image25.png"/><Relationship Id="rId7" Type="http://schemas.openxmlformats.org/officeDocument/2006/relationships/image" Target="../media/image85.png"/><Relationship Id="rId8"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hyperlink" Target="https://campus.recit.qc.ca/mod/page/view.php?id=9677" TargetMode="External"/><Relationship Id="rId4" Type="http://schemas.openxmlformats.org/officeDocument/2006/relationships/hyperlink" Target="https://campus.recit.qc.ca/mod/page/view.php?id=9683" TargetMode="External"/><Relationship Id="rId5" Type="http://schemas.openxmlformats.org/officeDocument/2006/relationships/hyperlink" Target="https://campus.recit.qc.ca/mod/page/view.php?id=9681" TargetMode="External"/><Relationship Id="rId6" Type="http://schemas.openxmlformats.org/officeDocument/2006/relationships/hyperlink" Target="https://campus.recit.qc.ca/mod/page/view.php?id=9680" TargetMode="External"/><Relationship Id="rId7" Type="http://schemas.openxmlformats.org/officeDocument/2006/relationships/image" Target="../media/image7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4.png"/><Relationship Id="rId4" Type="http://schemas.openxmlformats.org/officeDocument/2006/relationships/hyperlink" Target="https://campus.recit.qc.ca/course/view.php?id=329" TargetMode="External"/><Relationship Id="rId5" Type="http://schemas.openxmlformats.org/officeDocument/2006/relationships/hyperlink" Target="https://campus.recit.qc.ca/course/view.php?id=329"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s://campus.recit.qc.ca/login/index.php" TargetMode="External"/><Relationship Id="rId4" Type="http://schemas.openxmlformats.org/officeDocument/2006/relationships/hyperlink" Target="https://campus.recit.qc.ca/enrol/index.php?id=329" TargetMode="External"/><Relationship Id="rId5" Type="http://schemas.openxmlformats.org/officeDocument/2006/relationships/hyperlink" Target="https://campus.recit.qc.ca/mod/page/view.php?id=26000&amp;forceview=1" TargetMode="External"/><Relationship Id="rId6" Type="http://schemas.openxmlformats.org/officeDocument/2006/relationships/image" Target="../media/image81.png"/></Relationships>
</file>

<file path=ppt/slides/_rels/slide30.xml.rels><?xml version="1.0" encoding="UTF-8" standalone="yes"?><Relationships xmlns="http://schemas.openxmlformats.org/package/2006/relationships"><Relationship Id="rId10" Type="http://schemas.openxmlformats.org/officeDocument/2006/relationships/hyperlink" Target="http://recitmst.qc.ca/minecraft06122024" TargetMode="External"/><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3.png"/><Relationship Id="rId4" Type="http://schemas.openxmlformats.org/officeDocument/2006/relationships/image" Target="../media/image22.png"/><Relationship Id="rId9" Type="http://schemas.openxmlformats.org/officeDocument/2006/relationships/hyperlink" Target="http://recitmst.qc.ca/minecraft06122024" TargetMode="External"/><Relationship Id="rId5" Type="http://schemas.openxmlformats.org/officeDocument/2006/relationships/image" Target="../media/image57.png"/><Relationship Id="rId6" Type="http://schemas.openxmlformats.org/officeDocument/2006/relationships/image" Target="../media/image7.png"/><Relationship Id="rId7" Type="http://schemas.openxmlformats.org/officeDocument/2006/relationships/image" Target="../media/image74.png"/><Relationship Id="rId8" Type="http://schemas.openxmlformats.org/officeDocument/2006/relationships/image" Target="../media/image1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7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8"/>
          <p:cNvPicPr preferRelativeResize="0"/>
          <p:nvPr/>
        </p:nvPicPr>
        <p:blipFill rotWithShape="1">
          <a:blip r:embed="rId3">
            <a:alphaModFix/>
          </a:blip>
          <a:srcRect b="0" l="0" r="0" t="0"/>
          <a:stretch/>
        </p:blipFill>
        <p:spPr>
          <a:xfrm>
            <a:off x="0" y="-378550"/>
            <a:ext cx="12192001" cy="8210701"/>
          </a:xfrm>
          <a:prstGeom prst="rect">
            <a:avLst/>
          </a:prstGeom>
          <a:noFill/>
          <a:ln>
            <a:noFill/>
          </a:ln>
        </p:spPr>
      </p:pic>
      <p:pic>
        <p:nvPicPr>
          <p:cNvPr descr="A picture containing text, toy&#10;&#10;Description automatically generated" id="115" name="Google Shape;115;p18"/>
          <p:cNvPicPr preferRelativeResize="0"/>
          <p:nvPr/>
        </p:nvPicPr>
        <p:blipFill rotWithShape="1">
          <a:blip r:embed="rId4">
            <a:alphaModFix/>
          </a:blip>
          <a:srcRect b="0" l="0" r="0" t="0"/>
          <a:stretch/>
        </p:blipFill>
        <p:spPr>
          <a:xfrm>
            <a:off x="8218714" y="3530721"/>
            <a:ext cx="4963887" cy="3901106"/>
          </a:xfrm>
          <a:prstGeom prst="rect">
            <a:avLst/>
          </a:prstGeom>
          <a:noFill/>
          <a:ln>
            <a:noFill/>
          </a:ln>
          <a:effectLst>
            <a:outerShdw blurRad="419100" rotWithShape="0" algn="tl" dir="2700000" dist="38100">
              <a:srgbClr val="000000">
                <a:alpha val="80000"/>
              </a:srgbClr>
            </a:outerShdw>
          </a:effectLst>
        </p:spPr>
      </p:pic>
      <p:sp>
        <p:nvSpPr>
          <p:cNvPr id="116" name="Google Shape;116;p18">
            <a:hlinkClick action="ppaction://hlinkshowjump?jump=nextslide"/>
          </p:cNvPr>
          <p:cNvSpPr/>
          <p:nvPr/>
        </p:nvSpPr>
        <p:spPr>
          <a:xfrm>
            <a:off x="1190250" y="2184150"/>
            <a:ext cx="9656700" cy="13533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u="none" cap="none" strike="noStrike">
              <a:solidFill>
                <a:schemeClr val="lt1"/>
              </a:solidFill>
              <a:latin typeface="Calibri"/>
              <a:ea typeface="Calibri"/>
              <a:cs typeface="Calibri"/>
              <a:sym typeface="Calibri"/>
            </a:endParaRPr>
          </a:p>
        </p:txBody>
      </p:sp>
      <p:sp>
        <p:nvSpPr>
          <p:cNvPr id="117" name="Google Shape;117;p18"/>
          <p:cNvSpPr txBox="1"/>
          <p:nvPr/>
        </p:nvSpPr>
        <p:spPr>
          <a:xfrm>
            <a:off x="1266808" y="2445450"/>
            <a:ext cx="9502200" cy="955500"/>
          </a:xfrm>
          <a:prstGeom prst="rect">
            <a:avLst/>
          </a:prstGeom>
          <a:noFill/>
          <a:ln>
            <a:noFill/>
          </a:ln>
        </p:spPr>
        <p:txBody>
          <a:bodyPr anchorCtr="0" anchor="t" bIns="45700" lIns="91425" spcFirstLastPara="1" rIns="91425" wrap="square" tIns="45700">
            <a:spAutoFit/>
          </a:bodyPr>
          <a:lstStyle/>
          <a:p>
            <a:pPr indent="0" lvl="0" marL="0" rtl="0" algn="ctr">
              <a:lnSpc>
                <a:spcPct val="167000"/>
              </a:lnSpc>
              <a:spcBef>
                <a:spcPts val="0"/>
              </a:spcBef>
              <a:spcAft>
                <a:spcPts val="0"/>
              </a:spcAft>
              <a:buSzPts val="1100"/>
              <a:buNone/>
            </a:pPr>
            <a:r>
              <a:rPr lang="en-US" sz="2100">
                <a:solidFill>
                  <a:schemeClr val="lt1"/>
                </a:solidFill>
                <a:latin typeface="Press Start 2P"/>
                <a:ea typeface="Press Start 2P"/>
                <a:cs typeface="Press Start 2P"/>
                <a:sym typeface="Press Start 2P"/>
              </a:rPr>
              <a:t>Initiation à</a:t>
            </a:r>
            <a:endParaRPr sz="2100">
              <a:solidFill>
                <a:schemeClr val="lt1"/>
              </a:solidFill>
              <a:latin typeface="Press Start 2P"/>
              <a:ea typeface="Press Start 2P"/>
              <a:cs typeface="Press Start 2P"/>
              <a:sym typeface="Press Start 2P"/>
            </a:endParaRPr>
          </a:p>
          <a:p>
            <a:pPr indent="0" lvl="0" marL="0" rtl="0" algn="ctr">
              <a:lnSpc>
                <a:spcPct val="167000"/>
              </a:lnSpc>
              <a:spcBef>
                <a:spcPts val="0"/>
              </a:spcBef>
              <a:spcAft>
                <a:spcPts val="0"/>
              </a:spcAft>
              <a:buSzPts val="1100"/>
              <a:buNone/>
            </a:pPr>
            <a:r>
              <a:rPr lang="en-US" sz="2100">
                <a:solidFill>
                  <a:schemeClr val="lt1"/>
                </a:solidFill>
                <a:latin typeface="Press Start 2P"/>
                <a:ea typeface="Press Start 2P"/>
                <a:cs typeface="Press Start 2P"/>
                <a:sym typeface="Press Start 2P"/>
              </a:rPr>
              <a:t> Minecraft Education</a:t>
            </a:r>
            <a:endParaRPr sz="2100">
              <a:solidFill>
                <a:schemeClr val="lt1"/>
              </a:solidFill>
              <a:latin typeface="Press Start 2P"/>
              <a:ea typeface="Press Start 2P"/>
              <a:cs typeface="Press Start 2P"/>
              <a:sym typeface="Press Start 2P"/>
            </a:endParaRPr>
          </a:p>
        </p:txBody>
      </p:sp>
      <p:sp>
        <p:nvSpPr>
          <p:cNvPr id="118" name="Google Shape;118;p18"/>
          <p:cNvSpPr/>
          <p:nvPr/>
        </p:nvSpPr>
        <p:spPr>
          <a:xfrm>
            <a:off x="3468150" y="3689350"/>
            <a:ext cx="5031000" cy="1434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9" name="Google Shape;119;p18"/>
          <p:cNvSpPr txBox="1"/>
          <p:nvPr/>
        </p:nvSpPr>
        <p:spPr>
          <a:xfrm>
            <a:off x="3301725" y="3923350"/>
            <a:ext cx="5328000" cy="9999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lang="en-US" sz="2300">
                <a:solidFill>
                  <a:schemeClr val="lt1"/>
                </a:solidFill>
                <a:latin typeface="Press Start 2P"/>
                <a:ea typeface="Press Start 2P"/>
                <a:cs typeface="Press Start 2P"/>
                <a:sym typeface="Press Start 2P"/>
              </a:rPr>
              <a:t>Stéphanie Rioux</a:t>
            </a:r>
            <a:endParaRPr sz="2300">
              <a:solidFill>
                <a:schemeClr val="lt1"/>
              </a:solidFill>
              <a:latin typeface="Press Start 2P"/>
              <a:ea typeface="Press Start 2P"/>
              <a:cs typeface="Press Start 2P"/>
              <a:sym typeface="Press Start 2P"/>
            </a:endParaRPr>
          </a:p>
          <a:p>
            <a:pPr indent="0" lvl="0" marL="0" rtl="0" algn="ctr">
              <a:spcBef>
                <a:spcPts val="0"/>
              </a:spcBef>
              <a:spcAft>
                <a:spcPts val="0"/>
              </a:spcAft>
              <a:buClr>
                <a:schemeClr val="dk1"/>
              </a:buClr>
              <a:buFont typeface="Arial"/>
              <a:buNone/>
            </a:pPr>
            <a:r>
              <a:t/>
            </a:r>
            <a:endParaRPr sz="1500">
              <a:solidFill>
                <a:schemeClr val="lt1"/>
              </a:solidFill>
              <a:latin typeface="Press Start 2P"/>
              <a:ea typeface="Press Start 2P"/>
              <a:cs typeface="Press Start 2P"/>
              <a:sym typeface="Press Start 2P"/>
            </a:endParaRPr>
          </a:p>
          <a:p>
            <a:pPr indent="0" lvl="0" marL="0" rtl="0" algn="ctr">
              <a:spcBef>
                <a:spcPts val="0"/>
              </a:spcBef>
              <a:spcAft>
                <a:spcPts val="0"/>
              </a:spcAft>
              <a:buClr>
                <a:schemeClr val="dk1"/>
              </a:buClr>
              <a:buFont typeface="Arial"/>
              <a:buNone/>
            </a:pPr>
            <a:r>
              <a:rPr lang="en-US">
                <a:solidFill>
                  <a:schemeClr val="lt1"/>
                </a:solidFill>
                <a:latin typeface="Press Start 2P"/>
                <a:ea typeface="Press Start 2P"/>
                <a:cs typeface="Press Start 2P"/>
                <a:sym typeface="Press Start 2P"/>
              </a:rPr>
              <a:t>stephanie.rioux@recit.qc.ca</a:t>
            </a:r>
            <a:endParaRPr sz="1600">
              <a:solidFill>
                <a:schemeClr val="lt1"/>
              </a:solidFill>
              <a:latin typeface="Press Start 2P"/>
              <a:ea typeface="Press Start 2P"/>
              <a:cs typeface="Press Start 2P"/>
              <a:sym typeface="Press Start 2P"/>
            </a:endParaRPr>
          </a:p>
        </p:txBody>
      </p:sp>
      <p:sp>
        <p:nvSpPr>
          <p:cNvPr id="120" name="Google Shape;120;p18"/>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121" name="Google Shape;121;p18"/>
          <p:cNvPicPr preferRelativeResize="0"/>
          <p:nvPr/>
        </p:nvPicPr>
        <p:blipFill>
          <a:blip r:embed="rId5">
            <a:alphaModFix/>
          </a:blip>
          <a:stretch>
            <a:fillRect/>
          </a:stretch>
        </p:blipFill>
        <p:spPr>
          <a:xfrm>
            <a:off x="255127" y="-228200"/>
            <a:ext cx="871925" cy="1407200"/>
          </a:xfrm>
          <a:prstGeom prst="rect">
            <a:avLst/>
          </a:prstGeom>
          <a:noFill/>
          <a:ln>
            <a:noFill/>
          </a:ln>
        </p:spPr>
      </p:pic>
      <p:pic>
        <p:nvPicPr>
          <p:cNvPr id="122" name="Google Shape;122;p18"/>
          <p:cNvPicPr preferRelativeResize="0"/>
          <p:nvPr/>
        </p:nvPicPr>
        <p:blipFill>
          <a:blip r:embed="rId6">
            <a:alphaModFix/>
          </a:blip>
          <a:stretch>
            <a:fillRect/>
          </a:stretch>
        </p:blipFill>
        <p:spPr>
          <a:xfrm>
            <a:off x="3301725" y="787846"/>
            <a:ext cx="5588550" cy="1353299"/>
          </a:xfrm>
          <a:prstGeom prst="rect">
            <a:avLst/>
          </a:prstGeom>
          <a:noFill/>
          <a:ln>
            <a:noFill/>
          </a:ln>
        </p:spPr>
      </p:pic>
      <p:pic>
        <p:nvPicPr>
          <p:cNvPr descr="A picture containing LEGO, toy&#10;&#10;Description automatically generated" id="123" name="Google Shape;123;p18"/>
          <p:cNvPicPr preferRelativeResize="0"/>
          <p:nvPr/>
        </p:nvPicPr>
        <p:blipFill rotWithShape="1">
          <a:blip r:embed="rId7">
            <a:alphaModFix/>
          </a:blip>
          <a:srcRect b="0" l="0" r="0" t="0"/>
          <a:stretch/>
        </p:blipFill>
        <p:spPr>
          <a:xfrm flipH="1">
            <a:off x="330650" y="5324523"/>
            <a:ext cx="1406950" cy="1609676"/>
          </a:xfrm>
          <a:prstGeom prst="rect">
            <a:avLst/>
          </a:prstGeom>
          <a:noFill/>
          <a:ln>
            <a:noFill/>
          </a:ln>
          <a:effectLst>
            <a:outerShdw blurRad="444500" rotWithShape="0" algn="tr" dir="8100000" dist="38100">
              <a:srgbClr val="000000">
                <a:alpha val="78820"/>
              </a:srgbClr>
            </a:outerShdw>
          </a:effectLst>
        </p:spPr>
      </p:pic>
      <p:sp>
        <p:nvSpPr>
          <p:cNvPr id="124" name="Google Shape;124;p18"/>
          <p:cNvSpPr txBox="1"/>
          <p:nvPr/>
        </p:nvSpPr>
        <p:spPr>
          <a:xfrm>
            <a:off x="2533125" y="5252700"/>
            <a:ext cx="67242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600" u="sng">
                <a:solidFill>
                  <a:schemeClr val="accent4"/>
                </a:solidFill>
                <a:latin typeface="Press Start 2P"/>
                <a:ea typeface="Press Start 2P"/>
                <a:cs typeface="Press Start 2P"/>
                <a:sym typeface="Press Start 2P"/>
                <a:hlinkClick r:id="rId8">
                  <a:extLst>
                    <a:ext uri="{A12FA001-AC4F-418D-AE19-62706E023703}">
                      <ahyp:hlinkClr val="tx"/>
                    </a:ext>
                  </a:extLst>
                </a:hlinkClick>
              </a:rPr>
              <a:t>recitmst.qc.ca/minecraft</a:t>
            </a:r>
            <a:r>
              <a:rPr lang="en-US" sz="1600" u="sng">
                <a:solidFill>
                  <a:schemeClr val="accent4"/>
                </a:solidFill>
                <a:latin typeface="Press Start 2P"/>
                <a:ea typeface="Press Start 2P"/>
                <a:cs typeface="Press Start 2P"/>
                <a:sym typeface="Press Start 2P"/>
                <a:hlinkClick r:id="rId9">
                  <a:extLst>
                    <a:ext uri="{A12FA001-AC4F-418D-AE19-62706E023703}">
                      <ahyp:hlinkClr val="tx"/>
                    </a:ext>
                  </a:extLst>
                </a:hlinkClick>
              </a:rPr>
              <a:t>06122024</a:t>
            </a:r>
            <a:endParaRPr sz="1600">
              <a:solidFill>
                <a:schemeClr val="accent4"/>
              </a:solidFill>
              <a:latin typeface="Press Start 2P"/>
              <a:ea typeface="Press Start 2P"/>
              <a:cs typeface="Press Start 2P"/>
              <a:sym typeface="Press Start 2P"/>
            </a:endParaRPr>
          </a:p>
        </p:txBody>
      </p:sp>
      <p:sp>
        <p:nvSpPr>
          <p:cNvPr id="125" name="Google Shape;125;p18"/>
          <p:cNvSpPr/>
          <p:nvPr/>
        </p:nvSpPr>
        <p:spPr>
          <a:xfrm>
            <a:off x="9497100" y="3077400"/>
            <a:ext cx="2639100" cy="855600"/>
          </a:xfrm>
          <a:prstGeom prst="wedgeRoundRectCallout">
            <a:avLst>
              <a:gd fmla="val 24260" name="adj1"/>
              <a:gd fmla="val 85382" name="adj2"/>
              <a:gd fmla="val 0" name="adj3"/>
            </a:avLst>
          </a:prstGeom>
          <a:solidFill>
            <a:srgbClr val="B6D7A8"/>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u="sng">
                <a:solidFill>
                  <a:srgbClr val="0563C1"/>
                </a:solidFill>
                <a:latin typeface="Press Start 2P"/>
                <a:ea typeface="Press Start 2P"/>
                <a:cs typeface="Press Start 2P"/>
                <a:sym typeface="Press Start 2P"/>
                <a:hlinkClick r:id="rId10">
                  <a:extLst>
                    <a:ext uri="{A12FA001-AC4F-418D-AE19-62706E023703}">
                      <ahyp:hlinkClr val="tx"/>
                    </a:ext>
                  </a:extLst>
                </a:hlinkClick>
              </a:rPr>
              <a:t>Lien pour télécharger Minecraft</a:t>
            </a:r>
            <a:r>
              <a:rPr lang="en-US" sz="1200">
                <a:latin typeface="Press Start 2P"/>
                <a:ea typeface="Press Start 2P"/>
                <a:cs typeface="Press Start 2P"/>
                <a:sym typeface="Press Start 2P"/>
              </a:rPr>
              <a:t> selon votre appareil.</a:t>
            </a:r>
            <a:endParaRPr sz="1200">
              <a:latin typeface="Press Start 2P"/>
              <a:ea typeface="Press Start 2P"/>
              <a:cs typeface="Press Start 2P"/>
              <a:sym typeface="Press Start 2P"/>
            </a:endParaRPr>
          </a:p>
        </p:txBody>
      </p:sp>
      <p:pic>
        <p:nvPicPr>
          <p:cNvPr id="126" name="Google Shape;126;p18"/>
          <p:cNvPicPr preferRelativeResize="0"/>
          <p:nvPr/>
        </p:nvPicPr>
        <p:blipFill>
          <a:blip r:embed="rId11">
            <a:alphaModFix/>
          </a:blip>
          <a:stretch>
            <a:fillRect/>
          </a:stretch>
        </p:blipFill>
        <p:spPr>
          <a:xfrm>
            <a:off x="9920175" y="0"/>
            <a:ext cx="1980400" cy="198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500"/>
                                        <p:tgtEl>
                                          <p:spTgt spid="114"/>
                                        </p:tgtEl>
                                      </p:cBhvr>
                                    </p:animEffect>
                                  </p:childTnLst>
                                </p:cTn>
                              </p:par>
                              <p:par>
                                <p:cTn fill="hold" nodeType="withEffect" presetClass="entr" presetID="2" presetSubtype="4">
                                  <p:stCondLst>
                                    <p:cond delay="0"/>
                                  </p:stCondLst>
                                  <p:childTnLst>
                                    <p:set>
                                      <p:cBhvr>
                                        <p:cTn dur="1" fill="hold">
                                          <p:stCondLst>
                                            <p:cond delay="0"/>
                                          </p:stCondLst>
                                        </p:cTn>
                                        <p:tgtEl>
                                          <p:spTgt spid="115"/>
                                        </p:tgtEl>
                                        <p:attrNameLst>
                                          <p:attrName>style.visibility</p:attrName>
                                        </p:attrNameLst>
                                      </p:cBhvr>
                                      <p:to>
                                        <p:strVal val="visible"/>
                                      </p:to>
                                    </p:set>
                                    <p:anim calcmode="lin" valueType="num">
                                      <p:cBhvr additive="base">
                                        <p:cTn dur="1000"/>
                                        <p:tgtEl>
                                          <p:spTgt spid="1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23"/>
                                        </p:tgtEl>
                                        <p:attrNameLst>
                                          <p:attrName>style.visibility</p:attrName>
                                        </p:attrNameLst>
                                      </p:cBhvr>
                                      <p:to>
                                        <p:strVal val="visible"/>
                                      </p:to>
                                    </p:set>
                                    <p:anim calcmode="lin" valueType="num">
                                      <p:cBhvr additive="base">
                                        <p:cTn dur="1000"/>
                                        <p:tgtEl>
                                          <p:spTgt spid="12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626"/>
        </a:solidFill>
      </p:bgPr>
    </p:bg>
    <p:spTree>
      <p:nvGrpSpPr>
        <p:cNvPr id="130" name="Shape 130"/>
        <p:cNvGrpSpPr/>
        <p:nvPr/>
      </p:nvGrpSpPr>
      <p:grpSpPr>
        <a:xfrm>
          <a:off x="0" y="0"/>
          <a:ext cx="0" cy="0"/>
          <a:chOff x="0" y="0"/>
          <a:chExt cx="0" cy="0"/>
        </a:xfrm>
      </p:grpSpPr>
      <p:sp>
        <p:nvSpPr>
          <p:cNvPr id="131" name="Google Shape;131;p19"/>
          <p:cNvSpPr/>
          <p:nvPr/>
        </p:nvSpPr>
        <p:spPr>
          <a:xfrm>
            <a:off x="2133600" y="4130674"/>
            <a:ext cx="79248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2" name="Google Shape;132;p19"/>
          <p:cNvSpPr/>
          <p:nvPr/>
        </p:nvSpPr>
        <p:spPr>
          <a:xfrm>
            <a:off x="2133600" y="4130674"/>
            <a:ext cx="39624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3" name="Google Shape;133;p19"/>
          <p:cNvSpPr/>
          <p:nvPr/>
        </p:nvSpPr>
        <p:spPr>
          <a:xfrm>
            <a:off x="2095500" y="4095750"/>
            <a:ext cx="8001000" cy="238200"/>
          </a:xfrm>
          <a:prstGeom prst="rect">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4" name="Google Shape;134;p19"/>
          <p:cNvSpPr/>
          <p:nvPr/>
        </p:nvSpPr>
        <p:spPr>
          <a:xfrm>
            <a:off x="2133600" y="4130675"/>
            <a:ext cx="15051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5" name="Google Shape;135;p19"/>
          <p:cNvSpPr txBox="1"/>
          <p:nvPr/>
        </p:nvSpPr>
        <p:spPr>
          <a:xfrm>
            <a:off x="4964921" y="4817097"/>
            <a:ext cx="22623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D8D8D8"/>
                </a:solidFill>
                <a:latin typeface="Press Start 2P"/>
                <a:ea typeface="Press Start 2P"/>
                <a:cs typeface="Press Start 2P"/>
                <a:sym typeface="Press Start 2P"/>
              </a:rPr>
              <a:t>Loading……</a:t>
            </a:r>
            <a:endParaRPr/>
          </a:p>
        </p:txBody>
      </p:sp>
      <p:pic>
        <p:nvPicPr>
          <p:cNvPr id="136" name="Google Shape;136;p19">
            <a:hlinkClick action="ppaction://hlinkshowjump?jump=nextslide"/>
          </p:cNvPr>
          <p:cNvPicPr preferRelativeResize="0"/>
          <p:nvPr/>
        </p:nvPicPr>
        <p:blipFill>
          <a:blip r:embed="rId3">
            <a:alphaModFix/>
          </a:blip>
          <a:stretch>
            <a:fillRect/>
          </a:stretch>
        </p:blipFill>
        <p:spPr>
          <a:xfrm>
            <a:off x="3301725" y="1606796"/>
            <a:ext cx="5588550" cy="1353299"/>
          </a:xfrm>
          <a:prstGeom prst="rect">
            <a:avLst/>
          </a:prstGeom>
          <a:noFill/>
          <a:ln>
            <a:noFill/>
          </a:ln>
        </p:spPr>
      </p:pic>
      <p:sp>
        <p:nvSpPr>
          <p:cNvPr id="137" name="Google Shape;137;p19"/>
          <p:cNvSpPr txBox="1"/>
          <p:nvPr/>
        </p:nvSpPr>
        <p:spPr>
          <a:xfrm>
            <a:off x="282750" y="6478675"/>
            <a:ext cx="10265400" cy="30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US" sz="1000">
                <a:solidFill>
                  <a:schemeClr val="lt1"/>
                </a:solidFill>
                <a:latin typeface="Ubuntu"/>
                <a:ea typeface="Ubuntu"/>
                <a:cs typeface="Ubuntu"/>
                <a:sym typeface="Ubuntu"/>
              </a:rPr>
              <a:t>Cette présentation,</a:t>
            </a:r>
            <a:r>
              <a:rPr lang="en-US" sz="1000">
                <a:solidFill>
                  <a:schemeClr val="accent4"/>
                </a:solidFill>
                <a:latin typeface="Ubuntu"/>
                <a:ea typeface="Ubuntu"/>
                <a:cs typeface="Ubuntu"/>
                <a:sym typeface="Ubuntu"/>
              </a:rPr>
              <a:t> </a:t>
            </a:r>
            <a:r>
              <a:rPr lang="en-US" sz="1000" u="sng">
                <a:solidFill>
                  <a:schemeClr val="accent4"/>
                </a:solidFill>
                <a:latin typeface="Ubuntu"/>
                <a:ea typeface="Ubuntu"/>
                <a:cs typeface="Ubuntu"/>
                <a:sym typeface="Ubuntu"/>
                <a:hlinkClick r:id="rId4">
                  <a:extLst>
                    <a:ext uri="{A12FA001-AC4F-418D-AE19-62706E023703}">
                      <ahyp:hlinkClr val="tx"/>
                    </a:ext>
                  </a:extLst>
                </a:hlinkClick>
              </a:rPr>
              <a:t>recitmst.qc.ca/minecraft06122024</a:t>
            </a:r>
            <a:r>
              <a:rPr lang="en-US" sz="1000">
                <a:solidFill>
                  <a:schemeClr val="accent4"/>
                </a:solidFill>
                <a:latin typeface="Ubuntu"/>
                <a:ea typeface="Ubuntu"/>
                <a:cs typeface="Ubuntu"/>
                <a:sym typeface="Ubuntu"/>
              </a:rPr>
              <a:t> </a:t>
            </a:r>
            <a:r>
              <a:rPr lang="en-US" sz="1000">
                <a:solidFill>
                  <a:schemeClr val="lt1"/>
                </a:solidFill>
                <a:latin typeface="Ubuntu"/>
                <a:ea typeface="Ubuntu"/>
                <a:cs typeface="Ubuntu"/>
                <a:sym typeface="Ubuntu"/>
              </a:rPr>
              <a:t>du </a:t>
            </a:r>
            <a:r>
              <a:rPr lang="en-US" sz="1000" u="sng">
                <a:solidFill>
                  <a:schemeClr val="lt1"/>
                </a:solidFill>
                <a:latin typeface="Ubuntu"/>
                <a:ea typeface="Ubuntu"/>
                <a:cs typeface="Ubuntu"/>
                <a:sym typeface="Ubuntu"/>
                <a:hlinkClick r:id="rId5">
                  <a:extLst>
                    <a:ext uri="{A12FA001-AC4F-418D-AE19-62706E023703}">
                      <ahyp:hlinkClr val="tx"/>
                    </a:ext>
                  </a:extLst>
                </a:hlinkClick>
              </a:rPr>
              <a:t>RÉCIT MST</a:t>
            </a:r>
            <a:r>
              <a:rPr lang="en-US" sz="1000">
                <a:solidFill>
                  <a:schemeClr val="lt1"/>
                </a:solidFill>
                <a:latin typeface="Ubuntu"/>
                <a:ea typeface="Ubuntu"/>
                <a:cs typeface="Ubuntu"/>
                <a:sym typeface="Ubuntu"/>
              </a:rPr>
              <a:t> est mise à disposition, sauf exception, selon les termes de la </a:t>
            </a:r>
            <a:r>
              <a:rPr lang="en-US" sz="1000" u="sng">
                <a:solidFill>
                  <a:schemeClr val="lt1"/>
                </a:solidFill>
                <a:hlinkClick r:id="rId6">
                  <a:extLst>
                    <a:ext uri="{A12FA001-AC4F-418D-AE19-62706E023703}">
                      <ahyp:hlinkClr val="tx"/>
                    </a:ext>
                  </a:extLst>
                </a:hlinkClick>
              </a:rPr>
              <a:t>Licence CC</a:t>
            </a:r>
            <a:r>
              <a:rPr lang="en-US" sz="1000">
                <a:solidFill>
                  <a:schemeClr val="lt1"/>
                </a:solidFill>
                <a:latin typeface="Ubuntu"/>
                <a:ea typeface="Ubuntu"/>
                <a:cs typeface="Ubuntu"/>
                <a:sym typeface="Ubuntu"/>
              </a:rPr>
              <a:t>.</a:t>
            </a:r>
            <a:endParaRPr>
              <a:solidFill>
                <a:schemeClr val="lt1"/>
              </a:solidFill>
              <a:latin typeface="Calibri"/>
              <a:ea typeface="Calibri"/>
              <a:cs typeface="Calibri"/>
              <a:sym typeface="Calibri"/>
            </a:endParaRPr>
          </a:p>
        </p:txBody>
      </p:sp>
      <p:pic>
        <p:nvPicPr>
          <p:cNvPr id="138" name="Google Shape;138;p19">
            <a:hlinkClick r:id="rId7"/>
          </p:cNvPr>
          <p:cNvPicPr preferRelativeResize="0"/>
          <p:nvPr/>
        </p:nvPicPr>
        <p:blipFill rotWithShape="1">
          <a:blip r:embed="rId8">
            <a:alphaModFix/>
          </a:blip>
          <a:srcRect b="0" l="0" r="0" t="0"/>
          <a:stretch/>
        </p:blipFill>
        <p:spPr>
          <a:xfrm>
            <a:off x="10096488" y="6394070"/>
            <a:ext cx="1108530" cy="392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4"/>
                                        </p:tgtEl>
                                        <p:attrNameLst>
                                          <p:attrName>style.visibility</p:attrName>
                                        </p:attrNameLst>
                                      </p:cBhvr>
                                      <p:to>
                                        <p:strVal val="visible"/>
                                      </p:to>
                                    </p:set>
                                    <p:animEffect filter="fade" transition="in">
                                      <p:cBhvr>
                                        <p:cTn dur="500"/>
                                        <p:tgtEl>
                                          <p:spTgt spid="13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500"/>
                                        <p:tgtEl>
                                          <p:spTgt spid="13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500"/>
                                        <p:tgtEl>
                                          <p:spTgt spid="1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2" name="Shape 142"/>
        <p:cNvGrpSpPr/>
        <p:nvPr/>
      </p:nvGrpSpPr>
      <p:grpSpPr>
        <a:xfrm>
          <a:off x="0" y="0"/>
          <a:ext cx="0" cy="0"/>
          <a:chOff x="0" y="0"/>
          <a:chExt cx="0" cy="0"/>
        </a:xfrm>
      </p:grpSpPr>
      <p:sp>
        <p:nvSpPr>
          <p:cNvPr id="143" name="Google Shape;143;p20"/>
          <p:cNvSpPr/>
          <p:nvPr/>
        </p:nvSpPr>
        <p:spPr>
          <a:xfrm>
            <a:off x="1200300" y="1926475"/>
            <a:ext cx="9791400" cy="3642900"/>
          </a:xfrm>
          <a:prstGeom prst="roundRect">
            <a:avLst>
              <a:gd fmla="val 0" name="adj"/>
            </a:avLst>
          </a:prstGeom>
          <a:gradFill>
            <a:gsLst>
              <a:gs pos="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4" name="Google Shape;144;p20"/>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0"/>
          <p:cNvSpPr txBox="1"/>
          <p:nvPr/>
        </p:nvSpPr>
        <p:spPr>
          <a:xfrm>
            <a:off x="1915425" y="708047"/>
            <a:ext cx="8194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000">
                <a:solidFill>
                  <a:srgbClr val="D8D8D8"/>
                </a:solidFill>
                <a:latin typeface="Press Start 2P"/>
                <a:ea typeface="Press Start 2P"/>
                <a:cs typeface="Press Start 2P"/>
                <a:sym typeface="Press Start 2P"/>
              </a:rPr>
              <a:t>Plan</a:t>
            </a:r>
            <a:r>
              <a:rPr lang="en-US" sz="3000">
                <a:solidFill>
                  <a:srgbClr val="D8D8D8"/>
                </a:solidFill>
                <a:latin typeface="Press Start 2P"/>
                <a:ea typeface="Press Start 2P"/>
                <a:cs typeface="Press Start 2P"/>
                <a:sym typeface="Press Start 2P"/>
              </a:rPr>
              <a:t> de l’atelier</a:t>
            </a:r>
            <a:endParaRPr sz="3000">
              <a:latin typeface="Press Start 2P"/>
              <a:ea typeface="Press Start 2P"/>
              <a:cs typeface="Press Start 2P"/>
              <a:sym typeface="Press Start 2P"/>
            </a:endParaRPr>
          </a:p>
        </p:txBody>
      </p:sp>
      <p:pic>
        <p:nvPicPr>
          <p:cNvPr descr="A picture containing container, square&#10;&#10;Description automatically generated" id="146" name="Google Shape;146;p20"/>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sp>
        <p:nvSpPr>
          <p:cNvPr id="147" name="Google Shape;147;p20"/>
          <p:cNvSpPr txBox="1"/>
          <p:nvPr/>
        </p:nvSpPr>
        <p:spPr>
          <a:xfrm>
            <a:off x="1834000" y="2348950"/>
            <a:ext cx="8637000" cy="2447400"/>
          </a:xfrm>
          <a:prstGeom prst="rect">
            <a:avLst/>
          </a:prstGeom>
          <a:noFill/>
          <a:ln>
            <a:noFill/>
          </a:ln>
        </p:spPr>
        <p:txBody>
          <a:bodyPr anchorCtr="0" anchor="t" bIns="45700" lIns="91425" spcFirstLastPara="1" rIns="91425" wrap="square" tIns="45700">
            <a:spAutoFit/>
          </a:bodyPr>
          <a:lstStyle/>
          <a:p>
            <a:pPr indent="-342900" lvl="0" marL="457200" rtl="0" algn="l">
              <a:lnSpc>
                <a:spcPct val="150000"/>
              </a:lnSpc>
              <a:spcBef>
                <a:spcPts val="0"/>
              </a:spcBef>
              <a:spcAft>
                <a:spcPts val="0"/>
              </a:spcAft>
              <a:buClr>
                <a:schemeClr val="lt2"/>
              </a:buClr>
              <a:buSzPts val="1800"/>
              <a:buFont typeface="Press Start 2P"/>
              <a:buChar char="■"/>
            </a:pPr>
            <a:r>
              <a:rPr lang="en-US" sz="1800">
                <a:solidFill>
                  <a:schemeClr val="lt2"/>
                </a:solidFill>
                <a:latin typeface="Press Start 2P"/>
                <a:ea typeface="Press Start 2P"/>
                <a:cs typeface="Press Start 2P"/>
                <a:sym typeface="Press Start 2P"/>
              </a:rPr>
              <a:t>Qu’est-ce que Minecraft?</a:t>
            </a:r>
            <a:endParaRPr sz="1800">
              <a:solidFill>
                <a:schemeClr val="lt2"/>
              </a:solidFill>
              <a:latin typeface="Press Start 2P"/>
              <a:ea typeface="Press Start 2P"/>
              <a:cs typeface="Press Start 2P"/>
              <a:sym typeface="Press Start 2P"/>
            </a:endParaRPr>
          </a:p>
          <a:p>
            <a:pPr indent="-342900" lvl="0" marL="457200" rtl="0" algn="l">
              <a:lnSpc>
                <a:spcPct val="150000"/>
              </a:lnSpc>
              <a:spcBef>
                <a:spcPts val="0"/>
              </a:spcBef>
              <a:spcAft>
                <a:spcPts val="0"/>
              </a:spcAft>
              <a:buClr>
                <a:schemeClr val="lt2"/>
              </a:buClr>
              <a:buSzPts val="1800"/>
              <a:buFont typeface="Press Start 2P"/>
              <a:buChar char="■"/>
            </a:pPr>
            <a:r>
              <a:rPr lang="en-US" sz="1800">
                <a:solidFill>
                  <a:schemeClr val="lt2"/>
                </a:solidFill>
                <a:latin typeface="Press Start 2P"/>
                <a:ea typeface="Press Start 2P"/>
                <a:cs typeface="Press Start 2P"/>
                <a:sym typeface="Press Start 2P"/>
              </a:rPr>
              <a:t>Les compétences à développer</a:t>
            </a:r>
            <a:endParaRPr sz="1800">
              <a:solidFill>
                <a:schemeClr val="lt2"/>
              </a:solidFill>
              <a:latin typeface="Press Start 2P"/>
              <a:ea typeface="Press Start 2P"/>
              <a:cs typeface="Press Start 2P"/>
              <a:sym typeface="Press Start 2P"/>
            </a:endParaRPr>
          </a:p>
          <a:p>
            <a:pPr indent="-342900" lvl="0" marL="457200" rtl="0" algn="l">
              <a:lnSpc>
                <a:spcPct val="150000"/>
              </a:lnSpc>
              <a:spcBef>
                <a:spcPts val="0"/>
              </a:spcBef>
              <a:spcAft>
                <a:spcPts val="0"/>
              </a:spcAft>
              <a:buClr>
                <a:schemeClr val="lt2"/>
              </a:buClr>
              <a:buSzPts val="1800"/>
              <a:buFont typeface="Press Start 2P"/>
              <a:buChar char="■"/>
            </a:pPr>
            <a:r>
              <a:rPr lang="en-US" sz="1800">
                <a:solidFill>
                  <a:schemeClr val="lt2"/>
                </a:solidFill>
                <a:latin typeface="Press Start 2P"/>
                <a:ea typeface="Press Start 2P"/>
                <a:cs typeface="Press Start 2P"/>
                <a:sym typeface="Press Start 2P"/>
              </a:rPr>
              <a:t>Les disciplines scolaires</a:t>
            </a:r>
            <a:endParaRPr sz="1800">
              <a:solidFill>
                <a:schemeClr val="lt2"/>
              </a:solidFill>
              <a:latin typeface="Press Start 2P"/>
              <a:ea typeface="Press Start 2P"/>
              <a:cs typeface="Press Start 2P"/>
              <a:sym typeface="Press Start 2P"/>
            </a:endParaRPr>
          </a:p>
          <a:p>
            <a:pPr indent="-342900" lvl="0" marL="457200" rtl="0" algn="l">
              <a:lnSpc>
                <a:spcPct val="150000"/>
              </a:lnSpc>
              <a:spcBef>
                <a:spcPts val="0"/>
              </a:spcBef>
              <a:spcAft>
                <a:spcPts val="0"/>
              </a:spcAft>
              <a:buClr>
                <a:schemeClr val="lt2"/>
              </a:buClr>
              <a:buSzPts val="1800"/>
              <a:buFont typeface="Press Start 2P"/>
              <a:buChar char="■"/>
            </a:pPr>
            <a:r>
              <a:rPr lang="en-US" sz="1800">
                <a:solidFill>
                  <a:schemeClr val="lt2"/>
                </a:solidFill>
                <a:latin typeface="Press Start 2P"/>
                <a:ea typeface="Press Start 2P"/>
                <a:cs typeface="Press Start 2P"/>
                <a:sym typeface="Press Start 2P"/>
              </a:rPr>
              <a:t>Les bases essentielles</a:t>
            </a:r>
            <a:endParaRPr sz="1800">
              <a:solidFill>
                <a:schemeClr val="lt2"/>
              </a:solidFill>
              <a:latin typeface="Press Start 2P"/>
              <a:ea typeface="Press Start 2P"/>
              <a:cs typeface="Press Start 2P"/>
              <a:sym typeface="Press Start 2P"/>
            </a:endParaRPr>
          </a:p>
          <a:p>
            <a:pPr indent="-342900" lvl="0" marL="457200" rtl="0" algn="l">
              <a:lnSpc>
                <a:spcPct val="150000"/>
              </a:lnSpc>
              <a:spcBef>
                <a:spcPts val="0"/>
              </a:spcBef>
              <a:spcAft>
                <a:spcPts val="0"/>
              </a:spcAft>
              <a:buClr>
                <a:schemeClr val="lt2"/>
              </a:buClr>
              <a:buSzPts val="1800"/>
              <a:buFont typeface="Press Start 2P"/>
              <a:buChar char="■"/>
            </a:pPr>
            <a:r>
              <a:rPr lang="en-US" sz="1800">
                <a:solidFill>
                  <a:schemeClr val="lt2"/>
                </a:solidFill>
                <a:latin typeface="Press Start 2P"/>
                <a:ea typeface="Press Start 2P"/>
                <a:cs typeface="Press Start 2P"/>
                <a:sym typeface="Press Start 2P"/>
              </a:rPr>
              <a:t>Les fonctionnalités pour la classe</a:t>
            </a:r>
            <a:endParaRPr sz="1800">
              <a:solidFill>
                <a:schemeClr val="lt2"/>
              </a:solidFill>
              <a:latin typeface="Press Start 2P"/>
              <a:ea typeface="Press Start 2P"/>
              <a:cs typeface="Press Start 2P"/>
              <a:sym typeface="Press Start 2P"/>
            </a:endParaRPr>
          </a:p>
          <a:p>
            <a:pPr indent="-342900" lvl="0" marL="457200" rtl="0" algn="l">
              <a:lnSpc>
                <a:spcPct val="150000"/>
              </a:lnSpc>
              <a:spcBef>
                <a:spcPts val="0"/>
              </a:spcBef>
              <a:spcAft>
                <a:spcPts val="0"/>
              </a:spcAft>
              <a:buClr>
                <a:schemeClr val="lt2"/>
              </a:buClr>
              <a:buSzPts val="1800"/>
              <a:buFont typeface="Press Start 2P"/>
              <a:buChar char="■"/>
            </a:pPr>
            <a:r>
              <a:rPr lang="en-US" sz="1800">
                <a:solidFill>
                  <a:schemeClr val="lt2"/>
                </a:solidFill>
                <a:latin typeface="Press Start 2P"/>
                <a:ea typeface="Press Start 2P"/>
                <a:cs typeface="Press Start 2P"/>
                <a:sym typeface="Press Start 2P"/>
              </a:rPr>
              <a:t>Autoformation</a:t>
            </a:r>
            <a:endParaRPr sz="1800">
              <a:solidFill>
                <a:schemeClr val="lt2"/>
              </a:solidFill>
              <a:latin typeface="Press Start 2P"/>
              <a:ea typeface="Press Start 2P"/>
              <a:cs typeface="Press Start 2P"/>
              <a:sym typeface="Press Start 2P"/>
            </a:endParaRPr>
          </a:p>
        </p:txBody>
      </p:sp>
      <p:pic>
        <p:nvPicPr>
          <p:cNvPr descr="A picture containing container, square&#10;&#10;Description automatically generated" id="148" name="Google Shape;148;p20"/>
          <p:cNvPicPr preferRelativeResize="0"/>
          <p:nvPr/>
        </p:nvPicPr>
        <p:blipFill rotWithShape="1">
          <a:blip r:embed="rId4">
            <a:alphaModFix/>
          </a:blip>
          <a:srcRect b="0" l="0" r="0" t="0"/>
          <a:stretch/>
        </p:blipFill>
        <p:spPr>
          <a:xfrm>
            <a:off x="5448675" y="5026792"/>
            <a:ext cx="1834375" cy="1835383"/>
          </a:xfrm>
          <a:prstGeom prst="rect">
            <a:avLst/>
          </a:prstGeom>
          <a:noFill/>
          <a:ln>
            <a:noFill/>
          </a:ln>
        </p:spPr>
      </p:pic>
      <p:pic>
        <p:nvPicPr>
          <p:cNvPr descr="A picture containing container, square&#10;&#10;Description automatically generated" id="149" name="Google Shape;149;p20"/>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500"/>
                                        <p:tgtEl>
                                          <p:spTgt spid="143"/>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250"/>
                                        <p:tgtEl>
                                          <p:spTgt spid="147"/>
                                        </p:tgtEl>
                                      </p:cBhvr>
                                    </p:animEffect>
                                  </p:childTnLst>
                                </p:cTn>
                              </p:par>
                              <p:par>
                                <p:cTn fill="hold" nodeType="withEffect" presetClass="entr" presetID="2" presetSubtype="4">
                                  <p:stCondLst>
                                    <p:cond delay="0"/>
                                  </p:stCondLst>
                                  <p:childTnLst>
                                    <p:set>
                                      <p:cBhvr>
                                        <p:cTn dur="1" fill="hold">
                                          <p:stCondLst>
                                            <p:cond delay="0"/>
                                          </p:stCondLst>
                                        </p:cTn>
                                        <p:tgtEl>
                                          <p:spTgt spid="146"/>
                                        </p:tgtEl>
                                        <p:attrNameLst>
                                          <p:attrName>style.visibility</p:attrName>
                                        </p:attrNameLst>
                                      </p:cBhvr>
                                      <p:to>
                                        <p:strVal val="visible"/>
                                      </p:to>
                                    </p:set>
                                    <p:anim calcmode="lin" valueType="num">
                                      <p:cBhvr additive="base">
                                        <p:cTn dur="1500"/>
                                        <p:tgtEl>
                                          <p:spTgt spid="14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48"/>
                                        </p:tgtEl>
                                        <p:attrNameLst>
                                          <p:attrName>style.visibility</p:attrName>
                                        </p:attrNameLst>
                                      </p:cBhvr>
                                      <p:to>
                                        <p:strVal val="visible"/>
                                      </p:to>
                                    </p:set>
                                    <p:anim calcmode="lin" valueType="num">
                                      <p:cBhvr additive="base">
                                        <p:cTn dur="1500"/>
                                        <p:tgtEl>
                                          <p:spTgt spid="1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49"/>
                                        </p:tgtEl>
                                        <p:attrNameLst>
                                          <p:attrName>style.visibility</p:attrName>
                                        </p:attrNameLst>
                                      </p:cBhvr>
                                      <p:to>
                                        <p:strVal val="visible"/>
                                      </p:to>
                                    </p:set>
                                    <p:anim calcmode="lin" valueType="num">
                                      <p:cBhvr additive="base">
                                        <p:cTn dur="1500"/>
                                        <p:tgtEl>
                                          <p:spTgt spid="14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3" name="Shape 153"/>
        <p:cNvGrpSpPr/>
        <p:nvPr/>
      </p:nvGrpSpPr>
      <p:grpSpPr>
        <a:xfrm>
          <a:off x="0" y="0"/>
          <a:ext cx="0" cy="0"/>
          <a:chOff x="0" y="0"/>
          <a:chExt cx="0" cy="0"/>
        </a:xfrm>
      </p:grpSpPr>
      <p:sp>
        <p:nvSpPr>
          <p:cNvPr id="154" name="Google Shape;154;p21"/>
          <p:cNvSpPr/>
          <p:nvPr/>
        </p:nvSpPr>
        <p:spPr>
          <a:xfrm>
            <a:off x="1834000" y="185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5" name="Google Shape;155;p21"/>
          <p:cNvSpPr txBox="1"/>
          <p:nvPr/>
        </p:nvSpPr>
        <p:spPr>
          <a:xfrm>
            <a:off x="1915425" y="367775"/>
            <a:ext cx="8194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Qu’est-ce que Minecraft Education ?</a:t>
            </a:r>
            <a:endParaRPr/>
          </a:p>
        </p:txBody>
      </p:sp>
      <p:pic>
        <p:nvPicPr>
          <p:cNvPr id="156" name="Google Shape;156;p21" title="Représenter des frises et des dallages">
            <a:hlinkClick r:id="rId4"/>
          </p:cNvPr>
          <p:cNvPicPr preferRelativeResize="0"/>
          <p:nvPr/>
        </p:nvPicPr>
        <p:blipFill>
          <a:blip r:embed="rId5">
            <a:alphaModFix/>
          </a:blip>
          <a:stretch>
            <a:fillRect/>
          </a:stretch>
        </p:blipFill>
        <p:spPr>
          <a:xfrm>
            <a:off x="2318738" y="1038075"/>
            <a:ext cx="7554524" cy="56659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gtEl>
                                        <p:attrNameLst>
                                          <p:attrName>style.visibility</p:attrName>
                                        </p:attrNameLst>
                                      </p:cBhvr>
                                      <p:to>
                                        <p:strVal val="visible"/>
                                      </p:to>
                                    </p:set>
                                    <p:animEffect filter="fade" transition="in">
                                      <p:cBhvr>
                                        <p:cTn dur="1000"/>
                                        <p:tgtEl>
                                          <p:spTgt spid="1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60" name="Shape 160"/>
        <p:cNvGrpSpPr/>
        <p:nvPr/>
      </p:nvGrpSpPr>
      <p:grpSpPr>
        <a:xfrm>
          <a:off x="0" y="0"/>
          <a:ext cx="0" cy="0"/>
          <a:chOff x="0" y="0"/>
          <a:chExt cx="0" cy="0"/>
        </a:xfrm>
      </p:grpSpPr>
      <p:grpSp>
        <p:nvGrpSpPr>
          <p:cNvPr id="161" name="Google Shape;161;p22"/>
          <p:cNvGrpSpPr/>
          <p:nvPr/>
        </p:nvGrpSpPr>
        <p:grpSpPr>
          <a:xfrm>
            <a:off x="3951968" y="2079356"/>
            <a:ext cx="2084100" cy="733500"/>
            <a:chOff x="3951968" y="2079356"/>
            <a:chExt cx="2084100" cy="733500"/>
          </a:xfrm>
        </p:grpSpPr>
        <p:sp>
          <p:nvSpPr>
            <p:cNvPr id="162" name="Google Shape;162;p22">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3" name="Google Shape;163;p22"/>
            <p:cNvSpPr txBox="1"/>
            <p:nvPr/>
          </p:nvSpPr>
          <p:spPr>
            <a:xfrm>
              <a:off x="4065125" y="2172266"/>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Résolution de problèmes</a:t>
              </a:r>
              <a:endParaRPr sz="1100">
                <a:solidFill>
                  <a:srgbClr val="D9D9D9"/>
                </a:solidFill>
                <a:latin typeface="Press Start 2P"/>
                <a:ea typeface="Press Start 2P"/>
                <a:cs typeface="Press Start 2P"/>
                <a:sym typeface="Press Start 2P"/>
              </a:endParaRPr>
            </a:p>
          </p:txBody>
        </p:sp>
      </p:grpSp>
      <p:sp>
        <p:nvSpPr>
          <p:cNvPr id="164" name="Google Shape;164;p22">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5" name="Google Shape;165;p22">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6" name="Google Shape;166;p22"/>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167" name="Google Shape;167;p22"/>
          <p:cNvPicPr preferRelativeResize="0"/>
          <p:nvPr/>
        </p:nvPicPr>
        <p:blipFill rotWithShape="1">
          <a:blip r:embed="rId6">
            <a:alphaModFix/>
          </a:blip>
          <a:srcRect b="0" l="0" r="0" t="0"/>
          <a:stretch/>
        </p:blipFill>
        <p:spPr>
          <a:xfrm>
            <a:off x="7774664" y="4975982"/>
            <a:ext cx="784149" cy="784150"/>
          </a:xfrm>
          <a:prstGeom prst="rect">
            <a:avLst/>
          </a:prstGeom>
          <a:noFill/>
          <a:ln>
            <a:noFill/>
          </a:ln>
        </p:spPr>
      </p:pic>
      <p:sp>
        <p:nvSpPr>
          <p:cNvPr id="168" name="Google Shape;168;p22"/>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9" name="Google Shape;169;p22"/>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a:t>
            </a:r>
            <a:endParaRPr/>
          </a:p>
        </p:txBody>
      </p:sp>
      <p:sp>
        <p:nvSpPr>
          <p:cNvPr id="170" name="Google Shape;170;p22">
            <a:hlinkClick action="ppaction://hlinksldjump" r:id="rId7"/>
          </p:cNvPr>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1" name="Google Shape;171;p22">
            <a:hlinkClick action="ppaction://hlinksldjump" r:id="rId8"/>
          </p:cNvPr>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Collaboration</a:t>
            </a:r>
            <a:endParaRPr sz="1100"/>
          </a:p>
        </p:txBody>
      </p:sp>
      <p:sp>
        <p:nvSpPr>
          <p:cNvPr id="172" name="Google Shape;172;p22"/>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Créativité</a:t>
            </a:r>
            <a:endParaRPr sz="1100"/>
          </a:p>
        </p:txBody>
      </p:sp>
      <p:sp>
        <p:nvSpPr>
          <p:cNvPr id="173" name="Google Shape;173;p22"/>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Habiletés technologiques</a:t>
            </a:r>
            <a:endParaRPr sz="1100"/>
          </a:p>
        </p:txBody>
      </p:sp>
      <p:sp>
        <p:nvSpPr>
          <p:cNvPr id="174" name="Google Shape;174;p22"/>
          <p:cNvSpPr txBox="1"/>
          <p:nvPr/>
        </p:nvSpPr>
        <p:spPr>
          <a:xfrm>
            <a:off x="1748075" y="2909438"/>
            <a:ext cx="69783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Planifier sa classe collaborative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Mode multijoueur (paire, équipe, classe)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Co-construction -» Engagement</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Proposer des rôles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Créer une charte de classe</a:t>
            </a:r>
            <a:endParaRPr sz="1200">
              <a:solidFill>
                <a:schemeClr val="dk1"/>
              </a:solidFill>
              <a:latin typeface="Press Start 2P"/>
              <a:ea typeface="Press Start 2P"/>
              <a:cs typeface="Press Start 2P"/>
              <a:sym typeface="Press Start 2P"/>
            </a:endParaRPr>
          </a:p>
        </p:txBody>
      </p:sp>
      <p:sp>
        <p:nvSpPr>
          <p:cNvPr id="175" name="Google Shape;175;p22"/>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6" name="Google Shape;176;p22"/>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7" name="Google Shape;177;p22"/>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8" name="Google Shape;178;p22"/>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9" name="Google Shape;179;p22"/>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180" name="Google Shape;180;p22"/>
          <p:cNvPicPr preferRelativeResize="0"/>
          <p:nvPr/>
        </p:nvPicPr>
        <p:blipFill rotWithShape="1">
          <a:blip r:embed="rId9">
            <a:alphaModFix/>
          </a:blip>
          <a:srcRect b="0" l="0" r="0" t="0"/>
          <a:stretch/>
        </p:blipFill>
        <p:spPr>
          <a:xfrm>
            <a:off x="2774998" y="4964437"/>
            <a:ext cx="350164" cy="350164"/>
          </a:xfrm>
          <a:prstGeom prst="rect">
            <a:avLst/>
          </a:prstGeom>
          <a:noFill/>
          <a:ln>
            <a:noFill/>
          </a:ln>
        </p:spPr>
      </p:pic>
      <p:pic>
        <p:nvPicPr>
          <p:cNvPr descr="Qr code&#10;&#10;Description automatically generated" id="181" name="Google Shape;181;p22"/>
          <p:cNvPicPr preferRelativeResize="0"/>
          <p:nvPr/>
        </p:nvPicPr>
        <p:blipFill rotWithShape="1">
          <a:blip r:embed="rId10">
            <a:alphaModFix/>
          </a:blip>
          <a:srcRect b="0" l="0" r="0" t="0"/>
          <a:stretch/>
        </p:blipFill>
        <p:spPr>
          <a:xfrm>
            <a:off x="1988541" y="4940948"/>
            <a:ext cx="396405" cy="397142"/>
          </a:xfrm>
          <a:prstGeom prst="rect">
            <a:avLst/>
          </a:prstGeom>
          <a:noFill/>
          <a:ln>
            <a:noFill/>
          </a:ln>
        </p:spPr>
      </p:pic>
      <p:pic>
        <p:nvPicPr>
          <p:cNvPr descr="Chart, histogram&#10;&#10;Description automatically generated" id="182" name="Google Shape;182;p22"/>
          <p:cNvPicPr preferRelativeResize="0"/>
          <p:nvPr/>
        </p:nvPicPr>
        <p:blipFill rotWithShape="1">
          <a:blip r:embed="rId11">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183" name="Google Shape;183;p22"/>
          <p:cNvPicPr preferRelativeResize="0"/>
          <p:nvPr/>
        </p:nvPicPr>
        <p:blipFill rotWithShape="1">
          <a:blip r:embed="rId12">
            <a:alphaModFix/>
          </a:blip>
          <a:srcRect b="0" l="0" r="0" t="0"/>
          <a:stretch/>
        </p:blipFill>
        <p:spPr>
          <a:xfrm>
            <a:off x="5013835" y="4978360"/>
            <a:ext cx="392361" cy="322319"/>
          </a:xfrm>
          <a:prstGeom prst="rect">
            <a:avLst/>
          </a:prstGeom>
          <a:noFill/>
          <a:ln>
            <a:noFill/>
          </a:ln>
        </p:spPr>
      </p:pic>
      <p:pic>
        <p:nvPicPr>
          <p:cNvPr descr="Shape&#10;&#10;Description automatically generated" id="184" name="Google Shape;184;p22"/>
          <p:cNvPicPr preferRelativeResize="0"/>
          <p:nvPr/>
        </p:nvPicPr>
        <p:blipFill rotWithShape="1">
          <a:blip r:embed="rId13">
            <a:alphaModFix/>
          </a:blip>
          <a:srcRect b="0" l="0" r="0" t="0"/>
          <a:stretch/>
        </p:blipFill>
        <p:spPr>
          <a:xfrm>
            <a:off x="4293726" y="4974062"/>
            <a:ext cx="330914" cy="330914"/>
          </a:xfrm>
          <a:prstGeom prst="rect">
            <a:avLst/>
          </a:prstGeom>
          <a:noFill/>
          <a:ln>
            <a:noFill/>
          </a:ln>
        </p:spPr>
      </p:pic>
      <p:pic>
        <p:nvPicPr>
          <p:cNvPr descr="A picture containing container, square&#10;&#10;Description automatically generated" id="185" name="Google Shape;185;p22"/>
          <p:cNvPicPr preferRelativeResize="0"/>
          <p:nvPr/>
        </p:nvPicPr>
        <p:blipFill rotWithShape="1">
          <a:blip r:embed="rId6">
            <a:alphaModFix/>
          </a:blip>
          <a:srcRect b="0" l="0" r="0" t="0"/>
          <a:stretch/>
        </p:blipFill>
        <p:spPr>
          <a:xfrm>
            <a:off x="8726274" y="4917068"/>
            <a:ext cx="1747837" cy="1747837"/>
          </a:xfrm>
          <a:prstGeom prst="rect">
            <a:avLst/>
          </a:prstGeom>
          <a:noFill/>
          <a:ln>
            <a:noFill/>
          </a:ln>
        </p:spPr>
      </p:pic>
      <p:pic>
        <p:nvPicPr>
          <p:cNvPr descr="A picture containing container, square&#10;&#10;Description automatically generated" id="186" name="Google Shape;186;p22"/>
          <p:cNvPicPr preferRelativeResize="0"/>
          <p:nvPr/>
        </p:nvPicPr>
        <p:blipFill rotWithShape="1">
          <a:blip r:embed="rId6">
            <a:alphaModFix/>
          </a:blip>
          <a:srcRect b="0" l="0" r="0" t="0"/>
          <a:stretch/>
        </p:blipFill>
        <p:spPr>
          <a:xfrm>
            <a:off x="7824500" y="5410485"/>
            <a:ext cx="1262339" cy="1262339"/>
          </a:xfrm>
          <a:prstGeom prst="rect">
            <a:avLst/>
          </a:prstGeom>
          <a:noFill/>
          <a:ln>
            <a:noFill/>
          </a:ln>
        </p:spPr>
      </p:pic>
      <p:pic>
        <p:nvPicPr>
          <p:cNvPr descr="A picture containing toy&#10;&#10;Description automatically generated" id="187" name="Google Shape;187;p22"/>
          <p:cNvPicPr preferRelativeResize="0"/>
          <p:nvPr/>
        </p:nvPicPr>
        <p:blipFill rotWithShape="1">
          <a:blip r:embed="rId14">
            <a:alphaModFix/>
          </a:blip>
          <a:srcRect b="0" l="0" r="0" t="0"/>
          <a:stretch/>
        </p:blipFill>
        <p:spPr>
          <a:xfrm>
            <a:off x="8359775" y="3290564"/>
            <a:ext cx="2617550" cy="22929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250"/>
                                        <p:tgtEl>
                                          <p:spTgt spid="174"/>
                                        </p:tgtEl>
                                      </p:cBhvr>
                                    </p:animEffect>
                                  </p:childTnLst>
                                </p:cTn>
                              </p:par>
                              <p:par>
                                <p:cTn fill="hold" nodeType="withEffect" presetClass="entr" presetID="2" presetSubtype="4">
                                  <p:stCondLst>
                                    <p:cond delay="0"/>
                                  </p:stCondLst>
                                  <p:childTnLst>
                                    <p:set>
                                      <p:cBhvr>
                                        <p:cTn dur="1" fill="hold">
                                          <p:stCondLst>
                                            <p:cond delay="0"/>
                                          </p:stCondLst>
                                        </p:cTn>
                                        <p:tgtEl>
                                          <p:spTgt spid="185"/>
                                        </p:tgtEl>
                                        <p:attrNameLst>
                                          <p:attrName>style.visibility</p:attrName>
                                        </p:attrNameLst>
                                      </p:cBhvr>
                                      <p:to>
                                        <p:strVal val="visible"/>
                                      </p:to>
                                    </p:set>
                                    <p:anim calcmode="lin" valueType="num">
                                      <p:cBhvr additive="base">
                                        <p:cTn dur="1000"/>
                                        <p:tgtEl>
                                          <p:spTgt spid="18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86"/>
                                        </p:tgtEl>
                                        <p:attrNameLst>
                                          <p:attrName>style.visibility</p:attrName>
                                        </p:attrNameLst>
                                      </p:cBhvr>
                                      <p:to>
                                        <p:strVal val="visible"/>
                                      </p:to>
                                    </p:set>
                                    <p:anim calcmode="lin" valueType="num">
                                      <p:cBhvr additive="base">
                                        <p:cTn dur="1000"/>
                                        <p:tgtEl>
                                          <p:spTgt spid="18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7"/>
                                        </p:tgtEl>
                                        <p:attrNameLst>
                                          <p:attrName>style.visibility</p:attrName>
                                        </p:attrNameLst>
                                      </p:cBhvr>
                                      <p:to>
                                        <p:strVal val="visible"/>
                                      </p:to>
                                    </p:set>
                                    <p:anim calcmode="lin" valueType="num">
                                      <p:cBhvr additive="base">
                                        <p:cTn dur="1000"/>
                                        <p:tgtEl>
                                          <p:spTgt spid="1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87"/>
                                        </p:tgtEl>
                                        <p:attrNameLst>
                                          <p:attrName>style.visibility</p:attrName>
                                        </p:attrNameLst>
                                      </p:cBhvr>
                                      <p:to>
                                        <p:strVal val="visible"/>
                                      </p:to>
                                    </p:set>
                                    <p:anim calcmode="lin" valueType="num">
                                      <p:cBhvr additive="base">
                                        <p:cTn dur="1000"/>
                                        <p:tgtEl>
                                          <p:spTgt spid="187"/>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1000"/>
                                        <p:tgtEl>
                                          <p:spTgt spid="180"/>
                                        </p:tgtEl>
                                      </p:cBhvr>
                                    </p:animEffect>
                                  </p:childTnLst>
                                </p:cTn>
                              </p:par>
                              <p:par>
                                <p:cTn fill="hold" nodeType="with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1000"/>
                                        <p:tgtEl>
                                          <p:spTgt spid="181"/>
                                        </p:tgtEl>
                                      </p:cBhvr>
                                    </p:animEffect>
                                  </p:childTnLst>
                                </p:cTn>
                              </p:par>
                              <p:par>
                                <p:cTn fill="hold" nodeType="with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1000"/>
                                        <p:tgtEl>
                                          <p:spTgt spid="182"/>
                                        </p:tgtEl>
                                      </p:cBhvr>
                                    </p:animEffect>
                                  </p:childTnLst>
                                </p:cTn>
                              </p:par>
                              <p:par>
                                <p:cTn fill="hold" nodeType="with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1000"/>
                                        <p:tgtEl>
                                          <p:spTgt spid="184"/>
                                        </p:tgtEl>
                                      </p:cBhvr>
                                    </p:animEffect>
                                  </p:childTnLst>
                                </p:cTn>
                              </p:par>
                              <p:par>
                                <p:cTn fill="hold" nodeType="with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1000"/>
                                        <p:tgtEl>
                                          <p:spTgt spid="1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91" name="Shape 191"/>
        <p:cNvGrpSpPr/>
        <p:nvPr/>
      </p:nvGrpSpPr>
      <p:grpSpPr>
        <a:xfrm>
          <a:off x="0" y="0"/>
          <a:ext cx="0" cy="0"/>
          <a:chOff x="0" y="0"/>
          <a:chExt cx="0" cy="0"/>
        </a:xfrm>
      </p:grpSpPr>
      <p:sp>
        <p:nvSpPr>
          <p:cNvPr id="192" name="Google Shape;192;p23">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3" name="Google Shape;193;p23"/>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Collaboration</a:t>
            </a:r>
            <a:endParaRPr>
              <a:solidFill>
                <a:srgbClr val="D9D9D9"/>
              </a:solidFill>
            </a:endParaRPr>
          </a:p>
        </p:txBody>
      </p:sp>
      <p:sp>
        <p:nvSpPr>
          <p:cNvPr id="194" name="Google Shape;194;p23">
            <a:hlinkClick action="ppaction://hlinksldjump" r:id="rId3"/>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5" name="Google Shape;195;p23">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6" name="Google Shape;196;p23"/>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7" name="Google Shape;197;p23"/>
          <p:cNvSpPr txBox="1"/>
          <p:nvPr/>
        </p:nvSpPr>
        <p:spPr>
          <a:xfrm>
            <a:off x="1367075" y="2813000"/>
            <a:ext cx="7915500" cy="24936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Représentation d’un problème et d’une solution</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authentiques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Problèmes multidisciplinaires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Mobilisation des ressources + créativité</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Solutions collaboratives et soutien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Ajuster sa démarche tout au long du processus</a:t>
            </a:r>
            <a:endParaRPr sz="1200">
              <a:solidFill>
                <a:schemeClr val="dk1"/>
              </a:solidFill>
              <a:latin typeface="Press Start 2P"/>
              <a:ea typeface="Press Start 2P"/>
              <a:cs typeface="Press Start 2P"/>
              <a:sym typeface="Press Start 2P"/>
            </a:endParaRPr>
          </a:p>
          <a:p>
            <a:pPr indent="0" lvl="0" marL="45720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p:txBody>
      </p:sp>
      <p:sp>
        <p:nvSpPr>
          <p:cNvPr id="198" name="Google Shape;198;p23"/>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9" name="Google Shape;199;p23"/>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0" name="Google Shape;200;p23"/>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1" name="Google Shape;201;p23"/>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2" name="Google Shape;202;p23"/>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3" name="Google Shape;203;p23"/>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04" name="Google Shape;204;p23"/>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205" name="Google Shape;205;p23"/>
          <p:cNvPicPr preferRelativeResize="0"/>
          <p:nvPr/>
        </p:nvPicPr>
        <p:blipFill rotWithShape="1">
          <a:blip r:embed="rId6">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206" name="Google Shape;206;p23"/>
          <p:cNvPicPr preferRelativeResize="0"/>
          <p:nvPr/>
        </p:nvPicPr>
        <p:blipFill rotWithShape="1">
          <a:blip r:embed="rId7">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207" name="Google Shape;207;p23"/>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208" name="Google Shape;208;p23"/>
          <p:cNvPicPr preferRelativeResize="0"/>
          <p:nvPr/>
        </p:nvPicPr>
        <p:blipFill rotWithShape="1">
          <a:blip r:embed="rId9">
            <a:alphaModFix/>
          </a:blip>
          <a:srcRect b="0" l="0" r="0" t="0"/>
          <a:stretch/>
        </p:blipFill>
        <p:spPr>
          <a:xfrm>
            <a:off x="5050286" y="4979789"/>
            <a:ext cx="319463" cy="319463"/>
          </a:xfrm>
          <a:prstGeom prst="rect">
            <a:avLst/>
          </a:prstGeom>
          <a:noFill/>
          <a:ln>
            <a:noFill/>
          </a:ln>
        </p:spPr>
      </p:pic>
      <p:sp>
        <p:nvSpPr>
          <p:cNvPr id="209" name="Google Shape;209;p23"/>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0" name="Google Shape;210;p23"/>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a:t>
            </a:r>
            <a:endParaRPr/>
          </a:p>
        </p:txBody>
      </p:sp>
      <p:sp>
        <p:nvSpPr>
          <p:cNvPr id="211" name="Google Shape;211;p23"/>
          <p:cNvSpPr txBox="1"/>
          <p:nvPr/>
        </p:nvSpPr>
        <p:spPr>
          <a:xfrm>
            <a:off x="4065125" y="2163420"/>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Résolution de problèmes</a:t>
            </a:r>
            <a:endParaRPr sz="1100">
              <a:solidFill>
                <a:schemeClr val="dk1"/>
              </a:solidFill>
              <a:latin typeface="Press Start 2P"/>
              <a:ea typeface="Press Start 2P"/>
              <a:cs typeface="Press Start 2P"/>
              <a:sym typeface="Press Start 2P"/>
            </a:endParaRPr>
          </a:p>
        </p:txBody>
      </p:sp>
      <p:sp>
        <p:nvSpPr>
          <p:cNvPr id="212" name="Google Shape;212;p23"/>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Créativité</a:t>
            </a:r>
            <a:endParaRPr sz="1100"/>
          </a:p>
        </p:txBody>
      </p:sp>
      <p:sp>
        <p:nvSpPr>
          <p:cNvPr id="213" name="Google Shape;213;p23"/>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Habiletés technologiques</a:t>
            </a:r>
            <a:endParaRPr sz="1100"/>
          </a:p>
        </p:txBody>
      </p:sp>
      <p:pic>
        <p:nvPicPr>
          <p:cNvPr id="214" name="Google Shape;214;p23"/>
          <p:cNvPicPr preferRelativeResize="0"/>
          <p:nvPr/>
        </p:nvPicPr>
        <p:blipFill>
          <a:blip r:embed="rId10">
            <a:alphaModFix/>
          </a:blip>
          <a:stretch>
            <a:fillRect/>
          </a:stretch>
        </p:blipFill>
        <p:spPr>
          <a:xfrm>
            <a:off x="8907325" y="3428999"/>
            <a:ext cx="1746250" cy="2308573"/>
          </a:xfrm>
          <a:prstGeom prst="rect">
            <a:avLst/>
          </a:prstGeom>
          <a:noFill/>
          <a:ln>
            <a:noFill/>
          </a:ln>
        </p:spPr>
      </p:pic>
      <p:pic>
        <p:nvPicPr>
          <p:cNvPr descr="A picture containing container, square&#10;&#10;Description automatically generated" id="215" name="Google Shape;215;p23"/>
          <p:cNvPicPr preferRelativeResize="0"/>
          <p:nvPr/>
        </p:nvPicPr>
        <p:blipFill rotWithShape="1">
          <a:blip r:embed="rId11">
            <a:alphaModFix/>
          </a:blip>
          <a:srcRect b="0" l="0" r="0" t="0"/>
          <a:stretch/>
        </p:blipFill>
        <p:spPr>
          <a:xfrm>
            <a:off x="7845436" y="5039494"/>
            <a:ext cx="784149" cy="784150"/>
          </a:xfrm>
          <a:prstGeom prst="rect">
            <a:avLst/>
          </a:prstGeom>
          <a:noFill/>
          <a:ln>
            <a:noFill/>
          </a:ln>
        </p:spPr>
      </p:pic>
      <p:pic>
        <p:nvPicPr>
          <p:cNvPr descr="A picture containing container, square&#10;&#10;Description automatically generated" id="216" name="Google Shape;216;p23"/>
          <p:cNvPicPr preferRelativeResize="0"/>
          <p:nvPr/>
        </p:nvPicPr>
        <p:blipFill rotWithShape="1">
          <a:blip r:embed="rId11">
            <a:alphaModFix/>
          </a:blip>
          <a:srcRect b="0" l="0" r="0" t="0"/>
          <a:stretch/>
        </p:blipFill>
        <p:spPr>
          <a:xfrm>
            <a:off x="9176666" y="5167877"/>
            <a:ext cx="1390442" cy="1560547"/>
          </a:xfrm>
          <a:prstGeom prst="rect">
            <a:avLst/>
          </a:prstGeom>
          <a:noFill/>
          <a:ln>
            <a:noFill/>
          </a:ln>
        </p:spPr>
      </p:pic>
      <p:pic>
        <p:nvPicPr>
          <p:cNvPr descr="A picture containing container, square&#10;&#10;Description automatically generated" id="217" name="Google Shape;217;p23"/>
          <p:cNvPicPr preferRelativeResize="0"/>
          <p:nvPr/>
        </p:nvPicPr>
        <p:blipFill rotWithShape="1">
          <a:blip r:embed="rId11">
            <a:alphaModFix/>
          </a:blip>
          <a:srcRect b="0" l="0" r="0" t="0"/>
          <a:stretch/>
        </p:blipFill>
        <p:spPr>
          <a:xfrm>
            <a:off x="7895272" y="5473998"/>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7"/>
                                        </p:tgtEl>
                                        <p:attrNameLst>
                                          <p:attrName>style.visibility</p:attrName>
                                        </p:attrNameLst>
                                      </p:cBhvr>
                                      <p:to>
                                        <p:strVal val="visible"/>
                                      </p:to>
                                    </p:set>
                                    <p:animEffect filter="fade" transition="in">
                                      <p:cBhvr>
                                        <p:cTn dur="250"/>
                                        <p:tgtEl>
                                          <p:spTgt spid="197"/>
                                        </p:tgtEl>
                                      </p:cBhvr>
                                    </p:animEffect>
                                  </p:childTnLst>
                                </p:cTn>
                              </p:par>
                              <p:par>
                                <p:cTn fill="hold" nodeType="withEffect" presetClass="entr" presetID="2" presetSubtype="4">
                                  <p:stCondLst>
                                    <p:cond delay="0"/>
                                  </p:stCondLst>
                                  <p:childTnLst>
                                    <p:set>
                                      <p:cBhvr>
                                        <p:cTn dur="1" fill="hold">
                                          <p:stCondLst>
                                            <p:cond delay="0"/>
                                          </p:stCondLst>
                                        </p:cTn>
                                        <p:tgtEl>
                                          <p:spTgt spid="216"/>
                                        </p:tgtEl>
                                        <p:attrNameLst>
                                          <p:attrName>style.visibility</p:attrName>
                                        </p:attrNameLst>
                                      </p:cBhvr>
                                      <p:to>
                                        <p:strVal val="visible"/>
                                      </p:to>
                                    </p:set>
                                    <p:anim calcmode="lin" valueType="num">
                                      <p:cBhvr additive="base">
                                        <p:cTn dur="1000"/>
                                        <p:tgtEl>
                                          <p:spTgt spid="21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17"/>
                                        </p:tgtEl>
                                        <p:attrNameLst>
                                          <p:attrName>style.visibility</p:attrName>
                                        </p:attrNameLst>
                                      </p:cBhvr>
                                      <p:to>
                                        <p:strVal val="visible"/>
                                      </p:to>
                                    </p:set>
                                    <p:anim calcmode="lin" valueType="num">
                                      <p:cBhvr additive="base">
                                        <p:cTn dur="1000"/>
                                        <p:tgtEl>
                                          <p:spTgt spid="2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15"/>
                                        </p:tgtEl>
                                        <p:attrNameLst>
                                          <p:attrName>style.visibility</p:attrName>
                                        </p:attrNameLst>
                                      </p:cBhvr>
                                      <p:to>
                                        <p:strVal val="visible"/>
                                      </p:to>
                                    </p:set>
                                    <p:anim calcmode="lin" valueType="num">
                                      <p:cBhvr additive="base">
                                        <p:cTn dur="1000"/>
                                        <p:tgtEl>
                                          <p:spTgt spid="2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14"/>
                                        </p:tgtEl>
                                        <p:attrNameLst>
                                          <p:attrName>style.visibility</p:attrName>
                                        </p:attrNameLst>
                                      </p:cBhvr>
                                      <p:to>
                                        <p:strVal val="visible"/>
                                      </p:to>
                                    </p:set>
                                    <p:anim calcmode="lin" valueType="num">
                                      <p:cBhvr additive="base">
                                        <p:cTn dur="1000"/>
                                        <p:tgtEl>
                                          <p:spTgt spid="214"/>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1000"/>
                                        <p:tgtEl>
                                          <p:spTgt spid="204"/>
                                        </p:tgtEl>
                                      </p:cBhvr>
                                    </p:animEffect>
                                  </p:childTnLst>
                                </p:cTn>
                              </p:par>
                              <p:par>
                                <p:cTn fill="hold" nodeType="with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1000"/>
                                        <p:tgtEl>
                                          <p:spTgt spid="205"/>
                                        </p:tgtEl>
                                      </p:cBhvr>
                                    </p:animEffect>
                                  </p:childTnLst>
                                </p:cTn>
                              </p:par>
                              <p:par>
                                <p:cTn fill="hold" nodeType="with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1000"/>
                                        <p:tgtEl>
                                          <p:spTgt spid="206"/>
                                        </p:tgtEl>
                                      </p:cBhvr>
                                    </p:animEffect>
                                  </p:childTnLst>
                                </p:cTn>
                              </p:par>
                              <p:par>
                                <p:cTn fill="hold" nodeType="with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1000"/>
                                        <p:tgtEl>
                                          <p:spTgt spid="208"/>
                                        </p:tgtEl>
                                      </p:cBhvr>
                                    </p:animEffect>
                                  </p:childTnLst>
                                </p:cTn>
                              </p:par>
                              <p:par>
                                <p:cTn fill="hold" nodeType="with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1000"/>
                                        <p:tgtEl>
                                          <p:spTgt spid="2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21" name="Shape 221"/>
        <p:cNvGrpSpPr/>
        <p:nvPr/>
      </p:nvGrpSpPr>
      <p:grpSpPr>
        <a:xfrm>
          <a:off x="0" y="0"/>
          <a:ext cx="0" cy="0"/>
          <a:chOff x="0" y="0"/>
          <a:chExt cx="0" cy="0"/>
        </a:xfrm>
      </p:grpSpPr>
      <p:sp>
        <p:nvSpPr>
          <p:cNvPr id="222" name="Google Shape;222;p24">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3" name="Google Shape;223;p24">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4" name="Google Shape;224;p24">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5" name="Google Shape;225;p24"/>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6" name="Google Shape;226;p24"/>
          <p:cNvSpPr txBox="1"/>
          <p:nvPr/>
        </p:nvSpPr>
        <p:spPr>
          <a:xfrm>
            <a:off x="1748063" y="3132209"/>
            <a:ext cx="60447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Projets créatifs, tâches créatives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Démarche d’innovation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Expression de sa créativité</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Ouverture à l’égard des autres</a:t>
            </a:r>
            <a:endParaRPr sz="1200">
              <a:solidFill>
                <a:schemeClr val="dk1"/>
              </a:solidFill>
              <a:latin typeface="Press Start 2P"/>
              <a:ea typeface="Press Start 2P"/>
              <a:cs typeface="Press Start 2P"/>
              <a:sym typeface="Press Start 2P"/>
            </a:endParaRPr>
          </a:p>
        </p:txBody>
      </p:sp>
      <p:sp>
        <p:nvSpPr>
          <p:cNvPr id="227" name="Google Shape;227;p24"/>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8" name="Google Shape;228;p24"/>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9" name="Google Shape;229;p24"/>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0" name="Google Shape;230;p24"/>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1" name="Google Shape;231;p24"/>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2" name="Google Shape;232;p24"/>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233" name="Google Shape;233;p24"/>
          <p:cNvPicPr preferRelativeResize="0"/>
          <p:nvPr/>
        </p:nvPicPr>
        <p:blipFill rotWithShape="1">
          <a:blip r:embed="rId5">
            <a:alphaModFix/>
          </a:blip>
          <a:srcRect b="0" l="0" r="0" t="0"/>
          <a:stretch/>
        </p:blipFill>
        <p:spPr>
          <a:xfrm>
            <a:off x="4251860" y="4934675"/>
            <a:ext cx="409687" cy="409687"/>
          </a:xfrm>
          <a:prstGeom prst="rect">
            <a:avLst/>
          </a:prstGeom>
          <a:noFill/>
          <a:ln>
            <a:noFill/>
          </a:ln>
        </p:spPr>
      </p:pic>
      <p:pic>
        <p:nvPicPr>
          <p:cNvPr descr="A picture containing container, square&#10;&#10;Description automatically generated" id="234" name="Google Shape;234;p24"/>
          <p:cNvPicPr preferRelativeResize="0"/>
          <p:nvPr/>
        </p:nvPicPr>
        <p:blipFill rotWithShape="1">
          <a:blip r:embed="rId6">
            <a:alphaModFix/>
          </a:blip>
          <a:srcRect b="0" l="0" r="0" t="0"/>
          <a:stretch/>
        </p:blipFill>
        <p:spPr>
          <a:xfrm>
            <a:off x="7430329" y="4756457"/>
            <a:ext cx="784149" cy="784150"/>
          </a:xfrm>
          <a:prstGeom prst="rect">
            <a:avLst/>
          </a:prstGeom>
          <a:noFill/>
          <a:ln>
            <a:noFill/>
          </a:ln>
        </p:spPr>
      </p:pic>
      <p:pic>
        <p:nvPicPr>
          <p:cNvPr descr="A picture containing container, square&#10;&#10;Description automatically generated" id="235" name="Google Shape;235;p24"/>
          <p:cNvPicPr preferRelativeResize="0"/>
          <p:nvPr/>
        </p:nvPicPr>
        <p:blipFill rotWithShape="1">
          <a:blip r:embed="rId6">
            <a:alphaModFix/>
          </a:blip>
          <a:srcRect b="0" l="0" r="0" t="0"/>
          <a:stretch/>
        </p:blipFill>
        <p:spPr>
          <a:xfrm>
            <a:off x="8381939" y="4697543"/>
            <a:ext cx="1747837" cy="1747837"/>
          </a:xfrm>
          <a:prstGeom prst="rect">
            <a:avLst/>
          </a:prstGeom>
          <a:noFill/>
          <a:ln>
            <a:noFill/>
          </a:ln>
        </p:spPr>
      </p:pic>
      <p:pic>
        <p:nvPicPr>
          <p:cNvPr descr="A picture containing container, square&#10;&#10;Description automatically generated" id="236" name="Google Shape;236;p24"/>
          <p:cNvPicPr preferRelativeResize="0"/>
          <p:nvPr/>
        </p:nvPicPr>
        <p:blipFill rotWithShape="1">
          <a:blip r:embed="rId6">
            <a:alphaModFix/>
          </a:blip>
          <a:srcRect b="0" l="0" r="0" t="0"/>
          <a:stretch/>
        </p:blipFill>
        <p:spPr>
          <a:xfrm>
            <a:off x="7480165" y="5190960"/>
            <a:ext cx="1262339" cy="1262339"/>
          </a:xfrm>
          <a:prstGeom prst="rect">
            <a:avLst/>
          </a:prstGeom>
          <a:noFill/>
          <a:ln>
            <a:noFill/>
          </a:ln>
        </p:spPr>
      </p:pic>
      <p:pic>
        <p:nvPicPr>
          <p:cNvPr descr="A picture containing building material, toy, brick&#10;&#10;Description automatically generated" id="237" name="Google Shape;237;p24"/>
          <p:cNvPicPr preferRelativeResize="0"/>
          <p:nvPr/>
        </p:nvPicPr>
        <p:blipFill rotWithShape="1">
          <a:blip r:embed="rId7">
            <a:alphaModFix/>
          </a:blip>
          <a:srcRect b="0" l="0" r="0" t="0"/>
          <a:stretch/>
        </p:blipFill>
        <p:spPr>
          <a:xfrm>
            <a:off x="7768101" y="4885873"/>
            <a:ext cx="686475" cy="686475"/>
          </a:xfrm>
          <a:prstGeom prst="rect">
            <a:avLst/>
          </a:prstGeom>
          <a:noFill/>
          <a:ln>
            <a:noFill/>
          </a:ln>
        </p:spPr>
      </p:pic>
      <p:pic>
        <p:nvPicPr>
          <p:cNvPr descr="A picture containing building material, brick&#10;&#10;Description automatically generated" id="238" name="Google Shape;238;p24"/>
          <p:cNvPicPr preferRelativeResize="0"/>
          <p:nvPr/>
        </p:nvPicPr>
        <p:blipFill rotWithShape="1">
          <a:blip r:embed="rId8">
            <a:alphaModFix/>
          </a:blip>
          <a:srcRect b="0" l="0" r="0" t="0"/>
          <a:stretch/>
        </p:blipFill>
        <p:spPr>
          <a:xfrm>
            <a:off x="8622426" y="4222451"/>
            <a:ext cx="1198124" cy="1198124"/>
          </a:xfrm>
          <a:prstGeom prst="rect">
            <a:avLst/>
          </a:prstGeom>
          <a:noFill/>
          <a:ln>
            <a:noFill/>
          </a:ln>
        </p:spPr>
      </p:pic>
      <p:pic>
        <p:nvPicPr>
          <p:cNvPr descr="Shape&#10;&#10;Description automatically generated with medium confidence" id="239" name="Google Shape;239;p24"/>
          <p:cNvPicPr preferRelativeResize="0"/>
          <p:nvPr/>
        </p:nvPicPr>
        <p:blipFill rotWithShape="1">
          <a:blip r:embed="rId9">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240" name="Google Shape;240;p24"/>
          <p:cNvPicPr preferRelativeResize="0"/>
          <p:nvPr/>
        </p:nvPicPr>
        <p:blipFill rotWithShape="1">
          <a:blip r:embed="rId10">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241" name="Google Shape;241;p24"/>
          <p:cNvPicPr preferRelativeResize="0"/>
          <p:nvPr/>
        </p:nvPicPr>
        <p:blipFill rotWithShape="1">
          <a:blip r:embed="rId11">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242" name="Google Shape;242;p24"/>
          <p:cNvPicPr preferRelativeResize="0"/>
          <p:nvPr/>
        </p:nvPicPr>
        <p:blipFill rotWithShape="1">
          <a:blip r:embed="rId12">
            <a:alphaModFix/>
          </a:blip>
          <a:srcRect b="0" l="0" r="0" t="0"/>
          <a:stretch/>
        </p:blipFill>
        <p:spPr>
          <a:xfrm>
            <a:off x="4936731" y="4869493"/>
            <a:ext cx="551251" cy="551251"/>
          </a:xfrm>
          <a:prstGeom prst="rect">
            <a:avLst/>
          </a:prstGeom>
          <a:noFill/>
          <a:ln>
            <a:noFill/>
          </a:ln>
        </p:spPr>
      </p:pic>
      <p:sp>
        <p:nvSpPr>
          <p:cNvPr id="243" name="Google Shape;243;p24"/>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4" name="Google Shape;244;p24"/>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a:t>
            </a:r>
            <a:endParaRPr/>
          </a:p>
        </p:txBody>
      </p:sp>
      <p:sp>
        <p:nvSpPr>
          <p:cNvPr id="245" name="Google Shape;245;p24"/>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Collaboration</a:t>
            </a:r>
            <a:endParaRPr>
              <a:solidFill>
                <a:srgbClr val="D9D9D9"/>
              </a:solidFill>
            </a:endParaRPr>
          </a:p>
        </p:txBody>
      </p:sp>
      <p:sp>
        <p:nvSpPr>
          <p:cNvPr id="246" name="Google Shape;246;p24"/>
          <p:cNvSpPr txBox="1"/>
          <p:nvPr/>
        </p:nvSpPr>
        <p:spPr>
          <a:xfrm>
            <a:off x="4065125" y="2163420"/>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Résolution de problèmes</a:t>
            </a:r>
            <a:endParaRPr sz="1100">
              <a:solidFill>
                <a:srgbClr val="D9D9D9"/>
              </a:solidFill>
              <a:latin typeface="Press Start 2P"/>
              <a:ea typeface="Press Start 2P"/>
              <a:cs typeface="Press Start 2P"/>
              <a:sym typeface="Press Start 2P"/>
            </a:endParaRPr>
          </a:p>
        </p:txBody>
      </p:sp>
      <p:sp>
        <p:nvSpPr>
          <p:cNvPr id="247" name="Google Shape;247;p24"/>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Créativité</a:t>
            </a:r>
            <a:endParaRPr sz="1100">
              <a:solidFill>
                <a:schemeClr val="dk1"/>
              </a:solidFill>
            </a:endParaRPr>
          </a:p>
        </p:txBody>
      </p:sp>
      <p:sp>
        <p:nvSpPr>
          <p:cNvPr id="248" name="Google Shape;248;p24"/>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Habiletés technologiques</a:t>
            </a:r>
            <a:endParaRPr sz="1100"/>
          </a:p>
        </p:txBody>
      </p:sp>
      <p:pic>
        <p:nvPicPr>
          <p:cNvPr id="249" name="Google Shape;249;p24"/>
          <p:cNvPicPr preferRelativeResize="0"/>
          <p:nvPr/>
        </p:nvPicPr>
        <p:blipFill>
          <a:blip r:embed="rId13">
            <a:alphaModFix/>
          </a:blip>
          <a:stretch>
            <a:fillRect/>
          </a:stretch>
        </p:blipFill>
        <p:spPr>
          <a:xfrm>
            <a:off x="7335525" y="3737575"/>
            <a:ext cx="872025" cy="1453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250"/>
                                        <p:tgtEl>
                                          <p:spTgt spid="226"/>
                                        </p:tgtEl>
                                      </p:cBhvr>
                                    </p:animEffect>
                                  </p:childTnLst>
                                </p:cTn>
                              </p:par>
                              <p:par>
                                <p:cTn fill="hold" nodeType="withEffect" presetClass="entr" presetID="2" presetSubtype="4">
                                  <p:stCondLst>
                                    <p:cond delay="0"/>
                                  </p:stCondLst>
                                  <p:childTnLst>
                                    <p:set>
                                      <p:cBhvr>
                                        <p:cTn dur="1" fill="hold">
                                          <p:stCondLst>
                                            <p:cond delay="0"/>
                                          </p:stCondLst>
                                        </p:cTn>
                                        <p:tgtEl>
                                          <p:spTgt spid="235"/>
                                        </p:tgtEl>
                                        <p:attrNameLst>
                                          <p:attrName>style.visibility</p:attrName>
                                        </p:attrNameLst>
                                      </p:cBhvr>
                                      <p:to>
                                        <p:strVal val="visible"/>
                                      </p:to>
                                    </p:set>
                                    <p:anim calcmode="lin" valueType="num">
                                      <p:cBhvr additive="base">
                                        <p:cTn dur="1000"/>
                                        <p:tgtEl>
                                          <p:spTgt spid="23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8"/>
                                        </p:tgtEl>
                                        <p:attrNameLst>
                                          <p:attrName>style.visibility</p:attrName>
                                        </p:attrNameLst>
                                      </p:cBhvr>
                                      <p:to>
                                        <p:strVal val="visible"/>
                                      </p:to>
                                    </p:set>
                                    <p:anim calcmode="lin" valueType="num">
                                      <p:cBhvr additive="base">
                                        <p:cTn dur="1000"/>
                                        <p:tgtEl>
                                          <p:spTgt spid="2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6"/>
                                        </p:tgtEl>
                                        <p:attrNameLst>
                                          <p:attrName>style.visibility</p:attrName>
                                        </p:attrNameLst>
                                      </p:cBhvr>
                                      <p:to>
                                        <p:strVal val="visible"/>
                                      </p:to>
                                    </p:set>
                                    <p:anim calcmode="lin" valueType="num">
                                      <p:cBhvr additive="base">
                                        <p:cTn dur="1000"/>
                                        <p:tgtEl>
                                          <p:spTgt spid="23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1000"/>
                                        <p:tgtEl>
                                          <p:spTgt spid="24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7"/>
                                        </p:tgtEl>
                                        <p:attrNameLst>
                                          <p:attrName>style.visibility</p:attrName>
                                        </p:attrNameLst>
                                      </p:cBhvr>
                                      <p:to>
                                        <p:strVal val="visible"/>
                                      </p:to>
                                    </p:set>
                                    <p:anim calcmode="lin" valueType="num">
                                      <p:cBhvr additive="base">
                                        <p:cTn dur="1000"/>
                                        <p:tgtEl>
                                          <p:spTgt spid="2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4"/>
                                        </p:tgtEl>
                                        <p:attrNameLst>
                                          <p:attrName>style.visibility</p:attrName>
                                        </p:attrNameLst>
                                      </p:cBhvr>
                                      <p:to>
                                        <p:strVal val="visible"/>
                                      </p:to>
                                    </p:set>
                                    <p:anim calcmode="lin" valueType="num">
                                      <p:cBhvr additive="base">
                                        <p:cTn dur="1000"/>
                                        <p:tgtEl>
                                          <p:spTgt spid="234"/>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33"/>
                                        </p:tgtEl>
                                        <p:attrNameLst>
                                          <p:attrName>style.visibility</p:attrName>
                                        </p:attrNameLst>
                                      </p:cBhvr>
                                      <p:to>
                                        <p:strVal val="visible"/>
                                      </p:to>
                                    </p:set>
                                    <p:animEffect filter="fade" transition="in">
                                      <p:cBhvr>
                                        <p:cTn dur="1000"/>
                                        <p:tgtEl>
                                          <p:spTgt spid="233"/>
                                        </p:tgtEl>
                                      </p:cBhvr>
                                    </p:animEffect>
                                  </p:childTnLst>
                                </p:cTn>
                              </p:par>
                              <p:par>
                                <p:cTn fill="hold" nodeType="with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1000"/>
                                        <p:tgtEl>
                                          <p:spTgt spid="239"/>
                                        </p:tgtEl>
                                      </p:cBhvr>
                                    </p:animEffect>
                                  </p:childTnLst>
                                </p:cTn>
                              </p:par>
                              <p:par>
                                <p:cTn fill="hold" nodeType="with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1000"/>
                                        <p:tgtEl>
                                          <p:spTgt spid="240"/>
                                        </p:tgtEl>
                                      </p:cBhvr>
                                    </p:animEffect>
                                  </p:childTnLst>
                                </p:cTn>
                              </p:par>
                              <p:par>
                                <p:cTn fill="hold" nodeType="with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1000"/>
                                        <p:tgtEl>
                                          <p:spTgt spid="242"/>
                                        </p:tgtEl>
                                      </p:cBhvr>
                                    </p:animEffect>
                                  </p:childTnLst>
                                </p:cTn>
                              </p:par>
                              <p:par>
                                <p:cTn fill="hold" nodeType="with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1000"/>
                                        <p:tgtEl>
                                          <p:spTgt spid="2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53" name="Shape 253"/>
        <p:cNvGrpSpPr/>
        <p:nvPr/>
      </p:nvGrpSpPr>
      <p:grpSpPr>
        <a:xfrm>
          <a:off x="0" y="0"/>
          <a:ext cx="0" cy="0"/>
          <a:chOff x="0" y="0"/>
          <a:chExt cx="0" cy="0"/>
        </a:xfrm>
      </p:grpSpPr>
      <p:sp>
        <p:nvSpPr>
          <p:cNvPr id="254" name="Google Shape;254;p25">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5" name="Google Shape;255;p25">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6" name="Google Shape;256;p25">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7" name="Google Shape;257;p25"/>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8" name="Google Shape;258;p25"/>
          <p:cNvSpPr txBox="1"/>
          <p:nvPr/>
        </p:nvSpPr>
        <p:spPr>
          <a:xfrm>
            <a:off x="1748075" y="3132200"/>
            <a:ext cx="80361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Format de fichiers informatiques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Technologies de partage et de communication</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Langage de programmation informatique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Développement des algorithmes</a:t>
            </a:r>
            <a:endParaRPr sz="1200">
              <a:solidFill>
                <a:schemeClr val="dk1"/>
              </a:solidFill>
              <a:latin typeface="Press Start 2P"/>
              <a:ea typeface="Press Start 2P"/>
              <a:cs typeface="Press Start 2P"/>
              <a:sym typeface="Press Start 2P"/>
            </a:endParaRPr>
          </a:p>
        </p:txBody>
      </p:sp>
      <p:sp>
        <p:nvSpPr>
          <p:cNvPr id="259" name="Google Shape;259;p25"/>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0" name="Google Shape;260;p25"/>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1" name="Google Shape;261;p25"/>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2" name="Google Shape;262;p25"/>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3" name="Google Shape;263;p25"/>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264" name="Google Shape;264;p25"/>
          <p:cNvPicPr preferRelativeResize="0"/>
          <p:nvPr/>
        </p:nvPicPr>
        <p:blipFill rotWithShape="1">
          <a:blip r:embed="rId5">
            <a:alphaModFix/>
          </a:blip>
          <a:srcRect b="0" l="0" r="0" t="0"/>
          <a:stretch/>
        </p:blipFill>
        <p:spPr>
          <a:xfrm>
            <a:off x="7688747" y="4721582"/>
            <a:ext cx="784149" cy="784150"/>
          </a:xfrm>
          <a:prstGeom prst="rect">
            <a:avLst/>
          </a:prstGeom>
          <a:noFill/>
          <a:ln>
            <a:noFill/>
          </a:ln>
        </p:spPr>
      </p:pic>
      <p:pic>
        <p:nvPicPr>
          <p:cNvPr descr="A picture containing container, square&#10;&#10;Description automatically generated" id="265" name="Google Shape;265;p25"/>
          <p:cNvPicPr preferRelativeResize="0"/>
          <p:nvPr/>
        </p:nvPicPr>
        <p:blipFill rotWithShape="1">
          <a:blip r:embed="rId5">
            <a:alphaModFix/>
          </a:blip>
          <a:srcRect b="0" l="0" r="0" t="0"/>
          <a:stretch/>
        </p:blipFill>
        <p:spPr>
          <a:xfrm>
            <a:off x="8640357" y="4662668"/>
            <a:ext cx="1747837" cy="1747837"/>
          </a:xfrm>
          <a:prstGeom prst="rect">
            <a:avLst/>
          </a:prstGeom>
          <a:noFill/>
          <a:ln>
            <a:noFill/>
          </a:ln>
        </p:spPr>
      </p:pic>
      <p:pic>
        <p:nvPicPr>
          <p:cNvPr descr="A picture containing container, square&#10;&#10;Description automatically generated" id="266" name="Google Shape;266;p25"/>
          <p:cNvPicPr preferRelativeResize="0"/>
          <p:nvPr/>
        </p:nvPicPr>
        <p:blipFill rotWithShape="1">
          <a:blip r:embed="rId5">
            <a:alphaModFix/>
          </a:blip>
          <a:srcRect b="0" l="0" r="0" t="0"/>
          <a:stretch/>
        </p:blipFill>
        <p:spPr>
          <a:xfrm>
            <a:off x="7738583" y="5156085"/>
            <a:ext cx="1262339" cy="1262339"/>
          </a:xfrm>
          <a:prstGeom prst="rect">
            <a:avLst/>
          </a:prstGeom>
          <a:noFill/>
          <a:ln>
            <a:noFill/>
          </a:ln>
        </p:spPr>
      </p:pic>
      <p:sp>
        <p:nvSpPr>
          <p:cNvPr id="267" name="Google Shape;267;p25"/>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268" name="Google Shape;268;p25"/>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269" name="Google Shape;269;p25"/>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270" name="Google Shape;270;p25"/>
          <p:cNvPicPr preferRelativeResize="0"/>
          <p:nvPr/>
        </p:nvPicPr>
        <p:blipFill rotWithShape="1">
          <a:blip r:embed="rId6">
            <a:alphaModFix/>
          </a:blip>
          <a:srcRect b="0" l="0" r="0" t="0"/>
          <a:stretch/>
        </p:blipFill>
        <p:spPr>
          <a:xfrm>
            <a:off x="2799763" y="4989202"/>
            <a:ext cx="300634" cy="300634"/>
          </a:xfrm>
          <a:prstGeom prst="rect">
            <a:avLst/>
          </a:prstGeom>
          <a:noFill/>
          <a:ln>
            <a:noFill/>
          </a:ln>
        </p:spPr>
      </p:pic>
      <p:pic>
        <p:nvPicPr>
          <p:cNvPr descr="Chart, histogram&#10;&#10;Description automatically generated" id="271" name="Google Shape;271;p25"/>
          <p:cNvPicPr preferRelativeResize="0"/>
          <p:nvPr/>
        </p:nvPicPr>
        <p:blipFill rotWithShape="1">
          <a:blip r:embed="rId6">
            <a:alphaModFix/>
          </a:blip>
          <a:srcRect b="0" l="0" r="0" t="0"/>
          <a:stretch/>
        </p:blipFill>
        <p:spPr>
          <a:xfrm>
            <a:off x="2046451" y="4989202"/>
            <a:ext cx="300634" cy="300634"/>
          </a:xfrm>
          <a:prstGeom prst="rect">
            <a:avLst/>
          </a:prstGeom>
          <a:noFill/>
          <a:ln>
            <a:noFill/>
          </a:ln>
        </p:spPr>
      </p:pic>
      <p:pic>
        <p:nvPicPr>
          <p:cNvPr descr="Chart, histogram&#10;&#10;Description automatically generated" id="272" name="Google Shape;272;p25"/>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273" name="Google Shape;273;p25"/>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4" name="Google Shape;274;p25"/>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a:t>
            </a:r>
            <a:endParaRPr/>
          </a:p>
        </p:txBody>
      </p:sp>
      <p:sp>
        <p:nvSpPr>
          <p:cNvPr id="275" name="Google Shape;275;p25"/>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Créativité</a:t>
            </a:r>
            <a:endParaRPr sz="1100"/>
          </a:p>
        </p:txBody>
      </p:sp>
      <p:sp>
        <p:nvSpPr>
          <p:cNvPr id="276" name="Google Shape;276;p25"/>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Collaboration</a:t>
            </a:r>
            <a:endParaRPr>
              <a:solidFill>
                <a:srgbClr val="D9D9D9"/>
              </a:solidFill>
            </a:endParaRPr>
          </a:p>
        </p:txBody>
      </p:sp>
      <p:sp>
        <p:nvSpPr>
          <p:cNvPr id="277" name="Google Shape;277;p25"/>
          <p:cNvSpPr txBox="1"/>
          <p:nvPr/>
        </p:nvSpPr>
        <p:spPr>
          <a:xfrm>
            <a:off x="4065125" y="2163420"/>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Résolution de problèmes</a:t>
            </a:r>
            <a:endParaRPr sz="1100">
              <a:solidFill>
                <a:srgbClr val="D9D9D9"/>
              </a:solidFill>
              <a:latin typeface="Press Start 2P"/>
              <a:ea typeface="Press Start 2P"/>
              <a:cs typeface="Press Start 2P"/>
              <a:sym typeface="Press Start 2P"/>
            </a:endParaRPr>
          </a:p>
        </p:txBody>
      </p:sp>
      <p:sp>
        <p:nvSpPr>
          <p:cNvPr id="278" name="Google Shape;278;p25"/>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Habiletés technologiques</a:t>
            </a:r>
            <a:endParaRPr sz="1100">
              <a:solidFill>
                <a:schemeClr val="dk1"/>
              </a:solidFill>
            </a:endParaRPr>
          </a:p>
        </p:txBody>
      </p:sp>
      <p:pic>
        <p:nvPicPr>
          <p:cNvPr id="279" name="Google Shape;279;p25"/>
          <p:cNvPicPr preferRelativeResize="0"/>
          <p:nvPr/>
        </p:nvPicPr>
        <p:blipFill>
          <a:blip r:embed="rId7">
            <a:alphaModFix/>
          </a:blip>
          <a:stretch>
            <a:fillRect/>
          </a:stretch>
        </p:blipFill>
        <p:spPr>
          <a:xfrm flipH="1">
            <a:off x="8138275" y="3814362"/>
            <a:ext cx="2084151" cy="1828360"/>
          </a:xfrm>
          <a:prstGeom prst="rect">
            <a:avLst/>
          </a:prstGeom>
          <a:noFill/>
          <a:ln>
            <a:noFill/>
          </a:ln>
        </p:spPr>
      </p:pic>
      <p:pic>
        <p:nvPicPr>
          <p:cNvPr id="280" name="Google Shape;280;p25"/>
          <p:cNvPicPr preferRelativeResize="0"/>
          <p:nvPr/>
        </p:nvPicPr>
        <p:blipFill>
          <a:blip r:embed="rId8">
            <a:alphaModFix/>
          </a:blip>
          <a:stretch>
            <a:fillRect/>
          </a:stretch>
        </p:blipFill>
        <p:spPr>
          <a:xfrm flipH="1">
            <a:off x="7880025" y="4110175"/>
            <a:ext cx="1008701" cy="1681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250"/>
                                        <p:tgtEl>
                                          <p:spTgt spid="258"/>
                                        </p:tgtEl>
                                      </p:cBhvr>
                                    </p:animEffect>
                                  </p:childTnLst>
                                </p:cTn>
                              </p:par>
                              <p:par>
                                <p:cTn fill="hold" nodeType="withEffect" presetClass="entr" presetID="2" presetSubtype="4">
                                  <p:stCondLst>
                                    <p:cond delay="0"/>
                                  </p:stCondLst>
                                  <p:childTnLst>
                                    <p:set>
                                      <p:cBhvr>
                                        <p:cTn dur="1" fill="hold">
                                          <p:stCondLst>
                                            <p:cond delay="0"/>
                                          </p:stCondLst>
                                        </p:cTn>
                                        <p:tgtEl>
                                          <p:spTgt spid="265"/>
                                        </p:tgtEl>
                                        <p:attrNameLst>
                                          <p:attrName>style.visibility</p:attrName>
                                        </p:attrNameLst>
                                      </p:cBhvr>
                                      <p:to>
                                        <p:strVal val="visible"/>
                                      </p:to>
                                    </p:set>
                                    <p:anim calcmode="lin" valueType="num">
                                      <p:cBhvr additive="base">
                                        <p:cTn dur="1000"/>
                                        <p:tgtEl>
                                          <p:spTgt spid="2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6"/>
                                        </p:tgtEl>
                                        <p:attrNameLst>
                                          <p:attrName>style.visibility</p:attrName>
                                        </p:attrNameLst>
                                      </p:cBhvr>
                                      <p:to>
                                        <p:strVal val="visible"/>
                                      </p:to>
                                    </p:set>
                                    <p:anim calcmode="lin" valueType="num">
                                      <p:cBhvr additive="base">
                                        <p:cTn dur="1000"/>
                                        <p:tgtEl>
                                          <p:spTgt spid="2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4"/>
                                        </p:tgtEl>
                                        <p:attrNameLst>
                                          <p:attrName>style.visibility</p:attrName>
                                        </p:attrNameLst>
                                      </p:cBhvr>
                                      <p:to>
                                        <p:strVal val="visible"/>
                                      </p:to>
                                    </p:set>
                                    <p:anim calcmode="lin" valueType="num">
                                      <p:cBhvr additive="base">
                                        <p:cTn dur="1000"/>
                                        <p:tgtEl>
                                          <p:spTgt spid="26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79"/>
                                        </p:tgtEl>
                                        <p:attrNameLst>
                                          <p:attrName>style.visibility</p:attrName>
                                        </p:attrNameLst>
                                      </p:cBhvr>
                                      <p:to>
                                        <p:strVal val="visible"/>
                                      </p:to>
                                    </p:set>
                                    <p:anim calcmode="lin" valueType="num">
                                      <p:cBhvr additive="base">
                                        <p:cTn dur="1000"/>
                                        <p:tgtEl>
                                          <p:spTgt spid="27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0"/>
                                        </p:tgtEl>
                                        <p:attrNameLst>
                                          <p:attrName>style.visibility</p:attrName>
                                        </p:attrNameLst>
                                      </p:cBhvr>
                                      <p:to>
                                        <p:strVal val="visible"/>
                                      </p:to>
                                    </p:set>
                                    <p:anim calcmode="lin" valueType="num">
                                      <p:cBhvr additive="base">
                                        <p:cTn dur="1000"/>
                                        <p:tgtEl>
                                          <p:spTgt spid="28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1000"/>
                                        <p:tgtEl>
                                          <p:spTgt spid="268"/>
                                        </p:tgtEl>
                                      </p:cBhvr>
                                    </p:animEffect>
                                  </p:childTnLst>
                                </p:cTn>
                              </p:par>
                              <p:par>
                                <p:cTn fill="hold" nodeType="with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1000"/>
                                        <p:tgtEl>
                                          <p:spTgt spid="269"/>
                                        </p:tgtEl>
                                      </p:cBhvr>
                                    </p:animEffect>
                                  </p:childTnLst>
                                </p:cTn>
                              </p:par>
                              <p:par>
                                <p:cTn fill="hold" nodeType="with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1000"/>
                                        <p:tgtEl>
                                          <p:spTgt spid="270"/>
                                        </p:tgtEl>
                                      </p:cBhvr>
                                    </p:animEffect>
                                  </p:childTnLst>
                                </p:cTn>
                              </p:par>
                              <p:par>
                                <p:cTn fill="hold" nodeType="withEffect" presetClass="entr" presetID="10" presetSubtype="0">
                                  <p:stCondLst>
                                    <p:cond delay="0"/>
                                  </p:stCondLst>
                                  <p:childTnLst>
                                    <p:set>
                                      <p:cBhvr>
                                        <p:cTn dur="1" fill="hold">
                                          <p:stCondLst>
                                            <p:cond delay="0"/>
                                          </p:stCondLst>
                                        </p:cTn>
                                        <p:tgtEl>
                                          <p:spTgt spid="272"/>
                                        </p:tgtEl>
                                        <p:attrNameLst>
                                          <p:attrName>style.visibility</p:attrName>
                                        </p:attrNameLst>
                                      </p:cBhvr>
                                      <p:to>
                                        <p:strVal val="visible"/>
                                      </p:to>
                                    </p:set>
                                    <p:animEffect filter="fade" transition="in">
                                      <p:cBhvr>
                                        <p:cTn dur="1000"/>
                                        <p:tgtEl>
                                          <p:spTgt spid="272"/>
                                        </p:tgtEl>
                                      </p:cBhvr>
                                    </p:animEffect>
                                  </p:childTnLst>
                                </p:cTn>
                              </p:par>
                              <p:par>
                                <p:cTn fill="hold" nodeType="withEffect" presetClass="entr" presetID="10" presetSubtype="0">
                                  <p:stCondLst>
                                    <p:cond delay="0"/>
                                  </p:stCondLst>
                                  <p:childTnLst>
                                    <p:set>
                                      <p:cBhvr>
                                        <p:cTn dur="1" fill="hold">
                                          <p:stCondLst>
                                            <p:cond delay="0"/>
                                          </p:stCondLst>
                                        </p:cTn>
                                        <p:tgtEl>
                                          <p:spTgt spid="271"/>
                                        </p:tgtEl>
                                        <p:attrNameLst>
                                          <p:attrName>style.visibility</p:attrName>
                                        </p:attrNameLst>
                                      </p:cBhvr>
                                      <p:to>
                                        <p:strVal val="visible"/>
                                      </p:to>
                                    </p:set>
                                    <p:animEffect filter="fade" transition="in">
                                      <p:cBhvr>
                                        <p:cTn dur="1000"/>
                                        <p:tgtEl>
                                          <p:spTgt spid="2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24242"/>
            </a:gs>
            <a:gs pos="100000">
              <a:srgbClr val="010101"/>
            </a:gs>
          </a:gsLst>
          <a:lin ang="5400012" scaled="0"/>
        </a:gradFill>
      </p:bgPr>
    </p:bg>
    <p:spTree>
      <p:nvGrpSpPr>
        <p:cNvPr id="284" name="Shape 284"/>
        <p:cNvGrpSpPr/>
        <p:nvPr/>
      </p:nvGrpSpPr>
      <p:grpSpPr>
        <a:xfrm>
          <a:off x="0" y="0"/>
          <a:ext cx="0" cy="0"/>
          <a:chOff x="0" y="0"/>
          <a:chExt cx="0" cy="0"/>
        </a:xfrm>
      </p:grpSpPr>
      <p:sp>
        <p:nvSpPr>
          <p:cNvPr id="285" name="Google Shape;285;p26"/>
          <p:cNvSpPr/>
          <p:nvPr/>
        </p:nvSpPr>
        <p:spPr>
          <a:xfrm>
            <a:off x="3107525" y="414225"/>
            <a:ext cx="58533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6" name="Google Shape;286;p26"/>
          <p:cNvSpPr txBox="1"/>
          <p:nvPr/>
        </p:nvSpPr>
        <p:spPr>
          <a:xfrm>
            <a:off x="3261875" y="596400"/>
            <a:ext cx="55446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La compétence numérique</a:t>
            </a:r>
            <a:r>
              <a:rPr lang="en-US" sz="1800">
                <a:solidFill>
                  <a:srgbClr val="D8D8D8"/>
                </a:solidFill>
                <a:latin typeface="Press Start 2P"/>
                <a:ea typeface="Press Start 2P"/>
                <a:cs typeface="Press Start 2P"/>
                <a:sym typeface="Press Start 2P"/>
              </a:rPr>
              <a:t> </a:t>
            </a:r>
            <a:endParaRPr/>
          </a:p>
        </p:txBody>
      </p:sp>
      <p:pic>
        <p:nvPicPr>
          <p:cNvPr descr="A picture containing text, clipart&#10;&#10;Description automatically generated" id="287" name="Google Shape;287;p26"/>
          <p:cNvPicPr preferRelativeResize="0"/>
          <p:nvPr/>
        </p:nvPicPr>
        <p:blipFill rotWithShape="1">
          <a:blip r:embed="rId3">
            <a:alphaModFix/>
          </a:blip>
          <a:srcRect b="0" l="0" r="0" t="0"/>
          <a:stretch/>
        </p:blipFill>
        <p:spPr>
          <a:xfrm>
            <a:off x="9292562" y="516581"/>
            <a:ext cx="528940" cy="528940"/>
          </a:xfrm>
          <a:prstGeom prst="rect">
            <a:avLst/>
          </a:prstGeom>
          <a:noFill/>
          <a:ln>
            <a:noFill/>
          </a:ln>
        </p:spPr>
      </p:pic>
      <p:pic>
        <p:nvPicPr>
          <p:cNvPr descr="Qr code&#10;&#10;Description automatically generated" id="288" name="Google Shape;288;p26"/>
          <p:cNvPicPr preferRelativeResize="0"/>
          <p:nvPr/>
        </p:nvPicPr>
        <p:blipFill rotWithShape="1">
          <a:blip r:embed="rId4">
            <a:alphaModFix/>
          </a:blip>
          <a:srcRect b="0" l="0" r="0" t="0"/>
          <a:stretch/>
        </p:blipFill>
        <p:spPr>
          <a:xfrm>
            <a:off x="2218097" y="516089"/>
            <a:ext cx="528939" cy="529922"/>
          </a:xfrm>
          <a:prstGeom prst="rect">
            <a:avLst/>
          </a:prstGeom>
          <a:noFill/>
          <a:ln>
            <a:noFill/>
          </a:ln>
        </p:spPr>
      </p:pic>
      <p:pic>
        <p:nvPicPr>
          <p:cNvPr id="289" name="Google Shape;289;p26"/>
          <p:cNvPicPr preferRelativeResize="0"/>
          <p:nvPr/>
        </p:nvPicPr>
        <p:blipFill>
          <a:blip r:embed="rId5">
            <a:alphaModFix/>
          </a:blip>
          <a:stretch>
            <a:fillRect/>
          </a:stretch>
        </p:blipFill>
        <p:spPr>
          <a:xfrm>
            <a:off x="2743200" y="1242874"/>
            <a:ext cx="6677688" cy="5386524"/>
          </a:xfrm>
          <a:prstGeom prst="rect">
            <a:avLst/>
          </a:prstGeom>
          <a:noFill/>
          <a:ln>
            <a:noFill/>
          </a:ln>
        </p:spPr>
      </p:pic>
      <p:pic>
        <p:nvPicPr>
          <p:cNvPr id="290" name="Google Shape;290;p26"/>
          <p:cNvPicPr preferRelativeResize="0"/>
          <p:nvPr/>
        </p:nvPicPr>
        <p:blipFill>
          <a:blip r:embed="rId6">
            <a:alphaModFix/>
          </a:blip>
          <a:stretch>
            <a:fillRect/>
          </a:stretch>
        </p:blipFill>
        <p:spPr>
          <a:xfrm>
            <a:off x="6732863" y="3698150"/>
            <a:ext cx="1213775" cy="1383450"/>
          </a:xfrm>
          <a:prstGeom prst="rect">
            <a:avLst/>
          </a:prstGeom>
          <a:noFill/>
          <a:ln>
            <a:noFill/>
          </a:ln>
        </p:spPr>
      </p:pic>
      <p:pic>
        <p:nvPicPr>
          <p:cNvPr id="291" name="Google Shape;291;p26"/>
          <p:cNvPicPr preferRelativeResize="0"/>
          <p:nvPr/>
        </p:nvPicPr>
        <p:blipFill>
          <a:blip r:embed="rId7">
            <a:alphaModFix/>
          </a:blip>
          <a:stretch>
            <a:fillRect/>
          </a:stretch>
        </p:blipFill>
        <p:spPr>
          <a:xfrm>
            <a:off x="4810325" y="2309825"/>
            <a:ext cx="1515950" cy="1336825"/>
          </a:xfrm>
          <a:prstGeom prst="rect">
            <a:avLst/>
          </a:prstGeom>
          <a:noFill/>
          <a:ln>
            <a:noFill/>
          </a:ln>
        </p:spPr>
      </p:pic>
      <p:pic>
        <p:nvPicPr>
          <p:cNvPr id="292" name="Google Shape;292;p26"/>
          <p:cNvPicPr preferRelativeResize="0"/>
          <p:nvPr/>
        </p:nvPicPr>
        <p:blipFill>
          <a:blip r:embed="rId8">
            <a:alphaModFix/>
          </a:blip>
          <a:stretch>
            <a:fillRect/>
          </a:stretch>
        </p:blipFill>
        <p:spPr>
          <a:xfrm>
            <a:off x="3972330" y="3506737"/>
            <a:ext cx="1239046" cy="1407200"/>
          </a:xfrm>
          <a:prstGeom prst="rect">
            <a:avLst/>
          </a:prstGeom>
          <a:noFill/>
          <a:ln>
            <a:noFill/>
          </a:ln>
        </p:spPr>
      </p:pic>
      <p:pic>
        <p:nvPicPr>
          <p:cNvPr id="293" name="Google Shape;293;p26"/>
          <p:cNvPicPr preferRelativeResize="0"/>
          <p:nvPr/>
        </p:nvPicPr>
        <p:blipFill>
          <a:blip r:embed="rId9">
            <a:alphaModFix/>
          </a:blip>
          <a:stretch>
            <a:fillRect/>
          </a:stretch>
        </p:blipFill>
        <p:spPr>
          <a:xfrm>
            <a:off x="5732650" y="3505200"/>
            <a:ext cx="450358" cy="455025"/>
          </a:xfrm>
          <a:prstGeom prst="rect">
            <a:avLst/>
          </a:prstGeom>
          <a:noFill/>
          <a:ln>
            <a:noFill/>
          </a:ln>
        </p:spPr>
      </p:pic>
      <p:pic>
        <p:nvPicPr>
          <p:cNvPr id="294" name="Google Shape;294;p26"/>
          <p:cNvPicPr preferRelativeResize="0"/>
          <p:nvPr/>
        </p:nvPicPr>
        <p:blipFill>
          <a:blip r:embed="rId10">
            <a:alphaModFix/>
          </a:blip>
          <a:stretch>
            <a:fillRect/>
          </a:stretch>
        </p:blipFill>
        <p:spPr>
          <a:xfrm>
            <a:off x="11064477" y="5450800"/>
            <a:ext cx="871925" cy="1407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87"/>
                                        </p:tgtEl>
                                        <p:attrNameLst>
                                          <p:attrName>style.visibility</p:attrName>
                                        </p:attrNameLst>
                                      </p:cBhvr>
                                      <p:to>
                                        <p:strVal val="visible"/>
                                      </p:to>
                                    </p:set>
                                    <p:animEffect filter="fade" transition="in">
                                      <p:cBhvr>
                                        <p:cTn dur="1250"/>
                                        <p:tgtEl>
                                          <p:spTgt spid="287"/>
                                        </p:tgtEl>
                                      </p:cBhvr>
                                    </p:animEffect>
                                  </p:childTnLst>
                                </p:cTn>
                              </p:par>
                              <p:par>
                                <p:cTn fill="hold" nodeType="withEffect" presetClass="exit" presetID="10" presetSubtype="0">
                                  <p:stCondLst>
                                    <p:cond delay="2000"/>
                                  </p:stCondLst>
                                  <p:childTnLst>
                                    <p:animEffect filter="fade" transition="out">
                                      <p:cBhvr>
                                        <p:cTn dur="1000"/>
                                        <p:tgtEl>
                                          <p:spTgt spid="287"/>
                                        </p:tgtEl>
                                      </p:cBhvr>
                                    </p:animEffect>
                                    <p:set>
                                      <p:cBhvr>
                                        <p:cTn dur="1" fill="hold">
                                          <p:stCondLst>
                                            <p:cond delay="1000"/>
                                          </p:stCondLst>
                                        </p:cTn>
                                        <p:tgtEl>
                                          <p:spTgt spid="287"/>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1250"/>
                                        <p:tgtEl>
                                          <p:spTgt spid="288"/>
                                        </p:tgtEl>
                                      </p:cBhvr>
                                    </p:animEffect>
                                  </p:childTnLst>
                                </p:cTn>
                              </p:par>
                              <p:par>
                                <p:cTn fill="hold" nodeType="withEffect" presetClass="exit" presetID="10" presetSubtype="0">
                                  <p:stCondLst>
                                    <p:cond delay="2000"/>
                                  </p:stCondLst>
                                  <p:childTnLst>
                                    <p:animEffect filter="fade" transition="out">
                                      <p:cBhvr>
                                        <p:cTn dur="1000"/>
                                        <p:tgtEl>
                                          <p:spTgt spid="288"/>
                                        </p:tgtEl>
                                      </p:cBhvr>
                                    </p:animEffect>
                                    <p:set>
                                      <p:cBhvr>
                                        <p:cTn dur="1" fill="hold">
                                          <p:stCondLst>
                                            <p:cond delay="1000"/>
                                          </p:stCondLst>
                                        </p:cTn>
                                        <p:tgtEl>
                                          <p:spTgt spid="288"/>
                                        </p:tgtEl>
                                        <p:attrNameLst>
                                          <p:attrName>style.visibility</p:attrName>
                                        </p:attrNameLst>
                                      </p:cBhvr>
                                      <p:to>
                                        <p:strVal val="hidden"/>
                                      </p:to>
                                    </p:set>
                                  </p:childTnLst>
                                </p:cTn>
                              </p:par>
                            </p:childTnLst>
                          </p:cTn>
                        </p:par>
                        <p:par>
                          <p:cTn fill="hold">
                            <p:stCondLst>
                              <p:cond delay="1250"/>
                            </p:stCondLst>
                            <p:childTnLst>
                              <p:par>
                                <p:cTn fill="hold" nodeType="afterEffect" presetClass="entr" presetID="2" presetSubtype="8">
                                  <p:stCondLst>
                                    <p:cond delay="0"/>
                                  </p:stCondLst>
                                  <p:childTnLst>
                                    <p:set>
                                      <p:cBhvr>
                                        <p:cTn dur="1" fill="hold">
                                          <p:stCondLst>
                                            <p:cond delay="0"/>
                                          </p:stCondLst>
                                        </p:cTn>
                                        <p:tgtEl>
                                          <p:spTgt spid="291"/>
                                        </p:tgtEl>
                                        <p:attrNameLst>
                                          <p:attrName>style.visibility</p:attrName>
                                        </p:attrNameLst>
                                      </p:cBhvr>
                                      <p:to>
                                        <p:strVal val="visible"/>
                                      </p:to>
                                    </p:set>
                                    <p:anim calcmode="lin" valueType="num">
                                      <p:cBhvr additive="base">
                                        <p:cTn dur="2500"/>
                                        <p:tgtEl>
                                          <p:spTgt spid="291"/>
                                        </p:tgtEl>
                                        <p:attrNameLst>
                                          <p:attrName>ppt_x</p:attrName>
                                        </p:attrNameLst>
                                      </p:cBhvr>
                                      <p:tavLst>
                                        <p:tav fmla="" tm="0">
                                          <p:val>
                                            <p:strVal val="#ppt_x-1"/>
                                          </p:val>
                                        </p:tav>
                                        <p:tav fmla="" tm="100000">
                                          <p:val>
                                            <p:strVal val="#ppt_x"/>
                                          </p:val>
                                        </p:tav>
                                      </p:tavLst>
                                    </p:anim>
                                  </p:childTnLst>
                                </p:cTn>
                              </p:par>
                            </p:childTnLst>
                          </p:cTn>
                        </p:par>
                        <p:par>
                          <p:cTn fill="hold">
                            <p:stCondLst>
                              <p:cond delay="3750"/>
                            </p:stCondLst>
                            <p:childTnLst>
                              <p:par>
                                <p:cTn fill="hold" nodeType="afterEffect" presetClass="entr" presetID="2" presetSubtype="8">
                                  <p:stCondLst>
                                    <p:cond delay="0"/>
                                  </p:stCondLst>
                                  <p:childTnLst>
                                    <p:set>
                                      <p:cBhvr>
                                        <p:cTn dur="1" fill="hold">
                                          <p:stCondLst>
                                            <p:cond delay="0"/>
                                          </p:stCondLst>
                                        </p:cTn>
                                        <p:tgtEl>
                                          <p:spTgt spid="292"/>
                                        </p:tgtEl>
                                        <p:attrNameLst>
                                          <p:attrName>style.visibility</p:attrName>
                                        </p:attrNameLst>
                                      </p:cBhvr>
                                      <p:to>
                                        <p:strVal val="visible"/>
                                      </p:to>
                                    </p:set>
                                    <p:anim calcmode="lin" valueType="num">
                                      <p:cBhvr additive="base">
                                        <p:cTn dur="2500"/>
                                        <p:tgtEl>
                                          <p:spTgt spid="292"/>
                                        </p:tgtEl>
                                        <p:attrNameLst>
                                          <p:attrName>ppt_x</p:attrName>
                                        </p:attrNameLst>
                                      </p:cBhvr>
                                      <p:tavLst>
                                        <p:tav fmla="" tm="0">
                                          <p:val>
                                            <p:strVal val="#ppt_x-1"/>
                                          </p:val>
                                        </p:tav>
                                        <p:tav fmla="" tm="100000">
                                          <p:val>
                                            <p:strVal val="#ppt_x"/>
                                          </p:val>
                                        </p:tav>
                                      </p:tavLst>
                                    </p:anim>
                                  </p:childTnLst>
                                </p:cTn>
                              </p:par>
                            </p:childTnLst>
                          </p:cTn>
                        </p:par>
                        <p:par>
                          <p:cTn fill="hold">
                            <p:stCondLst>
                              <p:cond delay="6250"/>
                            </p:stCondLst>
                            <p:childTnLst>
                              <p:par>
                                <p:cTn fill="hold" nodeType="afterEffect" presetClass="entr" presetID="2" presetSubtype="2">
                                  <p:stCondLst>
                                    <p:cond delay="0"/>
                                  </p:stCondLst>
                                  <p:childTnLst>
                                    <p:set>
                                      <p:cBhvr>
                                        <p:cTn dur="1" fill="hold">
                                          <p:stCondLst>
                                            <p:cond delay="0"/>
                                          </p:stCondLst>
                                        </p:cTn>
                                        <p:tgtEl>
                                          <p:spTgt spid="290"/>
                                        </p:tgtEl>
                                        <p:attrNameLst>
                                          <p:attrName>style.visibility</p:attrName>
                                        </p:attrNameLst>
                                      </p:cBhvr>
                                      <p:to>
                                        <p:strVal val="visible"/>
                                      </p:to>
                                    </p:set>
                                    <p:anim calcmode="lin" valueType="num">
                                      <p:cBhvr additive="base">
                                        <p:cTn dur="2500"/>
                                        <p:tgtEl>
                                          <p:spTgt spid="290"/>
                                        </p:tgtEl>
                                        <p:attrNameLst>
                                          <p:attrName>ppt_x</p:attrName>
                                        </p:attrNameLst>
                                      </p:cBhvr>
                                      <p:tavLst>
                                        <p:tav fmla="" tm="0">
                                          <p:val>
                                            <p:strVal val="#ppt_x+1"/>
                                          </p:val>
                                        </p:tav>
                                        <p:tav fmla="" tm="100000">
                                          <p:val>
                                            <p:strVal val="#ppt_x"/>
                                          </p:val>
                                        </p:tav>
                                      </p:tavLst>
                                    </p:anim>
                                  </p:childTnLst>
                                </p:cTn>
                              </p:par>
                            </p:childTnLst>
                          </p:cTn>
                        </p:par>
                        <p:par>
                          <p:cTn fill="hold">
                            <p:stCondLst>
                              <p:cond delay="8750"/>
                            </p:stCondLst>
                            <p:childTnLst>
                              <p:par>
                                <p:cTn fill="hold" nodeType="afterEffect" presetClass="entr" presetID="2" presetSubtype="2">
                                  <p:stCondLst>
                                    <p:cond delay="0"/>
                                  </p:stCondLst>
                                  <p:childTnLst>
                                    <p:set>
                                      <p:cBhvr>
                                        <p:cTn dur="1" fill="hold">
                                          <p:stCondLst>
                                            <p:cond delay="0"/>
                                          </p:stCondLst>
                                        </p:cTn>
                                        <p:tgtEl>
                                          <p:spTgt spid="293"/>
                                        </p:tgtEl>
                                        <p:attrNameLst>
                                          <p:attrName>style.visibility</p:attrName>
                                        </p:attrNameLst>
                                      </p:cBhvr>
                                      <p:to>
                                        <p:strVal val="visible"/>
                                      </p:to>
                                    </p:set>
                                    <p:anim calcmode="lin" valueType="num">
                                      <p:cBhvr additive="base">
                                        <p:cTn dur="2500"/>
                                        <p:tgtEl>
                                          <p:spTgt spid="29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98" name="Shape 298"/>
        <p:cNvGrpSpPr/>
        <p:nvPr/>
      </p:nvGrpSpPr>
      <p:grpSpPr>
        <a:xfrm>
          <a:off x="0" y="0"/>
          <a:ext cx="0" cy="0"/>
          <a:chOff x="0" y="0"/>
          <a:chExt cx="0" cy="0"/>
        </a:xfrm>
      </p:grpSpPr>
      <p:grpSp>
        <p:nvGrpSpPr>
          <p:cNvPr id="299" name="Google Shape;299;p27"/>
          <p:cNvGrpSpPr/>
          <p:nvPr/>
        </p:nvGrpSpPr>
        <p:grpSpPr>
          <a:xfrm>
            <a:off x="3951968" y="2079356"/>
            <a:ext cx="2084100" cy="733500"/>
            <a:chOff x="3951968" y="2079356"/>
            <a:chExt cx="2084100" cy="733500"/>
          </a:xfrm>
        </p:grpSpPr>
        <p:sp>
          <p:nvSpPr>
            <p:cNvPr id="300" name="Google Shape;300;p27">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1" name="Google Shape;301;p27"/>
            <p:cNvSpPr txBox="1"/>
            <p:nvPr/>
          </p:nvSpPr>
          <p:spPr>
            <a:xfrm>
              <a:off x="4065125" y="2172266"/>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Science et technologie</a:t>
              </a:r>
              <a:endParaRPr sz="1100">
                <a:solidFill>
                  <a:srgbClr val="D9D9D9"/>
                </a:solidFill>
                <a:latin typeface="Press Start 2P"/>
                <a:ea typeface="Press Start 2P"/>
                <a:cs typeface="Press Start 2P"/>
                <a:sym typeface="Press Start 2P"/>
              </a:endParaRPr>
            </a:p>
          </p:txBody>
        </p:sp>
      </p:grpSp>
      <p:sp>
        <p:nvSpPr>
          <p:cNvPr id="302" name="Google Shape;302;p27">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3" name="Google Shape;303;p27">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4" name="Google Shape;304;p27"/>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5" name="Google Shape;305;p27"/>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6" name="Google Shape;306;p27"/>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Mathématique</a:t>
            </a:r>
            <a:endParaRPr sz="1100"/>
          </a:p>
        </p:txBody>
      </p:sp>
      <p:sp>
        <p:nvSpPr>
          <p:cNvPr id="307" name="Google Shape;307;p27"/>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Univers social</a:t>
            </a:r>
            <a:endParaRPr sz="1100"/>
          </a:p>
        </p:txBody>
      </p:sp>
      <p:sp>
        <p:nvSpPr>
          <p:cNvPr id="308" name="Google Shape;308;p27"/>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Langues</a:t>
            </a:r>
            <a:endParaRPr sz="1100"/>
          </a:p>
        </p:txBody>
      </p:sp>
      <p:sp>
        <p:nvSpPr>
          <p:cNvPr id="309" name="Google Shape;309;p27"/>
          <p:cNvSpPr txBox="1"/>
          <p:nvPr/>
        </p:nvSpPr>
        <p:spPr>
          <a:xfrm>
            <a:off x="1185875" y="3056000"/>
            <a:ext cx="66090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Apprentissage, manipulation, observations, découverte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Application de concepts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créatives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Concepts variés (primaire, secondaire) </a:t>
            </a:r>
            <a:endParaRPr sz="1200">
              <a:solidFill>
                <a:schemeClr val="dk1"/>
              </a:solidFill>
              <a:latin typeface="Press Start 2P"/>
              <a:ea typeface="Press Start 2P"/>
              <a:cs typeface="Press Start 2P"/>
              <a:sym typeface="Press Start 2P"/>
            </a:endParaRPr>
          </a:p>
        </p:txBody>
      </p:sp>
      <p:sp>
        <p:nvSpPr>
          <p:cNvPr id="310" name="Google Shape;310;p27"/>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1" name="Google Shape;311;p27"/>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2" name="Google Shape;312;p27"/>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3" name="Google Shape;313;p27"/>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4" name="Google Shape;314;p27"/>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315" name="Google Shape;315;p27"/>
          <p:cNvPicPr preferRelativeResize="0"/>
          <p:nvPr/>
        </p:nvPicPr>
        <p:blipFill rotWithShape="1">
          <a:blip r:embed="rId6">
            <a:alphaModFix/>
          </a:blip>
          <a:srcRect b="0" l="0" r="0" t="0"/>
          <a:stretch/>
        </p:blipFill>
        <p:spPr>
          <a:xfrm>
            <a:off x="2774998" y="4964437"/>
            <a:ext cx="350164" cy="350164"/>
          </a:xfrm>
          <a:prstGeom prst="rect">
            <a:avLst/>
          </a:prstGeom>
          <a:noFill/>
          <a:ln>
            <a:noFill/>
          </a:ln>
        </p:spPr>
      </p:pic>
      <p:pic>
        <p:nvPicPr>
          <p:cNvPr descr="Qr code&#10;&#10;Description automatically generated" id="316" name="Google Shape;316;p27"/>
          <p:cNvPicPr preferRelativeResize="0"/>
          <p:nvPr/>
        </p:nvPicPr>
        <p:blipFill rotWithShape="1">
          <a:blip r:embed="rId7">
            <a:alphaModFix/>
          </a:blip>
          <a:srcRect b="0" l="0" r="0" t="0"/>
          <a:stretch/>
        </p:blipFill>
        <p:spPr>
          <a:xfrm>
            <a:off x="1988541" y="4940948"/>
            <a:ext cx="396405" cy="397142"/>
          </a:xfrm>
          <a:prstGeom prst="rect">
            <a:avLst/>
          </a:prstGeom>
          <a:noFill/>
          <a:ln>
            <a:noFill/>
          </a:ln>
        </p:spPr>
      </p:pic>
      <p:pic>
        <p:nvPicPr>
          <p:cNvPr descr="Chart, histogram&#10;&#10;Description automatically generated" id="317" name="Google Shape;317;p27"/>
          <p:cNvPicPr preferRelativeResize="0"/>
          <p:nvPr/>
        </p:nvPicPr>
        <p:blipFill rotWithShape="1">
          <a:blip r:embed="rId8">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318" name="Google Shape;318;p27"/>
          <p:cNvPicPr preferRelativeResize="0"/>
          <p:nvPr/>
        </p:nvPicPr>
        <p:blipFill rotWithShape="1">
          <a:blip r:embed="rId9">
            <a:alphaModFix/>
          </a:blip>
          <a:srcRect b="0" l="0" r="0" t="0"/>
          <a:stretch/>
        </p:blipFill>
        <p:spPr>
          <a:xfrm>
            <a:off x="5013835" y="4978360"/>
            <a:ext cx="392361" cy="322319"/>
          </a:xfrm>
          <a:prstGeom prst="rect">
            <a:avLst/>
          </a:prstGeom>
          <a:noFill/>
          <a:ln>
            <a:noFill/>
          </a:ln>
        </p:spPr>
      </p:pic>
      <p:pic>
        <p:nvPicPr>
          <p:cNvPr descr="Shape&#10;&#10;Description automatically generated" id="319" name="Google Shape;319;p27"/>
          <p:cNvPicPr preferRelativeResize="0"/>
          <p:nvPr/>
        </p:nvPicPr>
        <p:blipFill rotWithShape="1">
          <a:blip r:embed="rId10">
            <a:alphaModFix/>
          </a:blip>
          <a:srcRect b="0" l="0" r="0" t="0"/>
          <a:stretch/>
        </p:blipFill>
        <p:spPr>
          <a:xfrm>
            <a:off x="4293726" y="4974062"/>
            <a:ext cx="330914" cy="330914"/>
          </a:xfrm>
          <a:prstGeom prst="rect">
            <a:avLst/>
          </a:prstGeom>
          <a:noFill/>
          <a:ln>
            <a:noFill/>
          </a:ln>
        </p:spPr>
      </p:pic>
      <p:sp>
        <p:nvSpPr>
          <p:cNvPr id="320" name="Google Shape;320;p27"/>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1" name="Google Shape;321;p27"/>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disciplines scolaires</a:t>
            </a:r>
            <a:endParaRPr/>
          </a:p>
        </p:txBody>
      </p:sp>
      <p:pic>
        <p:nvPicPr>
          <p:cNvPr id="322" name="Google Shape;322;p27"/>
          <p:cNvPicPr preferRelativeResize="0"/>
          <p:nvPr/>
        </p:nvPicPr>
        <p:blipFill>
          <a:blip r:embed="rId11">
            <a:alphaModFix/>
          </a:blip>
          <a:stretch>
            <a:fillRect/>
          </a:stretch>
        </p:blipFill>
        <p:spPr>
          <a:xfrm>
            <a:off x="7633850" y="2769175"/>
            <a:ext cx="3050274" cy="3045725"/>
          </a:xfrm>
          <a:prstGeom prst="rect">
            <a:avLst/>
          </a:prstGeom>
          <a:noFill/>
          <a:ln>
            <a:noFill/>
          </a:ln>
        </p:spPr>
      </p:pic>
      <p:pic>
        <p:nvPicPr>
          <p:cNvPr descr="A picture containing container, square&#10;&#10;Description automatically generated" id="323" name="Google Shape;323;p27"/>
          <p:cNvPicPr preferRelativeResize="0"/>
          <p:nvPr/>
        </p:nvPicPr>
        <p:blipFill rotWithShape="1">
          <a:blip r:embed="rId12">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324" name="Google Shape;324;p27"/>
          <p:cNvPicPr preferRelativeResize="0"/>
          <p:nvPr/>
        </p:nvPicPr>
        <p:blipFill rotWithShape="1">
          <a:blip r:embed="rId12">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25" name="Google Shape;325;p27"/>
          <p:cNvPicPr preferRelativeResize="0"/>
          <p:nvPr/>
        </p:nvPicPr>
        <p:blipFill rotWithShape="1">
          <a:blip r:embed="rId12">
            <a:alphaModFix/>
          </a:blip>
          <a:srcRect b="0" l="0" r="0" t="0"/>
          <a:stretch/>
        </p:blipFill>
        <p:spPr>
          <a:xfrm>
            <a:off x="9577100" y="5486685"/>
            <a:ext cx="1262339" cy="1262339"/>
          </a:xfrm>
          <a:prstGeom prst="rect">
            <a:avLst/>
          </a:prstGeom>
          <a:noFill/>
          <a:ln>
            <a:noFill/>
          </a:ln>
        </p:spPr>
      </p:pic>
      <p:sp>
        <p:nvSpPr>
          <p:cNvPr id="326" name="Google Shape;326;p27"/>
          <p:cNvSpPr txBox="1"/>
          <p:nvPr/>
        </p:nvSpPr>
        <p:spPr>
          <a:xfrm>
            <a:off x="3448050" y="6194175"/>
            <a:ext cx="4555800" cy="3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chemeClr val="dk1"/>
              </a:buClr>
              <a:buSzPts val="1100"/>
              <a:buFont typeface="Arial"/>
              <a:buNone/>
            </a:pPr>
            <a:r>
              <a:rPr b="1" lang="en-US" sz="1300" u="sng">
                <a:solidFill>
                  <a:schemeClr val="lt1"/>
                </a:solidFill>
                <a:latin typeface="Press Start 2P"/>
                <a:ea typeface="Press Start 2P"/>
                <a:cs typeface="Press Start 2P"/>
                <a:sym typeface="Press Start 2P"/>
                <a:hlinkClick r:id="rId13">
                  <a:extLst>
                    <a:ext uri="{A12FA001-AC4F-418D-AE19-62706E023703}">
                      <ahyp:hlinkClr val="tx"/>
                    </a:ext>
                  </a:extLst>
                </a:hlinkClick>
              </a:rPr>
              <a:t>Ressources en mathématique</a:t>
            </a:r>
            <a:endParaRPr sz="15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09"/>
                                        </p:tgtEl>
                                        <p:attrNameLst>
                                          <p:attrName>style.visibility</p:attrName>
                                        </p:attrNameLst>
                                      </p:cBhvr>
                                      <p:to>
                                        <p:strVal val="visible"/>
                                      </p:to>
                                    </p:set>
                                    <p:animEffect filter="fade" transition="in">
                                      <p:cBhvr>
                                        <p:cTn dur="250"/>
                                        <p:tgtEl>
                                          <p:spTgt spid="309"/>
                                        </p:tgtEl>
                                      </p:cBhvr>
                                    </p:animEffect>
                                  </p:childTnLst>
                                </p:cTn>
                              </p:par>
                              <p:par>
                                <p:cTn fill="hold" nodeType="withEffect" presetClass="entr" presetID="2" presetSubtype="4">
                                  <p:stCondLst>
                                    <p:cond delay="0"/>
                                  </p:stCondLst>
                                  <p:childTnLst>
                                    <p:set>
                                      <p:cBhvr>
                                        <p:cTn dur="1" fill="hold">
                                          <p:stCondLst>
                                            <p:cond delay="0"/>
                                          </p:stCondLst>
                                        </p:cTn>
                                        <p:tgtEl>
                                          <p:spTgt spid="324"/>
                                        </p:tgtEl>
                                        <p:attrNameLst>
                                          <p:attrName>style.visibility</p:attrName>
                                        </p:attrNameLst>
                                      </p:cBhvr>
                                      <p:to>
                                        <p:strVal val="visible"/>
                                      </p:to>
                                    </p:set>
                                    <p:anim calcmode="lin" valueType="num">
                                      <p:cBhvr additive="base">
                                        <p:cTn dur="1000"/>
                                        <p:tgtEl>
                                          <p:spTgt spid="32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5"/>
                                        </p:tgtEl>
                                        <p:attrNameLst>
                                          <p:attrName>style.visibility</p:attrName>
                                        </p:attrNameLst>
                                      </p:cBhvr>
                                      <p:to>
                                        <p:strVal val="visible"/>
                                      </p:to>
                                    </p:set>
                                    <p:anim calcmode="lin" valueType="num">
                                      <p:cBhvr additive="base">
                                        <p:cTn dur="1000"/>
                                        <p:tgtEl>
                                          <p:spTgt spid="32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2"/>
                                        </p:tgtEl>
                                        <p:attrNameLst>
                                          <p:attrName>style.visibility</p:attrName>
                                        </p:attrNameLst>
                                      </p:cBhvr>
                                      <p:to>
                                        <p:strVal val="visible"/>
                                      </p:to>
                                    </p:set>
                                    <p:anim calcmode="lin" valueType="num">
                                      <p:cBhvr additive="base">
                                        <p:cTn dur="1000"/>
                                        <p:tgtEl>
                                          <p:spTgt spid="3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3"/>
                                        </p:tgtEl>
                                        <p:attrNameLst>
                                          <p:attrName>style.visibility</p:attrName>
                                        </p:attrNameLst>
                                      </p:cBhvr>
                                      <p:to>
                                        <p:strVal val="visible"/>
                                      </p:to>
                                    </p:set>
                                    <p:anim calcmode="lin" valueType="num">
                                      <p:cBhvr additive="base">
                                        <p:cTn dur="1000"/>
                                        <p:tgtEl>
                                          <p:spTgt spid="323"/>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315"/>
                                        </p:tgtEl>
                                        <p:attrNameLst>
                                          <p:attrName>style.visibility</p:attrName>
                                        </p:attrNameLst>
                                      </p:cBhvr>
                                      <p:to>
                                        <p:strVal val="visible"/>
                                      </p:to>
                                    </p:set>
                                    <p:animEffect filter="fade" transition="in">
                                      <p:cBhvr>
                                        <p:cTn dur="1000"/>
                                        <p:tgtEl>
                                          <p:spTgt spid="315"/>
                                        </p:tgtEl>
                                      </p:cBhvr>
                                    </p:animEffect>
                                  </p:childTnLst>
                                </p:cTn>
                              </p:par>
                              <p:par>
                                <p:cTn fill="hold" nodeType="withEffect" presetClass="entr" presetID="10" presetSubtype="0">
                                  <p:stCondLst>
                                    <p:cond delay="0"/>
                                  </p:stCondLst>
                                  <p:childTnLst>
                                    <p:set>
                                      <p:cBhvr>
                                        <p:cTn dur="1" fill="hold">
                                          <p:stCondLst>
                                            <p:cond delay="0"/>
                                          </p:stCondLst>
                                        </p:cTn>
                                        <p:tgtEl>
                                          <p:spTgt spid="316"/>
                                        </p:tgtEl>
                                        <p:attrNameLst>
                                          <p:attrName>style.visibility</p:attrName>
                                        </p:attrNameLst>
                                      </p:cBhvr>
                                      <p:to>
                                        <p:strVal val="visible"/>
                                      </p:to>
                                    </p:set>
                                    <p:animEffect filter="fade" transition="in">
                                      <p:cBhvr>
                                        <p:cTn dur="1000"/>
                                        <p:tgtEl>
                                          <p:spTgt spid="316"/>
                                        </p:tgtEl>
                                      </p:cBhvr>
                                    </p:animEffect>
                                  </p:childTnLst>
                                </p:cTn>
                              </p:par>
                              <p:par>
                                <p:cTn fill="hold" nodeType="withEffect" presetClass="entr" presetID="10" presetSubtype="0">
                                  <p:stCondLst>
                                    <p:cond delay="0"/>
                                  </p:stCondLst>
                                  <p:childTnLst>
                                    <p:set>
                                      <p:cBhvr>
                                        <p:cTn dur="1" fill="hold">
                                          <p:stCondLst>
                                            <p:cond delay="0"/>
                                          </p:stCondLst>
                                        </p:cTn>
                                        <p:tgtEl>
                                          <p:spTgt spid="317"/>
                                        </p:tgtEl>
                                        <p:attrNameLst>
                                          <p:attrName>style.visibility</p:attrName>
                                        </p:attrNameLst>
                                      </p:cBhvr>
                                      <p:to>
                                        <p:strVal val="visible"/>
                                      </p:to>
                                    </p:set>
                                    <p:animEffect filter="fade" transition="in">
                                      <p:cBhvr>
                                        <p:cTn dur="1000"/>
                                        <p:tgtEl>
                                          <p:spTgt spid="317"/>
                                        </p:tgtEl>
                                      </p:cBhvr>
                                    </p:animEffect>
                                  </p:childTnLst>
                                </p:cTn>
                              </p:par>
                              <p:par>
                                <p:cTn fill="hold" nodeType="withEffect" presetClass="entr" presetID="10" presetSubtype="0">
                                  <p:stCondLst>
                                    <p:cond delay="0"/>
                                  </p:stCondLst>
                                  <p:childTnLst>
                                    <p:set>
                                      <p:cBhvr>
                                        <p:cTn dur="1" fill="hold">
                                          <p:stCondLst>
                                            <p:cond delay="0"/>
                                          </p:stCondLst>
                                        </p:cTn>
                                        <p:tgtEl>
                                          <p:spTgt spid="319"/>
                                        </p:tgtEl>
                                        <p:attrNameLst>
                                          <p:attrName>style.visibility</p:attrName>
                                        </p:attrNameLst>
                                      </p:cBhvr>
                                      <p:to>
                                        <p:strVal val="visible"/>
                                      </p:to>
                                    </p:set>
                                    <p:animEffect filter="fade" transition="in">
                                      <p:cBhvr>
                                        <p:cTn dur="1000"/>
                                        <p:tgtEl>
                                          <p:spTgt spid="319"/>
                                        </p:tgtEl>
                                      </p:cBhvr>
                                    </p:animEffect>
                                  </p:childTnLst>
                                </p:cTn>
                              </p:par>
                              <p:par>
                                <p:cTn fill="hold" nodeType="withEffect" presetClass="entr" presetID="10" presetSubtype="0">
                                  <p:stCondLst>
                                    <p:cond delay="0"/>
                                  </p:stCondLst>
                                  <p:childTnLst>
                                    <p:set>
                                      <p:cBhvr>
                                        <p:cTn dur="1" fill="hold">
                                          <p:stCondLst>
                                            <p:cond delay="0"/>
                                          </p:stCondLst>
                                        </p:cTn>
                                        <p:tgtEl>
                                          <p:spTgt spid="318"/>
                                        </p:tgtEl>
                                        <p:attrNameLst>
                                          <p:attrName>style.visibility</p:attrName>
                                        </p:attrNameLst>
                                      </p:cBhvr>
                                      <p:to>
                                        <p:strVal val="visible"/>
                                      </p:to>
                                    </p:set>
                                    <p:animEffect filter="fade" transition="in">
                                      <p:cBhvr>
                                        <p:cTn dur="1000"/>
                                        <p:tgtEl>
                                          <p:spTgt spid="3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30" name="Shape 330"/>
        <p:cNvGrpSpPr/>
        <p:nvPr/>
      </p:nvGrpSpPr>
      <p:grpSpPr>
        <a:xfrm>
          <a:off x="0" y="0"/>
          <a:ext cx="0" cy="0"/>
          <a:chOff x="0" y="0"/>
          <a:chExt cx="0" cy="0"/>
        </a:xfrm>
      </p:grpSpPr>
      <p:sp>
        <p:nvSpPr>
          <p:cNvPr id="331" name="Google Shape;331;p28">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2" name="Google Shape;332;p28">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3" name="Google Shape;333;p28">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4" name="Google Shape;334;p28"/>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5" name="Google Shape;335;p28"/>
          <p:cNvSpPr txBox="1"/>
          <p:nvPr/>
        </p:nvSpPr>
        <p:spPr>
          <a:xfrm>
            <a:off x="1748079" y="3056000"/>
            <a:ext cx="59067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Redstone : bases de l’électricité et de l’ingénierie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Univers vivant, univers matériel, terre et espace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Univers technologique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Trousse de chimie</a:t>
            </a:r>
            <a:endParaRPr sz="1200">
              <a:solidFill>
                <a:schemeClr val="dk1"/>
              </a:solidFill>
              <a:latin typeface="Press Start 2P"/>
              <a:ea typeface="Press Start 2P"/>
              <a:cs typeface="Press Start 2P"/>
              <a:sym typeface="Press Start 2P"/>
            </a:endParaRPr>
          </a:p>
        </p:txBody>
      </p:sp>
      <p:sp>
        <p:nvSpPr>
          <p:cNvPr id="336" name="Google Shape;336;p28"/>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7" name="Google Shape;337;p28"/>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8" name="Google Shape;338;p28"/>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9" name="Google Shape;339;p28"/>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0" name="Google Shape;340;p28"/>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1" name="Google Shape;341;p28"/>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42" name="Google Shape;342;p28"/>
          <p:cNvPicPr preferRelativeResize="0"/>
          <p:nvPr/>
        </p:nvPicPr>
        <p:blipFill rotWithShape="1">
          <a:blip r:embed="rId6">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343" name="Google Shape;343;p28"/>
          <p:cNvPicPr preferRelativeResize="0"/>
          <p:nvPr/>
        </p:nvPicPr>
        <p:blipFill rotWithShape="1">
          <a:blip r:embed="rId7">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344" name="Google Shape;344;p28"/>
          <p:cNvPicPr preferRelativeResize="0"/>
          <p:nvPr/>
        </p:nvPicPr>
        <p:blipFill rotWithShape="1">
          <a:blip r:embed="rId8">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345" name="Google Shape;345;p28"/>
          <p:cNvPicPr preferRelativeResize="0"/>
          <p:nvPr/>
        </p:nvPicPr>
        <p:blipFill rotWithShape="1">
          <a:blip r:embed="rId9">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346" name="Google Shape;346;p28"/>
          <p:cNvPicPr preferRelativeResize="0"/>
          <p:nvPr/>
        </p:nvPicPr>
        <p:blipFill rotWithShape="1">
          <a:blip r:embed="rId10">
            <a:alphaModFix/>
          </a:blip>
          <a:srcRect b="0" l="0" r="0" t="0"/>
          <a:stretch/>
        </p:blipFill>
        <p:spPr>
          <a:xfrm>
            <a:off x="5050286" y="4979789"/>
            <a:ext cx="319463" cy="319463"/>
          </a:xfrm>
          <a:prstGeom prst="rect">
            <a:avLst/>
          </a:prstGeom>
          <a:noFill/>
          <a:ln>
            <a:noFill/>
          </a:ln>
        </p:spPr>
      </p:pic>
      <p:sp>
        <p:nvSpPr>
          <p:cNvPr id="347" name="Google Shape;347;p28"/>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8" name="Google Shape;348;p28"/>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disciplines scolaires</a:t>
            </a:r>
            <a:endParaRPr/>
          </a:p>
        </p:txBody>
      </p:sp>
      <p:sp>
        <p:nvSpPr>
          <p:cNvPr id="349" name="Google Shape;349;p28"/>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Mathématique</a:t>
            </a:r>
            <a:endParaRPr sz="1100">
              <a:solidFill>
                <a:srgbClr val="D9D9D9"/>
              </a:solidFill>
            </a:endParaRPr>
          </a:p>
        </p:txBody>
      </p:sp>
      <p:sp>
        <p:nvSpPr>
          <p:cNvPr id="350" name="Google Shape;350;p28"/>
          <p:cNvSpPr txBox="1"/>
          <p:nvPr/>
        </p:nvSpPr>
        <p:spPr>
          <a:xfrm>
            <a:off x="4065125" y="2172266"/>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Science et technologie</a:t>
            </a:r>
            <a:endParaRPr sz="1100">
              <a:solidFill>
                <a:schemeClr val="dk1"/>
              </a:solidFill>
              <a:latin typeface="Press Start 2P"/>
              <a:ea typeface="Press Start 2P"/>
              <a:cs typeface="Press Start 2P"/>
              <a:sym typeface="Press Start 2P"/>
            </a:endParaRPr>
          </a:p>
        </p:txBody>
      </p:sp>
      <p:sp>
        <p:nvSpPr>
          <p:cNvPr id="351" name="Google Shape;351;p28"/>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Univers social</a:t>
            </a:r>
            <a:endParaRPr sz="1100"/>
          </a:p>
        </p:txBody>
      </p:sp>
      <p:sp>
        <p:nvSpPr>
          <p:cNvPr id="352" name="Google Shape;352;p28"/>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Langues</a:t>
            </a:r>
            <a:endParaRPr sz="1100"/>
          </a:p>
        </p:txBody>
      </p:sp>
      <p:pic>
        <p:nvPicPr>
          <p:cNvPr id="353" name="Google Shape;353;p28"/>
          <p:cNvPicPr preferRelativeResize="0"/>
          <p:nvPr/>
        </p:nvPicPr>
        <p:blipFill>
          <a:blip r:embed="rId11">
            <a:alphaModFix/>
          </a:blip>
          <a:stretch>
            <a:fillRect/>
          </a:stretch>
        </p:blipFill>
        <p:spPr>
          <a:xfrm>
            <a:off x="7654625" y="2783875"/>
            <a:ext cx="3052025" cy="3033750"/>
          </a:xfrm>
          <a:prstGeom prst="rect">
            <a:avLst/>
          </a:prstGeom>
          <a:noFill/>
          <a:ln cap="flat" cmpd="sng" w="19050">
            <a:solidFill>
              <a:srgbClr val="262626"/>
            </a:solidFill>
            <a:prstDash val="solid"/>
            <a:miter lim="8000"/>
            <a:headEnd len="sm" w="sm" type="none"/>
            <a:tailEnd len="sm" w="sm" type="none"/>
          </a:ln>
        </p:spPr>
      </p:pic>
      <p:pic>
        <p:nvPicPr>
          <p:cNvPr descr="A picture containing container, square&#10;&#10;Description automatically generated" id="354" name="Google Shape;354;p28"/>
          <p:cNvPicPr preferRelativeResize="0"/>
          <p:nvPr/>
        </p:nvPicPr>
        <p:blipFill rotWithShape="1">
          <a:blip r:embed="rId12">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355" name="Google Shape;355;p28"/>
          <p:cNvPicPr preferRelativeResize="0"/>
          <p:nvPr/>
        </p:nvPicPr>
        <p:blipFill rotWithShape="1">
          <a:blip r:embed="rId12">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56" name="Google Shape;356;p28"/>
          <p:cNvPicPr preferRelativeResize="0"/>
          <p:nvPr/>
        </p:nvPicPr>
        <p:blipFill rotWithShape="1">
          <a:blip r:embed="rId12">
            <a:alphaModFix/>
          </a:blip>
          <a:srcRect b="0" l="0" r="0" t="0"/>
          <a:stretch/>
        </p:blipFill>
        <p:spPr>
          <a:xfrm>
            <a:off x="9577100" y="5486685"/>
            <a:ext cx="1262339" cy="1262339"/>
          </a:xfrm>
          <a:prstGeom prst="rect">
            <a:avLst/>
          </a:prstGeom>
          <a:noFill/>
          <a:ln>
            <a:noFill/>
          </a:ln>
        </p:spPr>
      </p:pic>
      <p:sp>
        <p:nvSpPr>
          <p:cNvPr id="357" name="Google Shape;357;p28"/>
          <p:cNvSpPr txBox="1"/>
          <p:nvPr/>
        </p:nvSpPr>
        <p:spPr>
          <a:xfrm>
            <a:off x="2811325" y="6194175"/>
            <a:ext cx="69111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chemeClr val="dk1"/>
              </a:buClr>
              <a:buSzPts val="1100"/>
              <a:buFont typeface="Arial"/>
              <a:buNone/>
            </a:pPr>
            <a:r>
              <a:rPr b="1" lang="en-US" sz="1300" u="sng">
                <a:solidFill>
                  <a:schemeClr val="lt1"/>
                </a:solidFill>
                <a:latin typeface="Press Start 2P"/>
                <a:ea typeface="Press Start 2P"/>
                <a:cs typeface="Press Start 2P"/>
                <a:sym typeface="Press Start 2P"/>
                <a:hlinkClick r:id="rId13">
                  <a:extLst>
                    <a:ext uri="{A12FA001-AC4F-418D-AE19-62706E023703}">
                      <ahyp:hlinkClr val="tx"/>
                    </a:ext>
                  </a:extLst>
                </a:hlinkClick>
              </a:rPr>
              <a:t>Ressources en </a:t>
            </a:r>
            <a:r>
              <a:rPr lang="en-US" sz="1500" u="sng">
                <a:solidFill>
                  <a:schemeClr val="lt1"/>
                </a:solidFill>
                <a:latin typeface="Press Start 2P"/>
                <a:ea typeface="Press Start 2P"/>
                <a:cs typeface="Press Start 2P"/>
                <a:sym typeface="Press Start 2P"/>
                <a:hlinkClick r:id="rId14">
                  <a:extLst>
                    <a:ext uri="{A12FA001-AC4F-418D-AE19-62706E023703}">
                      <ahyp:hlinkClr val="tx"/>
                    </a:ext>
                  </a:extLst>
                </a:hlinkClick>
              </a:rPr>
              <a:t>science et technologie</a:t>
            </a:r>
            <a:endParaRPr sz="15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35"/>
                                        </p:tgtEl>
                                        <p:attrNameLst>
                                          <p:attrName>style.visibility</p:attrName>
                                        </p:attrNameLst>
                                      </p:cBhvr>
                                      <p:to>
                                        <p:strVal val="visible"/>
                                      </p:to>
                                    </p:set>
                                    <p:animEffect filter="fade" transition="in">
                                      <p:cBhvr>
                                        <p:cTn dur="250"/>
                                        <p:tgtEl>
                                          <p:spTgt spid="335"/>
                                        </p:tgtEl>
                                      </p:cBhvr>
                                    </p:animEffect>
                                  </p:childTnLst>
                                </p:cTn>
                              </p:par>
                              <p:par>
                                <p:cTn fill="hold" nodeType="withEffect" presetClass="entr" presetID="2" presetSubtype="4">
                                  <p:stCondLst>
                                    <p:cond delay="0"/>
                                  </p:stCondLst>
                                  <p:childTnLst>
                                    <p:set>
                                      <p:cBhvr>
                                        <p:cTn dur="1" fill="hold">
                                          <p:stCondLst>
                                            <p:cond delay="0"/>
                                          </p:stCondLst>
                                        </p:cTn>
                                        <p:tgtEl>
                                          <p:spTgt spid="353"/>
                                        </p:tgtEl>
                                        <p:attrNameLst>
                                          <p:attrName>style.visibility</p:attrName>
                                        </p:attrNameLst>
                                      </p:cBhvr>
                                      <p:to>
                                        <p:strVal val="visible"/>
                                      </p:to>
                                    </p:set>
                                    <p:anim calcmode="lin" valueType="num">
                                      <p:cBhvr additive="base">
                                        <p:cTn dur="1000"/>
                                        <p:tgtEl>
                                          <p:spTgt spid="35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5"/>
                                        </p:tgtEl>
                                        <p:attrNameLst>
                                          <p:attrName>style.visibility</p:attrName>
                                        </p:attrNameLst>
                                      </p:cBhvr>
                                      <p:to>
                                        <p:strVal val="visible"/>
                                      </p:to>
                                    </p:set>
                                    <p:anim calcmode="lin" valueType="num">
                                      <p:cBhvr additive="base">
                                        <p:cTn dur="1000"/>
                                        <p:tgtEl>
                                          <p:spTgt spid="35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6"/>
                                        </p:tgtEl>
                                        <p:attrNameLst>
                                          <p:attrName>style.visibility</p:attrName>
                                        </p:attrNameLst>
                                      </p:cBhvr>
                                      <p:to>
                                        <p:strVal val="visible"/>
                                      </p:to>
                                    </p:set>
                                    <p:anim calcmode="lin" valueType="num">
                                      <p:cBhvr additive="base">
                                        <p:cTn dur="1000"/>
                                        <p:tgtEl>
                                          <p:spTgt spid="35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4"/>
                                        </p:tgtEl>
                                        <p:attrNameLst>
                                          <p:attrName>style.visibility</p:attrName>
                                        </p:attrNameLst>
                                      </p:cBhvr>
                                      <p:to>
                                        <p:strVal val="visible"/>
                                      </p:to>
                                    </p:set>
                                    <p:anim calcmode="lin" valueType="num">
                                      <p:cBhvr additive="base">
                                        <p:cTn dur="1000"/>
                                        <p:tgtEl>
                                          <p:spTgt spid="354"/>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1000"/>
                                        <p:tgtEl>
                                          <p:spTgt spid="342"/>
                                        </p:tgtEl>
                                      </p:cBhvr>
                                    </p:animEffect>
                                  </p:childTnLst>
                                </p:cTn>
                              </p:par>
                              <p:par>
                                <p:cTn fill="hold" nodeType="withEffect" presetClass="entr" presetID="10" presetSubtype="0">
                                  <p:stCondLst>
                                    <p:cond delay="0"/>
                                  </p:stCondLst>
                                  <p:childTnLst>
                                    <p:set>
                                      <p:cBhvr>
                                        <p:cTn dur="1" fill="hold">
                                          <p:stCondLst>
                                            <p:cond delay="0"/>
                                          </p:stCondLst>
                                        </p:cTn>
                                        <p:tgtEl>
                                          <p:spTgt spid="343"/>
                                        </p:tgtEl>
                                        <p:attrNameLst>
                                          <p:attrName>style.visibility</p:attrName>
                                        </p:attrNameLst>
                                      </p:cBhvr>
                                      <p:to>
                                        <p:strVal val="visible"/>
                                      </p:to>
                                    </p:set>
                                    <p:animEffect filter="fade" transition="in">
                                      <p:cBhvr>
                                        <p:cTn dur="1000"/>
                                        <p:tgtEl>
                                          <p:spTgt spid="343"/>
                                        </p:tgtEl>
                                      </p:cBhvr>
                                    </p:animEffect>
                                  </p:childTnLst>
                                </p:cTn>
                              </p:par>
                              <p:par>
                                <p:cTn fill="hold" nodeType="with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1000"/>
                                        <p:tgtEl>
                                          <p:spTgt spid="344"/>
                                        </p:tgtEl>
                                      </p:cBhvr>
                                    </p:animEffect>
                                  </p:childTnLst>
                                </p:cTn>
                              </p:par>
                              <p:par>
                                <p:cTn fill="hold" nodeType="withEffect" presetClass="entr" presetID="10" presetSubtype="0">
                                  <p:stCondLst>
                                    <p:cond delay="0"/>
                                  </p:stCondLst>
                                  <p:childTnLst>
                                    <p:set>
                                      <p:cBhvr>
                                        <p:cTn dur="1" fill="hold">
                                          <p:stCondLst>
                                            <p:cond delay="0"/>
                                          </p:stCondLst>
                                        </p:cTn>
                                        <p:tgtEl>
                                          <p:spTgt spid="346"/>
                                        </p:tgtEl>
                                        <p:attrNameLst>
                                          <p:attrName>style.visibility</p:attrName>
                                        </p:attrNameLst>
                                      </p:cBhvr>
                                      <p:to>
                                        <p:strVal val="visible"/>
                                      </p:to>
                                    </p:set>
                                    <p:animEffect filter="fade" transition="in">
                                      <p:cBhvr>
                                        <p:cTn dur="1000"/>
                                        <p:tgtEl>
                                          <p:spTgt spid="346"/>
                                        </p:tgtEl>
                                      </p:cBhvr>
                                    </p:animEffect>
                                  </p:childTnLst>
                                </p:cTn>
                              </p:par>
                              <p:par>
                                <p:cTn fill="hold" nodeType="withEffect" presetClass="entr" presetID="10" presetSubtype="0">
                                  <p:stCondLst>
                                    <p:cond delay="0"/>
                                  </p:stCondLst>
                                  <p:childTnLst>
                                    <p:set>
                                      <p:cBhvr>
                                        <p:cTn dur="1" fill="hold">
                                          <p:stCondLst>
                                            <p:cond delay="0"/>
                                          </p:stCondLst>
                                        </p:cTn>
                                        <p:tgtEl>
                                          <p:spTgt spid="345"/>
                                        </p:tgtEl>
                                        <p:attrNameLst>
                                          <p:attrName>style.visibility</p:attrName>
                                        </p:attrNameLst>
                                      </p:cBhvr>
                                      <p:to>
                                        <p:strVal val="visible"/>
                                      </p:to>
                                    </p:set>
                                    <p:animEffect filter="fade" transition="in">
                                      <p:cBhvr>
                                        <p:cTn dur="1000"/>
                                        <p:tgtEl>
                                          <p:spTgt spid="3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61" name="Shape 361"/>
        <p:cNvGrpSpPr/>
        <p:nvPr/>
      </p:nvGrpSpPr>
      <p:grpSpPr>
        <a:xfrm>
          <a:off x="0" y="0"/>
          <a:ext cx="0" cy="0"/>
          <a:chOff x="0" y="0"/>
          <a:chExt cx="0" cy="0"/>
        </a:xfrm>
      </p:grpSpPr>
      <p:sp>
        <p:nvSpPr>
          <p:cNvPr id="362" name="Google Shape;362;p29">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3" name="Google Shape;363;p29">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4" name="Google Shape;364;p29">
            <a:hlinkClick action="ppaction://hlinksldjump" r:id="rId5"/>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5" name="Google Shape;365;p29"/>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6" name="Google Shape;366;p29"/>
          <p:cNvSpPr txBox="1"/>
          <p:nvPr/>
        </p:nvSpPr>
        <p:spPr>
          <a:xfrm>
            <a:off x="1574300" y="2778375"/>
            <a:ext cx="53715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Conception d’une maquette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Fonctions et usages des bâtiments, du territoire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Représentation des territoires </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Caractéristiques des bâtiments</a:t>
            </a:r>
            <a:endParaRPr sz="1200">
              <a:solidFill>
                <a:schemeClr val="dk1"/>
              </a:solidFill>
              <a:latin typeface="Press Start 2P"/>
              <a:ea typeface="Press Start 2P"/>
              <a:cs typeface="Press Start 2P"/>
              <a:sym typeface="Press Start 2P"/>
            </a:endParaRPr>
          </a:p>
        </p:txBody>
      </p:sp>
      <p:sp>
        <p:nvSpPr>
          <p:cNvPr id="367" name="Google Shape;367;p29"/>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8" name="Google Shape;368;p29"/>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9" name="Google Shape;369;p29"/>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0" name="Google Shape;370;p29"/>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1" name="Google Shape;371;p29"/>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2" name="Google Shape;372;p29"/>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373" name="Google Shape;373;p29"/>
          <p:cNvPicPr preferRelativeResize="0"/>
          <p:nvPr/>
        </p:nvPicPr>
        <p:blipFill rotWithShape="1">
          <a:blip r:embed="rId6">
            <a:alphaModFix/>
          </a:blip>
          <a:srcRect b="0" l="0" r="0" t="0"/>
          <a:stretch/>
        </p:blipFill>
        <p:spPr>
          <a:xfrm>
            <a:off x="4251860" y="4934675"/>
            <a:ext cx="409687" cy="409687"/>
          </a:xfrm>
          <a:prstGeom prst="rect">
            <a:avLst/>
          </a:prstGeom>
          <a:noFill/>
          <a:ln>
            <a:noFill/>
          </a:ln>
        </p:spPr>
      </p:pic>
      <p:pic>
        <p:nvPicPr>
          <p:cNvPr descr="Shape&#10;&#10;Description automatically generated with medium confidence" id="374" name="Google Shape;374;p29"/>
          <p:cNvPicPr preferRelativeResize="0"/>
          <p:nvPr/>
        </p:nvPicPr>
        <p:blipFill rotWithShape="1">
          <a:blip r:embed="rId7">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375" name="Google Shape;375;p29"/>
          <p:cNvPicPr preferRelativeResize="0"/>
          <p:nvPr/>
        </p:nvPicPr>
        <p:blipFill rotWithShape="1">
          <a:blip r:embed="rId8">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376" name="Google Shape;376;p29"/>
          <p:cNvPicPr preferRelativeResize="0"/>
          <p:nvPr/>
        </p:nvPicPr>
        <p:blipFill rotWithShape="1">
          <a:blip r:embed="rId9">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377" name="Google Shape;377;p29"/>
          <p:cNvPicPr preferRelativeResize="0"/>
          <p:nvPr/>
        </p:nvPicPr>
        <p:blipFill rotWithShape="1">
          <a:blip r:embed="rId10">
            <a:alphaModFix/>
          </a:blip>
          <a:srcRect b="0" l="0" r="0" t="0"/>
          <a:stretch/>
        </p:blipFill>
        <p:spPr>
          <a:xfrm>
            <a:off x="4936731" y="4869493"/>
            <a:ext cx="551251" cy="551251"/>
          </a:xfrm>
          <a:prstGeom prst="rect">
            <a:avLst/>
          </a:prstGeom>
          <a:noFill/>
          <a:ln>
            <a:noFill/>
          </a:ln>
        </p:spPr>
      </p:pic>
      <p:sp>
        <p:nvSpPr>
          <p:cNvPr id="378" name="Google Shape;378;p29"/>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9" name="Google Shape;379;p29"/>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disciplines scolaires</a:t>
            </a:r>
            <a:endParaRPr/>
          </a:p>
        </p:txBody>
      </p:sp>
      <p:sp>
        <p:nvSpPr>
          <p:cNvPr id="380" name="Google Shape;380;p29"/>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Mathématique</a:t>
            </a:r>
            <a:endParaRPr sz="1100">
              <a:solidFill>
                <a:srgbClr val="D9D9D9"/>
              </a:solidFill>
            </a:endParaRPr>
          </a:p>
        </p:txBody>
      </p:sp>
      <p:sp>
        <p:nvSpPr>
          <p:cNvPr id="381" name="Google Shape;381;p29"/>
          <p:cNvSpPr txBox="1"/>
          <p:nvPr/>
        </p:nvSpPr>
        <p:spPr>
          <a:xfrm>
            <a:off x="4065125" y="2172266"/>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Science et technologie</a:t>
            </a:r>
            <a:endParaRPr sz="1100">
              <a:solidFill>
                <a:srgbClr val="D9D9D9"/>
              </a:solidFill>
              <a:latin typeface="Press Start 2P"/>
              <a:ea typeface="Press Start 2P"/>
              <a:cs typeface="Press Start 2P"/>
              <a:sym typeface="Press Start 2P"/>
            </a:endParaRPr>
          </a:p>
        </p:txBody>
      </p:sp>
      <p:sp>
        <p:nvSpPr>
          <p:cNvPr id="382" name="Google Shape;382;p29"/>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Univers social</a:t>
            </a:r>
            <a:endParaRPr sz="1100">
              <a:solidFill>
                <a:schemeClr val="dk1"/>
              </a:solidFill>
            </a:endParaRPr>
          </a:p>
        </p:txBody>
      </p:sp>
      <p:sp>
        <p:nvSpPr>
          <p:cNvPr id="383" name="Google Shape;383;p29"/>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Langues</a:t>
            </a:r>
            <a:endParaRPr sz="1100"/>
          </a:p>
        </p:txBody>
      </p:sp>
      <p:pic>
        <p:nvPicPr>
          <p:cNvPr id="384" name="Google Shape;384;p29"/>
          <p:cNvPicPr preferRelativeResize="0"/>
          <p:nvPr/>
        </p:nvPicPr>
        <p:blipFill>
          <a:blip r:embed="rId11">
            <a:alphaModFix/>
          </a:blip>
          <a:stretch>
            <a:fillRect/>
          </a:stretch>
        </p:blipFill>
        <p:spPr>
          <a:xfrm>
            <a:off x="6809006" y="2741000"/>
            <a:ext cx="3912049" cy="3193374"/>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385" name="Google Shape;385;p29"/>
          <p:cNvPicPr preferRelativeResize="0"/>
          <p:nvPr/>
        </p:nvPicPr>
        <p:blipFill rotWithShape="1">
          <a:blip r:embed="rId12">
            <a:alphaModFix/>
          </a:blip>
          <a:srcRect b="0" l="0" r="0" t="0"/>
          <a:stretch/>
        </p:blipFill>
        <p:spPr>
          <a:xfrm>
            <a:off x="10441664" y="4671182"/>
            <a:ext cx="784149" cy="784150"/>
          </a:xfrm>
          <a:prstGeom prst="rect">
            <a:avLst/>
          </a:prstGeom>
          <a:noFill/>
          <a:ln>
            <a:noFill/>
          </a:ln>
        </p:spPr>
      </p:pic>
      <p:pic>
        <p:nvPicPr>
          <p:cNvPr descr="A picture containing container, square&#10;&#10;Description automatically generated" id="386" name="Google Shape;386;p29"/>
          <p:cNvPicPr preferRelativeResize="0"/>
          <p:nvPr/>
        </p:nvPicPr>
        <p:blipFill rotWithShape="1">
          <a:blip r:embed="rId12">
            <a:alphaModFix/>
          </a:blip>
          <a:srcRect b="0" l="0" r="0" t="0"/>
          <a:stretch/>
        </p:blipFill>
        <p:spPr>
          <a:xfrm>
            <a:off x="10555074" y="4993268"/>
            <a:ext cx="1747837" cy="1747837"/>
          </a:xfrm>
          <a:prstGeom prst="rect">
            <a:avLst/>
          </a:prstGeom>
          <a:noFill/>
          <a:ln>
            <a:noFill/>
          </a:ln>
        </p:spPr>
      </p:pic>
      <p:pic>
        <p:nvPicPr>
          <p:cNvPr descr="A picture containing container, square&#10;&#10;Description automatically generated" id="387" name="Google Shape;387;p29"/>
          <p:cNvPicPr preferRelativeResize="0"/>
          <p:nvPr/>
        </p:nvPicPr>
        <p:blipFill rotWithShape="1">
          <a:blip r:embed="rId12">
            <a:alphaModFix/>
          </a:blip>
          <a:srcRect b="0" l="0" r="0" t="0"/>
          <a:stretch/>
        </p:blipFill>
        <p:spPr>
          <a:xfrm>
            <a:off x="9729500" y="5562885"/>
            <a:ext cx="1262339" cy="1262339"/>
          </a:xfrm>
          <a:prstGeom prst="rect">
            <a:avLst/>
          </a:prstGeom>
          <a:noFill/>
          <a:ln>
            <a:noFill/>
          </a:ln>
        </p:spPr>
      </p:pic>
      <p:sp>
        <p:nvSpPr>
          <p:cNvPr id="388" name="Google Shape;388;p29"/>
          <p:cNvSpPr txBox="1"/>
          <p:nvPr/>
        </p:nvSpPr>
        <p:spPr>
          <a:xfrm>
            <a:off x="2366000" y="6194175"/>
            <a:ext cx="73635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chemeClr val="dk1"/>
              </a:buClr>
              <a:buSzPts val="1100"/>
              <a:buFont typeface="Arial"/>
              <a:buNone/>
            </a:pPr>
            <a:r>
              <a:rPr b="1" lang="en-US" sz="1300" u="sng">
                <a:solidFill>
                  <a:schemeClr val="lt1"/>
                </a:solidFill>
                <a:latin typeface="Press Start 2P"/>
                <a:ea typeface="Press Start 2P"/>
                <a:cs typeface="Press Start 2P"/>
                <a:sym typeface="Press Start 2P"/>
                <a:hlinkClick r:id="rId13">
                  <a:extLst>
                    <a:ext uri="{A12FA001-AC4F-418D-AE19-62706E023703}">
                      <ahyp:hlinkClr val="tx"/>
                    </a:ext>
                  </a:extLst>
                </a:hlinkClick>
              </a:rPr>
              <a:t>recitus.qc.ca</a:t>
            </a:r>
            <a:r>
              <a:rPr lang="en-US" sz="1500">
                <a:solidFill>
                  <a:schemeClr val="lt1"/>
                </a:solidFill>
                <a:latin typeface="Press Start 2P"/>
                <a:ea typeface="Press Start 2P"/>
                <a:cs typeface="Press Start 2P"/>
                <a:sym typeface="Press Start 2P"/>
              </a:rPr>
              <a:t> et </a:t>
            </a:r>
            <a:r>
              <a:rPr lang="en-US" sz="1500" u="sng">
                <a:solidFill>
                  <a:schemeClr val="lt1"/>
                </a:solidFill>
                <a:latin typeface="Press Start 2P"/>
                <a:ea typeface="Press Start 2P"/>
                <a:cs typeface="Press Start 2P"/>
                <a:sym typeface="Press Start 2P"/>
                <a:hlinkClick r:id="rId14">
                  <a:extLst>
                    <a:ext uri="{A12FA001-AC4F-418D-AE19-62706E023703}">
                      <ahyp:hlinkClr val="tx"/>
                    </a:ext>
                  </a:extLst>
                </a:hlinkClick>
              </a:rPr>
              <a:t>autoformation RÉCITUS</a:t>
            </a:r>
            <a:endParaRPr sz="15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250"/>
                                        <p:tgtEl>
                                          <p:spTgt spid="366"/>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373"/>
                                        </p:tgtEl>
                                        <p:attrNameLst>
                                          <p:attrName>style.visibility</p:attrName>
                                        </p:attrNameLst>
                                      </p:cBhvr>
                                      <p:to>
                                        <p:strVal val="visible"/>
                                      </p:to>
                                    </p:set>
                                    <p:animEffect filter="fade" transition="in">
                                      <p:cBhvr>
                                        <p:cTn dur="1000"/>
                                        <p:tgtEl>
                                          <p:spTgt spid="373"/>
                                        </p:tgtEl>
                                      </p:cBhvr>
                                    </p:animEffect>
                                  </p:childTnLst>
                                </p:cTn>
                              </p:par>
                              <p:par>
                                <p:cTn fill="hold" nodeType="withEffect" presetClass="entr" presetID="10" presetSubtype="0">
                                  <p:stCondLst>
                                    <p:cond delay="0"/>
                                  </p:stCondLst>
                                  <p:childTnLst>
                                    <p:set>
                                      <p:cBhvr>
                                        <p:cTn dur="1" fill="hold">
                                          <p:stCondLst>
                                            <p:cond delay="0"/>
                                          </p:stCondLst>
                                        </p:cTn>
                                        <p:tgtEl>
                                          <p:spTgt spid="374"/>
                                        </p:tgtEl>
                                        <p:attrNameLst>
                                          <p:attrName>style.visibility</p:attrName>
                                        </p:attrNameLst>
                                      </p:cBhvr>
                                      <p:to>
                                        <p:strVal val="visible"/>
                                      </p:to>
                                    </p:set>
                                    <p:animEffect filter="fade" transition="in">
                                      <p:cBhvr>
                                        <p:cTn dur="1000"/>
                                        <p:tgtEl>
                                          <p:spTgt spid="374"/>
                                        </p:tgtEl>
                                      </p:cBhvr>
                                    </p:animEffect>
                                  </p:childTnLst>
                                </p:cTn>
                              </p:par>
                              <p:par>
                                <p:cTn fill="hold" nodeType="withEffect" presetClass="entr" presetID="10" presetSubtype="0">
                                  <p:stCondLst>
                                    <p:cond delay="0"/>
                                  </p:stCondLst>
                                  <p:childTnLst>
                                    <p:set>
                                      <p:cBhvr>
                                        <p:cTn dur="1" fill="hold">
                                          <p:stCondLst>
                                            <p:cond delay="0"/>
                                          </p:stCondLst>
                                        </p:cTn>
                                        <p:tgtEl>
                                          <p:spTgt spid="375"/>
                                        </p:tgtEl>
                                        <p:attrNameLst>
                                          <p:attrName>style.visibility</p:attrName>
                                        </p:attrNameLst>
                                      </p:cBhvr>
                                      <p:to>
                                        <p:strVal val="visible"/>
                                      </p:to>
                                    </p:set>
                                    <p:animEffect filter="fade" transition="in">
                                      <p:cBhvr>
                                        <p:cTn dur="1000"/>
                                        <p:tgtEl>
                                          <p:spTgt spid="375"/>
                                        </p:tgtEl>
                                      </p:cBhvr>
                                    </p:animEffect>
                                  </p:childTnLst>
                                </p:cTn>
                              </p:par>
                              <p:par>
                                <p:cTn fill="hold" nodeType="withEffect" presetClass="entr" presetID="10" presetSubtype="0">
                                  <p:stCondLst>
                                    <p:cond delay="0"/>
                                  </p:stCondLst>
                                  <p:childTnLst>
                                    <p:set>
                                      <p:cBhvr>
                                        <p:cTn dur="1" fill="hold">
                                          <p:stCondLst>
                                            <p:cond delay="0"/>
                                          </p:stCondLst>
                                        </p:cTn>
                                        <p:tgtEl>
                                          <p:spTgt spid="377"/>
                                        </p:tgtEl>
                                        <p:attrNameLst>
                                          <p:attrName>style.visibility</p:attrName>
                                        </p:attrNameLst>
                                      </p:cBhvr>
                                      <p:to>
                                        <p:strVal val="visible"/>
                                      </p:to>
                                    </p:set>
                                    <p:animEffect filter="fade" transition="in">
                                      <p:cBhvr>
                                        <p:cTn dur="1000"/>
                                        <p:tgtEl>
                                          <p:spTgt spid="377"/>
                                        </p:tgtEl>
                                      </p:cBhvr>
                                    </p:animEffect>
                                  </p:childTnLst>
                                </p:cTn>
                              </p:par>
                              <p:par>
                                <p:cTn fill="hold" nodeType="withEffect" presetClass="entr" presetID="10" presetSubtype="0">
                                  <p:stCondLst>
                                    <p:cond delay="0"/>
                                  </p:stCondLst>
                                  <p:childTnLst>
                                    <p:set>
                                      <p:cBhvr>
                                        <p:cTn dur="1" fill="hold">
                                          <p:stCondLst>
                                            <p:cond delay="0"/>
                                          </p:stCondLst>
                                        </p:cTn>
                                        <p:tgtEl>
                                          <p:spTgt spid="376"/>
                                        </p:tgtEl>
                                        <p:attrNameLst>
                                          <p:attrName>style.visibility</p:attrName>
                                        </p:attrNameLst>
                                      </p:cBhvr>
                                      <p:to>
                                        <p:strVal val="visible"/>
                                      </p:to>
                                    </p:set>
                                    <p:animEffect filter="fade" transition="in">
                                      <p:cBhvr>
                                        <p:cTn dur="1000"/>
                                        <p:tgtEl>
                                          <p:spTgt spid="376"/>
                                        </p:tgtEl>
                                      </p:cBhvr>
                                    </p:animEffect>
                                  </p:childTnLst>
                                </p:cTn>
                              </p:par>
                              <p:par>
                                <p:cTn fill="hold" nodeType="withEffect" presetClass="entr" presetID="2" presetSubtype="4">
                                  <p:stCondLst>
                                    <p:cond delay="0"/>
                                  </p:stCondLst>
                                  <p:childTnLst>
                                    <p:set>
                                      <p:cBhvr>
                                        <p:cTn dur="1" fill="hold">
                                          <p:stCondLst>
                                            <p:cond delay="0"/>
                                          </p:stCondLst>
                                        </p:cTn>
                                        <p:tgtEl>
                                          <p:spTgt spid="385"/>
                                        </p:tgtEl>
                                        <p:attrNameLst>
                                          <p:attrName>style.visibility</p:attrName>
                                        </p:attrNameLst>
                                      </p:cBhvr>
                                      <p:to>
                                        <p:strVal val="visible"/>
                                      </p:to>
                                    </p:set>
                                    <p:anim calcmode="lin" valueType="num">
                                      <p:cBhvr additive="base">
                                        <p:cTn dur="1000"/>
                                        <p:tgtEl>
                                          <p:spTgt spid="38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6"/>
                                        </p:tgtEl>
                                        <p:attrNameLst>
                                          <p:attrName>style.visibility</p:attrName>
                                        </p:attrNameLst>
                                      </p:cBhvr>
                                      <p:to>
                                        <p:strVal val="visible"/>
                                      </p:to>
                                    </p:set>
                                    <p:anim calcmode="lin" valueType="num">
                                      <p:cBhvr additive="base">
                                        <p:cTn dur="1000"/>
                                        <p:tgtEl>
                                          <p:spTgt spid="38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7"/>
                                        </p:tgtEl>
                                        <p:attrNameLst>
                                          <p:attrName>style.visibility</p:attrName>
                                        </p:attrNameLst>
                                      </p:cBhvr>
                                      <p:to>
                                        <p:strVal val="visible"/>
                                      </p:to>
                                    </p:set>
                                    <p:anim calcmode="lin" valueType="num">
                                      <p:cBhvr additive="base">
                                        <p:cTn dur="1000"/>
                                        <p:tgtEl>
                                          <p:spTgt spid="3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4"/>
                                        </p:tgtEl>
                                        <p:attrNameLst>
                                          <p:attrName>style.visibility</p:attrName>
                                        </p:attrNameLst>
                                      </p:cBhvr>
                                      <p:to>
                                        <p:strVal val="visible"/>
                                      </p:to>
                                    </p:set>
                                    <p:anim calcmode="lin" valueType="num">
                                      <p:cBhvr additive="base">
                                        <p:cTn dur="1000"/>
                                        <p:tgtEl>
                                          <p:spTgt spid="38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92" name="Shape 392"/>
        <p:cNvGrpSpPr/>
        <p:nvPr/>
      </p:nvGrpSpPr>
      <p:grpSpPr>
        <a:xfrm>
          <a:off x="0" y="0"/>
          <a:ext cx="0" cy="0"/>
          <a:chOff x="0" y="0"/>
          <a:chExt cx="0" cy="0"/>
        </a:xfrm>
      </p:grpSpPr>
      <p:sp>
        <p:nvSpPr>
          <p:cNvPr id="393" name="Google Shape;393;p30">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4" name="Google Shape;394;p30">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5" name="Google Shape;395;p30">
            <a:hlinkClick action="ppaction://hlinksldjump" r:id="rId5"/>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6" name="Google Shape;396;p30"/>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7" name="Google Shape;397;p30"/>
          <p:cNvSpPr txBox="1"/>
          <p:nvPr/>
        </p:nvSpPr>
        <p:spPr>
          <a:xfrm>
            <a:off x="1748075" y="3132200"/>
            <a:ext cx="56043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d’apprentissage ou d’évaluation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Lecture, écriture, communication orale et appréciation des oeuvres littéraires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Travail collaboratif</a:t>
            </a:r>
            <a:endParaRPr sz="1200">
              <a:solidFill>
                <a:schemeClr val="dk1"/>
              </a:solidFill>
              <a:latin typeface="Press Start 2P"/>
              <a:ea typeface="Press Start 2P"/>
              <a:cs typeface="Press Start 2P"/>
              <a:sym typeface="Press Start 2P"/>
            </a:endParaRPr>
          </a:p>
        </p:txBody>
      </p:sp>
      <p:sp>
        <p:nvSpPr>
          <p:cNvPr id="398" name="Google Shape;398;p30"/>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9" name="Google Shape;399;p30"/>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0" name="Google Shape;400;p30"/>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1" name="Google Shape;401;p30"/>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2" name="Google Shape;402;p30"/>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3" name="Google Shape;403;p30"/>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404" name="Google Shape;404;p30"/>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405" name="Google Shape;405;p30"/>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406" name="Google Shape;406;p30"/>
          <p:cNvPicPr preferRelativeResize="0"/>
          <p:nvPr/>
        </p:nvPicPr>
        <p:blipFill rotWithShape="1">
          <a:blip r:embed="rId6">
            <a:alphaModFix/>
          </a:blip>
          <a:srcRect b="0" l="0" r="0" t="0"/>
          <a:stretch/>
        </p:blipFill>
        <p:spPr>
          <a:xfrm>
            <a:off x="2799763" y="4989202"/>
            <a:ext cx="300634" cy="300634"/>
          </a:xfrm>
          <a:prstGeom prst="rect">
            <a:avLst/>
          </a:prstGeom>
          <a:noFill/>
          <a:ln>
            <a:noFill/>
          </a:ln>
        </p:spPr>
      </p:pic>
      <p:pic>
        <p:nvPicPr>
          <p:cNvPr descr="Chart, histogram&#10;&#10;Description automatically generated" id="407" name="Google Shape;407;p30"/>
          <p:cNvPicPr preferRelativeResize="0"/>
          <p:nvPr/>
        </p:nvPicPr>
        <p:blipFill rotWithShape="1">
          <a:blip r:embed="rId6">
            <a:alphaModFix/>
          </a:blip>
          <a:srcRect b="0" l="0" r="0" t="0"/>
          <a:stretch/>
        </p:blipFill>
        <p:spPr>
          <a:xfrm>
            <a:off x="2046451" y="4989202"/>
            <a:ext cx="300634" cy="300634"/>
          </a:xfrm>
          <a:prstGeom prst="rect">
            <a:avLst/>
          </a:prstGeom>
          <a:noFill/>
          <a:ln>
            <a:noFill/>
          </a:ln>
        </p:spPr>
      </p:pic>
      <p:pic>
        <p:nvPicPr>
          <p:cNvPr descr="Chart, histogram&#10;&#10;Description automatically generated" id="408" name="Google Shape;408;p30"/>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409" name="Google Shape;409;p30"/>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Mathématique</a:t>
            </a:r>
            <a:endParaRPr sz="1100">
              <a:solidFill>
                <a:srgbClr val="D9D9D9"/>
              </a:solidFill>
            </a:endParaRPr>
          </a:p>
        </p:txBody>
      </p:sp>
      <p:sp>
        <p:nvSpPr>
          <p:cNvPr id="410" name="Google Shape;410;p30"/>
          <p:cNvSpPr txBox="1"/>
          <p:nvPr/>
        </p:nvSpPr>
        <p:spPr>
          <a:xfrm>
            <a:off x="4065125" y="2172266"/>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Science et technologie</a:t>
            </a:r>
            <a:endParaRPr sz="1100">
              <a:solidFill>
                <a:srgbClr val="D9D9D9"/>
              </a:solidFill>
              <a:latin typeface="Press Start 2P"/>
              <a:ea typeface="Press Start 2P"/>
              <a:cs typeface="Press Start 2P"/>
              <a:sym typeface="Press Start 2P"/>
            </a:endParaRPr>
          </a:p>
        </p:txBody>
      </p:sp>
      <p:sp>
        <p:nvSpPr>
          <p:cNvPr id="411" name="Google Shape;411;p30"/>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Univers social</a:t>
            </a:r>
            <a:endParaRPr sz="1100"/>
          </a:p>
        </p:txBody>
      </p:sp>
      <p:sp>
        <p:nvSpPr>
          <p:cNvPr id="412" name="Google Shape;412;p30"/>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Langues</a:t>
            </a:r>
            <a:endParaRPr sz="1100">
              <a:solidFill>
                <a:schemeClr val="dk1"/>
              </a:solidFill>
            </a:endParaRPr>
          </a:p>
        </p:txBody>
      </p:sp>
      <p:sp>
        <p:nvSpPr>
          <p:cNvPr id="413" name="Google Shape;413;p30"/>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4" name="Google Shape;414;p30"/>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disciplines scolaires</a:t>
            </a:r>
            <a:endParaRPr/>
          </a:p>
        </p:txBody>
      </p:sp>
      <p:pic>
        <p:nvPicPr>
          <p:cNvPr id="415" name="Google Shape;415;p30"/>
          <p:cNvPicPr preferRelativeResize="0"/>
          <p:nvPr/>
        </p:nvPicPr>
        <p:blipFill>
          <a:blip r:embed="rId7">
            <a:alphaModFix/>
          </a:blip>
          <a:stretch>
            <a:fillRect/>
          </a:stretch>
        </p:blipFill>
        <p:spPr>
          <a:xfrm>
            <a:off x="7511825" y="2804425"/>
            <a:ext cx="3234625" cy="3086101"/>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416" name="Google Shape;416;p30"/>
          <p:cNvPicPr preferRelativeResize="0"/>
          <p:nvPr/>
        </p:nvPicPr>
        <p:blipFill rotWithShape="1">
          <a:blip r:embed="rId8">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417" name="Google Shape;417;p30"/>
          <p:cNvPicPr preferRelativeResize="0"/>
          <p:nvPr/>
        </p:nvPicPr>
        <p:blipFill rotWithShape="1">
          <a:blip r:embed="rId8">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418" name="Google Shape;418;p30"/>
          <p:cNvPicPr preferRelativeResize="0"/>
          <p:nvPr/>
        </p:nvPicPr>
        <p:blipFill rotWithShape="1">
          <a:blip r:embed="rId8">
            <a:alphaModFix/>
          </a:blip>
          <a:srcRect b="0" l="0" r="0" t="0"/>
          <a:stretch/>
        </p:blipFill>
        <p:spPr>
          <a:xfrm>
            <a:off x="9577100" y="5486685"/>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97"/>
                                        </p:tgtEl>
                                        <p:attrNameLst>
                                          <p:attrName>style.visibility</p:attrName>
                                        </p:attrNameLst>
                                      </p:cBhvr>
                                      <p:to>
                                        <p:strVal val="visible"/>
                                      </p:to>
                                    </p:set>
                                    <p:animEffect filter="fade" transition="in">
                                      <p:cBhvr>
                                        <p:cTn dur="250"/>
                                        <p:tgtEl>
                                          <p:spTgt spid="397"/>
                                        </p:tgtEl>
                                      </p:cBhvr>
                                    </p:animEffect>
                                  </p:childTnLst>
                                </p:cTn>
                              </p:par>
                              <p:par>
                                <p:cTn fill="hold" nodeType="withEffect" presetClass="entr" presetID="2" presetSubtype="4">
                                  <p:stCondLst>
                                    <p:cond delay="0"/>
                                  </p:stCondLst>
                                  <p:childTnLst>
                                    <p:set>
                                      <p:cBhvr>
                                        <p:cTn dur="1" fill="hold">
                                          <p:stCondLst>
                                            <p:cond delay="0"/>
                                          </p:stCondLst>
                                        </p:cTn>
                                        <p:tgtEl>
                                          <p:spTgt spid="415"/>
                                        </p:tgtEl>
                                        <p:attrNameLst>
                                          <p:attrName>style.visibility</p:attrName>
                                        </p:attrNameLst>
                                      </p:cBhvr>
                                      <p:to>
                                        <p:strVal val="visible"/>
                                      </p:to>
                                    </p:set>
                                    <p:anim calcmode="lin" valueType="num">
                                      <p:cBhvr additive="base">
                                        <p:cTn dur="1000"/>
                                        <p:tgtEl>
                                          <p:spTgt spid="4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6"/>
                                        </p:tgtEl>
                                        <p:attrNameLst>
                                          <p:attrName>style.visibility</p:attrName>
                                        </p:attrNameLst>
                                      </p:cBhvr>
                                      <p:to>
                                        <p:strVal val="visible"/>
                                      </p:to>
                                    </p:set>
                                    <p:anim calcmode="lin" valueType="num">
                                      <p:cBhvr additive="base">
                                        <p:cTn dur="1000"/>
                                        <p:tgtEl>
                                          <p:spTgt spid="41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7"/>
                                        </p:tgtEl>
                                        <p:attrNameLst>
                                          <p:attrName>style.visibility</p:attrName>
                                        </p:attrNameLst>
                                      </p:cBhvr>
                                      <p:to>
                                        <p:strVal val="visible"/>
                                      </p:to>
                                    </p:set>
                                    <p:anim calcmode="lin" valueType="num">
                                      <p:cBhvr additive="base">
                                        <p:cTn dur="1000"/>
                                        <p:tgtEl>
                                          <p:spTgt spid="4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8"/>
                                        </p:tgtEl>
                                        <p:attrNameLst>
                                          <p:attrName>style.visibility</p:attrName>
                                        </p:attrNameLst>
                                      </p:cBhvr>
                                      <p:to>
                                        <p:strVal val="visible"/>
                                      </p:to>
                                    </p:set>
                                    <p:anim calcmode="lin" valueType="num">
                                      <p:cBhvr additive="base">
                                        <p:cTn dur="1000"/>
                                        <p:tgtEl>
                                          <p:spTgt spid="418"/>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04"/>
                                        </p:tgtEl>
                                        <p:attrNameLst>
                                          <p:attrName>style.visibility</p:attrName>
                                        </p:attrNameLst>
                                      </p:cBhvr>
                                      <p:to>
                                        <p:strVal val="visible"/>
                                      </p:to>
                                    </p:set>
                                    <p:animEffect filter="fade" transition="in">
                                      <p:cBhvr>
                                        <p:cTn dur="1000"/>
                                        <p:tgtEl>
                                          <p:spTgt spid="404"/>
                                        </p:tgtEl>
                                      </p:cBhvr>
                                    </p:animEffect>
                                  </p:childTnLst>
                                </p:cTn>
                              </p:par>
                              <p:par>
                                <p:cTn fill="hold" nodeType="withEffect" presetClass="entr" presetID="10" presetSubtype="0">
                                  <p:stCondLst>
                                    <p:cond delay="0"/>
                                  </p:stCondLst>
                                  <p:childTnLst>
                                    <p:set>
                                      <p:cBhvr>
                                        <p:cTn dur="1" fill="hold">
                                          <p:stCondLst>
                                            <p:cond delay="0"/>
                                          </p:stCondLst>
                                        </p:cTn>
                                        <p:tgtEl>
                                          <p:spTgt spid="405"/>
                                        </p:tgtEl>
                                        <p:attrNameLst>
                                          <p:attrName>style.visibility</p:attrName>
                                        </p:attrNameLst>
                                      </p:cBhvr>
                                      <p:to>
                                        <p:strVal val="visible"/>
                                      </p:to>
                                    </p:set>
                                    <p:animEffect filter="fade" transition="in">
                                      <p:cBhvr>
                                        <p:cTn dur="1000"/>
                                        <p:tgtEl>
                                          <p:spTgt spid="405"/>
                                        </p:tgtEl>
                                      </p:cBhvr>
                                    </p:animEffect>
                                  </p:childTnLst>
                                </p:cTn>
                              </p:par>
                              <p:par>
                                <p:cTn fill="hold" nodeType="with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1000"/>
                                        <p:tgtEl>
                                          <p:spTgt spid="406"/>
                                        </p:tgtEl>
                                      </p:cBhvr>
                                    </p:animEffect>
                                  </p:childTnLst>
                                </p:cTn>
                              </p:par>
                              <p:par>
                                <p:cTn fill="hold" nodeType="withEffect" presetClass="entr" presetID="10" presetSubtype="0">
                                  <p:stCondLst>
                                    <p:cond delay="0"/>
                                  </p:stCondLst>
                                  <p:childTnLst>
                                    <p:set>
                                      <p:cBhvr>
                                        <p:cTn dur="1" fill="hold">
                                          <p:stCondLst>
                                            <p:cond delay="0"/>
                                          </p:stCondLst>
                                        </p:cTn>
                                        <p:tgtEl>
                                          <p:spTgt spid="408"/>
                                        </p:tgtEl>
                                        <p:attrNameLst>
                                          <p:attrName>style.visibility</p:attrName>
                                        </p:attrNameLst>
                                      </p:cBhvr>
                                      <p:to>
                                        <p:strVal val="visible"/>
                                      </p:to>
                                    </p:set>
                                    <p:animEffect filter="fade" transition="in">
                                      <p:cBhvr>
                                        <p:cTn dur="1000"/>
                                        <p:tgtEl>
                                          <p:spTgt spid="408"/>
                                        </p:tgtEl>
                                      </p:cBhvr>
                                    </p:animEffect>
                                  </p:childTnLst>
                                </p:cTn>
                              </p:par>
                              <p:par>
                                <p:cTn fill="hold" nodeType="with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1000"/>
                                        <p:tgtEl>
                                          <p:spTgt spid="4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22" name="Shape 422"/>
        <p:cNvGrpSpPr/>
        <p:nvPr/>
      </p:nvGrpSpPr>
      <p:grpSpPr>
        <a:xfrm>
          <a:off x="0" y="0"/>
          <a:ext cx="0" cy="0"/>
          <a:chOff x="0" y="0"/>
          <a:chExt cx="0" cy="0"/>
        </a:xfrm>
      </p:grpSpPr>
      <p:pic>
        <p:nvPicPr>
          <p:cNvPr descr="A picture containing container, square&#10;&#10;Description automatically generated" id="423" name="Google Shape;423;p31"/>
          <p:cNvPicPr preferRelativeResize="0"/>
          <p:nvPr/>
        </p:nvPicPr>
        <p:blipFill rotWithShape="1">
          <a:blip r:embed="rId3">
            <a:alphaModFix/>
          </a:blip>
          <a:srcRect b="0" l="0" r="0" t="0"/>
          <a:stretch/>
        </p:blipFill>
        <p:spPr>
          <a:xfrm>
            <a:off x="9148631" y="4481505"/>
            <a:ext cx="2300287" cy="2300287"/>
          </a:xfrm>
          <a:prstGeom prst="rect">
            <a:avLst/>
          </a:prstGeom>
          <a:noFill/>
          <a:ln>
            <a:noFill/>
          </a:ln>
        </p:spPr>
      </p:pic>
      <p:pic>
        <p:nvPicPr>
          <p:cNvPr descr="A picture containing container, square&#10;&#10;Description automatically generated" id="424" name="Google Shape;424;p31"/>
          <p:cNvPicPr preferRelativeResize="0"/>
          <p:nvPr/>
        </p:nvPicPr>
        <p:blipFill rotWithShape="1">
          <a:blip r:embed="rId3">
            <a:alphaModFix/>
          </a:blip>
          <a:srcRect b="0" l="0" r="0" t="0"/>
          <a:stretch/>
        </p:blipFill>
        <p:spPr>
          <a:xfrm>
            <a:off x="753957" y="4026113"/>
            <a:ext cx="2785217" cy="2785217"/>
          </a:xfrm>
          <a:prstGeom prst="rect">
            <a:avLst/>
          </a:prstGeom>
          <a:noFill/>
          <a:ln>
            <a:noFill/>
          </a:ln>
        </p:spPr>
      </p:pic>
      <p:pic>
        <p:nvPicPr>
          <p:cNvPr descr="A picture containing container, square&#10;&#10;Description automatically generated" id="425" name="Google Shape;425;p31"/>
          <p:cNvPicPr preferRelativeResize="0"/>
          <p:nvPr/>
        </p:nvPicPr>
        <p:blipFill rotWithShape="1">
          <a:blip r:embed="rId3">
            <a:alphaModFix/>
          </a:blip>
          <a:srcRect b="0" l="0" r="0" t="0"/>
          <a:stretch/>
        </p:blipFill>
        <p:spPr>
          <a:xfrm>
            <a:off x="2555948" y="2208001"/>
            <a:ext cx="1814053" cy="1814053"/>
          </a:xfrm>
          <a:prstGeom prst="rect">
            <a:avLst/>
          </a:prstGeom>
          <a:noFill/>
          <a:ln>
            <a:noFill/>
          </a:ln>
        </p:spPr>
      </p:pic>
      <p:pic>
        <p:nvPicPr>
          <p:cNvPr descr="A picture containing container, square&#10;&#10;Description automatically generated" id="426" name="Google Shape;426;p31"/>
          <p:cNvPicPr preferRelativeResize="0"/>
          <p:nvPr/>
        </p:nvPicPr>
        <p:blipFill rotWithShape="1">
          <a:blip r:embed="rId3">
            <a:alphaModFix/>
          </a:blip>
          <a:srcRect b="0" l="0" r="0" t="0"/>
          <a:stretch/>
        </p:blipFill>
        <p:spPr>
          <a:xfrm>
            <a:off x="8051682" y="2276830"/>
            <a:ext cx="1814053" cy="1814053"/>
          </a:xfrm>
          <a:prstGeom prst="rect">
            <a:avLst/>
          </a:prstGeom>
          <a:noFill/>
          <a:ln>
            <a:noFill/>
          </a:ln>
        </p:spPr>
      </p:pic>
      <p:pic>
        <p:nvPicPr>
          <p:cNvPr descr="A picture containing container, square&#10;&#10;Description automatically generated" id="427" name="Google Shape;427;p31"/>
          <p:cNvPicPr preferRelativeResize="0"/>
          <p:nvPr/>
        </p:nvPicPr>
        <p:blipFill rotWithShape="1">
          <a:blip r:embed="rId3">
            <a:alphaModFix/>
          </a:blip>
          <a:srcRect b="0" l="0" r="0" t="0"/>
          <a:stretch/>
        </p:blipFill>
        <p:spPr>
          <a:xfrm>
            <a:off x="9836250" y="873122"/>
            <a:ext cx="1300063" cy="1300063"/>
          </a:xfrm>
          <a:prstGeom prst="rect">
            <a:avLst/>
          </a:prstGeom>
          <a:noFill/>
          <a:ln>
            <a:noFill/>
          </a:ln>
        </p:spPr>
      </p:pic>
      <p:pic>
        <p:nvPicPr>
          <p:cNvPr descr="A picture containing container, square&#10;&#10;Description automatically generated" id="428" name="Google Shape;428;p31"/>
          <p:cNvPicPr preferRelativeResize="0"/>
          <p:nvPr/>
        </p:nvPicPr>
        <p:blipFill rotWithShape="1">
          <a:blip r:embed="rId3">
            <a:alphaModFix/>
          </a:blip>
          <a:srcRect b="0" l="0" r="0" t="0"/>
          <a:stretch/>
        </p:blipFill>
        <p:spPr>
          <a:xfrm>
            <a:off x="1089833" y="907947"/>
            <a:ext cx="1300063" cy="1300063"/>
          </a:xfrm>
          <a:prstGeom prst="rect">
            <a:avLst/>
          </a:prstGeom>
          <a:noFill/>
          <a:ln>
            <a:noFill/>
          </a:ln>
        </p:spPr>
      </p:pic>
      <p:sp>
        <p:nvSpPr>
          <p:cNvPr id="429" name="Google Shape;429;p31"/>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0" name="Google Shape;430;p31"/>
          <p:cNvSpPr txBox="1"/>
          <p:nvPr/>
        </p:nvSpPr>
        <p:spPr>
          <a:xfrm>
            <a:off x="4415651"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DÉMONSTRATION</a:t>
            </a:r>
            <a:endParaRPr/>
          </a:p>
        </p:txBody>
      </p:sp>
      <p:sp>
        <p:nvSpPr>
          <p:cNvPr id="431" name="Google Shape;431;p31"/>
          <p:cNvSpPr txBox="1"/>
          <p:nvPr/>
        </p:nvSpPr>
        <p:spPr>
          <a:xfrm>
            <a:off x="3897690" y="3401561"/>
            <a:ext cx="4754700" cy="20319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C’est le temps </a:t>
            </a:r>
            <a:endParaRPr sz="1800">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de faire un petit </a:t>
            </a:r>
            <a:endParaRPr sz="1800">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tour guidé pour s’initier à Minecraft.</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423"/>
                                        </p:tgtEl>
                                        <p:attrNameLst>
                                          <p:attrName>style.visibility</p:attrName>
                                        </p:attrNameLst>
                                      </p:cBhvr>
                                      <p:to>
                                        <p:strVal val="visible"/>
                                      </p:to>
                                    </p:set>
                                    <p:anim calcmode="lin" valueType="num">
                                      <p:cBhvr additive="base">
                                        <p:cTn dur="1000"/>
                                        <p:tgtEl>
                                          <p:spTgt spid="42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4"/>
                                        </p:tgtEl>
                                        <p:attrNameLst>
                                          <p:attrName>style.visibility</p:attrName>
                                        </p:attrNameLst>
                                      </p:cBhvr>
                                      <p:to>
                                        <p:strVal val="visible"/>
                                      </p:to>
                                    </p:set>
                                    <p:anim calcmode="lin" valueType="num">
                                      <p:cBhvr additive="base">
                                        <p:cTn dur="1000"/>
                                        <p:tgtEl>
                                          <p:spTgt spid="42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5"/>
                                        </p:tgtEl>
                                        <p:attrNameLst>
                                          <p:attrName>style.visibility</p:attrName>
                                        </p:attrNameLst>
                                      </p:cBhvr>
                                      <p:to>
                                        <p:strVal val="visible"/>
                                      </p:to>
                                    </p:set>
                                    <p:anim calcmode="lin" valueType="num">
                                      <p:cBhvr additive="base">
                                        <p:cTn dur="1000"/>
                                        <p:tgtEl>
                                          <p:spTgt spid="42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6"/>
                                        </p:tgtEl>
                                        <p:attrNameLst>
                                          <p:attrName>style.visibility</p:attrName>
                                        </p:attrNameLst>
                                      </p:cBhvr>
                                      <p:to>
                                        <p:strVal val="visible"/>
                                      </p:to>
                                    </p:set>
                                    <p:anim calcmode="lin" valueType="num">
                                      <p:cBhvr additive="base">
                                        <p:cTn dur="1000"/>
                                        <p:tgtEl>
                                          <p:spTgt spid="42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7"/>
                                        </p:tgtEl>
                                        <p:attrNameLst>
                                          <p:attrName>style.visibility</p:attrName>
                                        </p:attrNameLst>
                                      </p:cBhvr>
                                      <p:to>
                                        <p:strVal val="visible"/>
                                      </p:to>
                                    </p:set>
                                    <p:anim calcmode="lin" valueType="num">
                                      <p:cBhvr additive="base">
                                        <p:cTn dur="1000"/>
                                        <p:tgtEl>
                                          <p:spTgt spid="42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8"/>
                                        </p:tgtEl>
                                        <p:attrNameLst>
                                          <p:attrName>style.visibility</p:attrName>
                                        </p:attrNameLst>
                                      </p:cBhvr>
                                      <p:to>
                                        <p:strVal val="visible"/>
                                      </p:to>
                                    </p:set>
                                    <p:anim calcmode="lin" valueType="num">
                                      <p:cBhvr additive="base">
                                        <p:cTn dur="1000"/>
                                        <p:tgtEl>
                                          <p:spTgt spid="42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35" name="Shape 435"/>
        <p:cNvGrpSpPr/>
        <p:nvPr/>
      </p:nvGrpSpPr>
      <p:grpSpPr>
        <a:xfrm>
          <a:off x="0" y="0"/>
          <a:ext cx="0" cy="0"/>
          <a:chOff x="0" y="0"/>
          <a:chExt cx="0" cy="0"/>
        </a:xfrm>
      </p:grpSpPr>
      <p:sp>
        <p:nvSpPr>
          <p:cNvPr id="436" name="Google Shape;436;p32"/>
          <p:cNvSpPr txBox="1"/>
          <p:nvPr/>
        </p:nvSpPr>
        <p:spPr>
          <a:xfrm>
            <a:off x="502050" y="1443800"/>
            <a:ext cx="11187900" cy="46353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336550" lvl="0" marL="457200" rtl="0" algn="l">
              <a:lnSpc>
                <a:spcPct val="115000"/>
              </a:lnSpc>
              <a:spcBef>
                <a:spcPts val="1000"/>
              </a:spcBef>
              <a:spcAft>
                <a:spcPts val="0"/>
              </a:spcAft>
              <a:buClr>
                <a:schemeClr val="lt1"/>
              </a:buClr>
              <a:buSzPts val="1700"/>
              <a:buFont typeface="Press Start 2P"/>
              <a:buChar char="■"/>
            </a:pPr>
            <a:r>
              <a:rPr lang="en-US" sz="1700">
                <a:solidFill>
                  <a:schemeClr val="lt1"/>
                </a:solidFill>
                <a:latin typeface="Press Start 2P"/>
                <a:ea typeface="Press Start 2P"/>
                <a:cs typeface="Press Start 2P"/>
                <a:sym typeface="Press Start 2P"/>
              </a:rPr>
              <a:t>Installer le logiciel sur votre appareil (</a:t>
            </a:r>
            <a:r>
              <a:rPr lang="en-US" sz="1700" u="sng">
                <a:solidFill>
                  <a:srgbClr val="00FF00"/>
                </a:solidFill>
                <a:latin typeface="Press Start 2P"/>
                <a:ea typeface="Press Start 2P"/>
                <a:cs typeface="Press Start 2P"/>
                <a:sym typeface="Press Start 2P"/>
                <a:hlinkClick r:id="rId3">
                  <a:extLst>
                    <a:ext uri="{A12FA001-AC4F-418D-AE19-62706E023703}">
                      <ahyp:hlinkClr val="tx"/>
                    </a:ext>
                  </a:extLst>
                </a:hlinkClick>
              </a:rPr>
              <a:t>téléchargement</a:t>
            </a:r>
            <a:r>
              <a:rPr lang="en-US" sz="1700">
                <a:solidFill>
                  <a:schemeClr val="lt1"/>
                </a:solidFill>
                <a:latin typeface="Press Start 2P"/>
                <a:ea typeface="Press Start 2P"/>
                <a:cs typeface="Press Start 2P"/>
                <a:sym typeface="Press Start 2P"/>
              </a:rPr>
              <a:t>) et vous connecter avec votre compte Microsoft.</a:t>
            </a:r>
            <a:endParaRPr sz="1700">
              <a:solidFill>
                <a:schemeClr val="lt1"/>
              </a:solidFill>
              <a:latin typeface="Press Start 2P"/>
              <a:ea typeface="Press Start 2P"/>
              <a:cs typeface="Press Start 2P"/>
              <a:sym typeface="Press Start 2P"/>
            </a:endParaRPr>
          </a:p>
          <a:p>
            <a:pPr indent="0" lvl="0" marL="457200" rtl="0" algn="l">
              <a:lnSpc>
                <a:spcPct val="115000"/>
              </a:lnSpc>
              <a:spcBef>
                <a:spcPts val="1000"/>
              </a:spcBef>
              <a:spcAft>
                <a:spcPts val="0"/>
              </a:spcAft>
              <a:buNone/>
            </a:pPr>
            <a:r>
              <a:t/>
            </a:r>
            <a:endParaRPr sz="1700">
              <a:solidFill>
                <a:schemeClr val="lt1"/>
              </a:solidFill>
              <a:latin typeface="Press Start 2P"/>
              <a:ea typeface="Press Start 2P"/>
              <a:cs typeface="Press Start 2P"/>
              <a:sym typeface="Press Start 2P"/>
            </a:endParaRPr>
          </a:p>
          <a:p>
            <a:pPr indent="-330200" lvl="1" marL="914400" rtl="0" algn="l">
              <a:lnSpc>
                <a:spcPct val="150000"/>
              </a:lnSpc>
              <a:spcBef>
                <a:spcPts val="100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Créer un monde simple (</a:t>
            </a:r>
            <a:r>
              <a:rPr lang="en-US" sz="1600" u="sng">
                <a:solidFill>
                  <a:srgbClr val="00FF00"/>
                </a:solidFill>
                <a:latin typeface="Press Start 2P"/>
                <a:ea typeface="Press Start 2P"/>
                <a:cs typeface="Press Start 2P"/>
                <a:sym typeface="Press Start 2P"/>
                <a:hlinkClick r:id="rId4">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Se familiariser avec les mouvements </a:t>
            </a:r>
            <a:endParaRPr sz="1600">
              <a:solidFill>
                <a:schemeClr val="lt1"/>
              </a:solidFill>
              <a:latin typeface="Press Start 2P"/>
              <a:ea typeface="Press Start 2P"/>
              <a:cs typeface="Press Start 2P"/>
              <a:sym typeface="Press Start 2P"/>
            </a:endParaRPr>
          </a:p>
          <a:p>
            <a:pPr indent="0" lvl="0" marL="914400" rtl="0" algn="l">
              <a:lnSpc>
                <a:spcPct val="150000"/>
              </a:lnSpc>
              <a:spcBef>
                <a:spcPts val="0"/>
              </a:spcBef>
              <a:spcAft>
                <a:spcPts val="0"/>
              </a:spcAft>
              <a:buNone/>
            </a:pPr>
            <a:r>
              <a:rPr lang="en-US" sz="1600">
                <a:solidFill>
                  <a:schemeClr val="lt1"/>
                </a:solidFill>
                <a:latin typeface="Press Start 2P"/>
                <a:ea typeface="Press Start 2P"/>
                <a:cs typeface="Press Start 2P"/>
                <a:sym typeface="Press Start 2P"/>
              </a:rPr>
              <a:t>(</a:t>
            </a:r>
            <a:r>
              <a:rPr lang="en-US" sz="1600" u="sng">
                <a:solidFill>
                  <a:srgbClr val="00FF00"/>
                </a:solidFill>
                <a:latin typeface="Press Start 2P"/>
                <a:ea typeface="Press Start 2P"/>
                <a:cs typeface="Press Start 2P"/>
                <a:sym typeface="Press Start 2P"/>
                <a:hlinkClick r:id="rId5">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Choisir son inventaire (</a:t>
            </a:r>
            <a:r>
              <a:rPr lang="en-US" sz="1600" u="sng">
                <a:solidFill>
                  <a:srgbClr val="00FF00"/>
                </a:solidFill>
                <a:latin typeface="Press Start 2P"/>
                <a:ea typeface="Press Start 2P"/>
                <a:cs typeface="Press Start 2P"/>
                <a:sym typeface="Press Start 2P"/>
                <a:hlinkClick r:id="rId6">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Placer ou miner des blocs (</a:t>
            </a:r>
            <a:r>
              <a:rPr lang="en-US" sz="1600" u="sng">
                <a:solidFill>
                  <a:srgbClr val="00FF00"/>
                </a:solidFill>
                <a:latin typeface="Press Start 2P"/>
                <a:ea typeface="Press Start 2P"/>
                <a:cs typeface="Press Start 2P"/>
                <a:sym typeface="Press Start 2P"/>
                <a:hlinkClick r:id="rId7">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p:txBody>
      </p:sp>
      <p:pic>
        <p:nvPicPr>
          <p:cNvPr id="437" name="Google Shape;437;p32"/>
          <p:cNvPicPr preferRelativeResize="0"/>
          <p:nvPr/>
        </p:nvPicPr>
        <p:blipFill>
          <a:blip r:embed="rId8">
            <a:alphaModFix/>
          </a:blip>
          <a:stretch>
            <a:fillRect/>
          </a:stretch>
        </p:blipFill>
        <p:spPr>
          <a:xfrm>
            <a:off x="3353288" y="171225"/>
            <a:ext cx="5485424" cy="1139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41" name="Shape 441"/>
        <p:cNvGrpSpPr/>
        <p:nvPr/>
      </p:nvGrpSpPr>
      <p:grpSpPr>
        <a:xfrm>
          <a:off x="0" y="0"/>
          <a:ext cx="0" cy="0"/>
          <a:chOff x="0" y="0"/>
          <a:chExt cx="0" cy="0"/>
        </a:xfrm>
      </p:grpSpPr>
      <p:pic>
        <p:nvPicPr>
          <p:cNvPr id="442" name="Google Shape;442;p33"/>
          <p:cNvPicPr preferRelativeResize="0"/>
          <p:nvPr/>
        </p:nvPicPr>
        <p:blipFill>
          <a:blip r:embed="rId3">
            <a:alphaModFix/>
          </a:blip>
          <a:stretch>
            <a:fillRect/>
          </a:stretch>
        </p:blipFill>
        <p:spPr>
          <a:xfrm>
            <a:off x="203217" y="2664917"/>
            <a:ext cx="11785600" cy="1662179"/>
          </a:xfrm>
          <a:prstGeom prst="rect">
            <a:avLst/>
          </a:prstGeom>
          <a:noFill/>
          <a:ln>
            <a:noFill/>
          </a:ln>
        </p:spPr>
      </p:pic>
      <p:pic>
        <p:nvPicPr>
          <p:cNvPr id="443" name="Google Shape;443;p33"/>
          <p:cNvPicPr preferRelativeResize="0"/>
          <p:nvPr/>
        </p:nvPicPr>
        <p:blipFill>
          <a:blip r:embed="rId4">
            <a:alphaModFix/>
          </a:blip>
          <a:stretch>
            <a:fillRect/>
          </a:stretch>
        </p:blipFill>
        <p:spPr>
          <a:xfrm>
            <a:off x="3092450" y="4624029"/>
            <a:ext cx="6007100" cy="1244600"/>
          </a:xfrm>
          <a:prstGeom prst="rect">
            <a:avLst/>
          </a:prstGeom>
          <a:noFill/>
          <a:ln>
            <a:noFill/>
          </a:ln>
        </p:spPr>
      </p:pic>
      <p:pic>
        <p:nvPicPr>
          <p:cNvPr id="444" name="Google Shape;444;p33"/>
          <p:cNvPicPr preferRelativeResize="0"/>
          <p:nvPr/>
        </p:nvPicPr>
        <p:blipFill>
          <a:blip r:embed="rId5">
            <a:alphaModFix/>
          </a:blip>
          <a:stretch>
            <a:fillRect/>
          </a:stretch>
        </p:blipFill>
        <p:spPr>
          <a:xfrm>
            <a:off x="3067075" y="500675"/>
            <a:ext cx="6057900" cy="7429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48" name="Shape 448"/>
        <p:cNvGrpSpPr/>
        <p:nvPr/>
      </p:nvGrpSpPr>
      <p:grpSpPr>
        <a:xfrm>
          <a:off x="0" y="0"/>
          <a:ext cx="0" cy="0"/>
          <a:chOff x="0" y="0"/>
          <a:chExt cx="0" cy="0"/>
        </a:xfrm>
      </p:grpSpPr>
      <p:pic>
        <p:nvPicPr>
          <p:cNvPr id="449" name="Google Shape;449;p34"/>
          <p:cNvPicPr preferRelativeResize="0"/>
          <p:nvPr/>
        </p:nvPicPr>
        <p:blipFill>
          <a:blip r:embed="rId3">
            <a:alphaModFix/>
          </a:blip>
          <a:stretch>
            <a:fillRect/>
          </a:stretch>
        </p:blipFill>
        <p:spPr>
          <a:xfrm>
            <a:off x="2473134" y="1721967"/>
            <a:ext cx="7245734" cy="4865300"/>
          </a:xfrm>
          <a:prstGeom prst="rect">
            <a:avLst/>
          </a:prstGeom>
          <a:noFill/>
          <a:ln cap="flat" cmpd="sng" w="28575">
            <a:solidFill>
              <a:srgbClr val="000000"/>
            </a:solidFill>
            <a:prstDash val="solid"/>
            <a:round/>
            <a:headEnd len="sm" w="sm" type="none"/>
            <a:tailEnd len="sm" w="sm" type="none"/>
          </a:ln>
        </p:spPr>
      </p:pic>
      <p:sp>
        <p:nvSpPr>
          <p:cNvPr id="450" name="Google Shape;450;p34"/>
          <p:cNvSpPr/>
          <p:nvPr/>
        </p:nvSpPr>
        <p:spPr>
          <a:xfrm>
            <a:off x="2606383" y="3350727"/>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51" name="Google Shape;451;p34"/>
          <p:cNvSpPr/>
          <p:nvPr/>
        </p:nvSpPr>
        <p:spPr>
          <a:xfrm>
            <a:off x="2624342" y="59443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52" name="Google Shape;452;p34"/>
          <p:cNvSpPr/>
          <p:nvPr/>
        </p:nvSpPr>
        <p:spPr>
          <a:xfrm>
            <a:off x="2622060" y="42171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453" name="Google Shape;453;p34"/>
          <p:cNvPicPr preferRelativeResize="0"/>
          <p:nvPr/>
        </p:nvPicPr>
        <p:blipFill>
          <a:blip r:embed="rId4">
            <a:alphaModFix/>
          </a:blip>
          <a:stretch>
            <a:fillRect/>
          </a:stretch>
        </p:blipFill>
        <p:spPr>
          <a:xfrm>
            <a:off x="977600" y="354975"/>
            <a:ext cx="9991725" cy="11906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57" name="Shape 457"/>
        <p:cNvGrpSpPr/>
        <p:nvPr/>
      </p:nvGrpSpPr>
      <p:grpSpPr>
        <a:xfrm>
          <a:off x="0" y="0"/>
          <a:ext cx="0" cy="0"/>
          <a:chOff x="0" y="0"/>
          <a:chExt cx="0" cy="0"/>
        </a:xfrm>
      </p:grpSpPr>
      <p:pic>
        <p:nvPicPr>
          <p:cNvPr id="458" name="Google Shape;458;p35"/>
          <p:cNvPicPr preferRelativeResize="0"/>
          <p:nvPr/>
        </p:nvPicPr>
        <p:blipFill>
          <a:blip r:embed="rId3">
            <a:alphaModFix/>
          </a:blip>
          <a:stretch>
            <a:fillRect/>
          </a:stretch>
        </p:blipFill>
        <p:spPr>
          <a:xfrm>
            <a:off x="2924288" y="3641088"/>
            <a:ext cx="5867400" cy="2943225"/>
          </a:xfrm>
          <a:prstGeom prst="rect">
            <a:avLst/>
          </a:prstGeom>
          <a:noFill/>
          <a:ln>
            <a:noFill/>
          </a:ln>
        </p:spPr>
      </p:pic>
      <p:pic>
        <p:nvPicPr>
          <p:cNvPr id="459" name="Google Shape;459;p35"/>
          <p:cNvPicPr preferRelativeResize="0"/>
          <p:nvPr/>
        </p:nvPicPr>
        <p:blipFill>
          <a:blip r:embed="rId4">
            <a:alphaModFix/>
          </a:blip>
          <a:stretch>
            <a:fillRect/>
          </a:stretch>
        </p:blipFill>
        <p:spPr>
          <a:xfrm>
            <a:off x="3633891" y="1698000"/>
            <a:ext cx="4448175" cy="1790700"/>
          </a:xfrm>
          <a:prstGeom prst="rect">
            <a:avLst/>
          </a:prstGeom>
          <a:noFill/>
          <a:ln>
            <a:noFill/>
          </a:ln>
        </p:spPr>
      </p:pic>
      <p:sp>
        <p:nvSpPr>
          <p:cNvPr id="460" name="Google Shape;460;p35"/>
          <p:cNvSpPr/>
          <p:nvPr/>
        </p:nvSpPr>
        <p:spPr>
          <a:xfrm>
            <a:off x="3504191" y="290756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61" name="Google Shape;461;p35"/>
          <p:cNvSpPr/>
          <p:nvPr/>
        </p:nvSpPr>
        <p:spPr>
          <a:xfrm>
            <a:off x="3504208" y="232643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62" name="Google Shape;462;p35"/>
          <p:cNvSpPr/>
          <p:nvPr/>
        </p:nvSpPr>
        <p:spPr>
          <a:xfrm>
            <a:off x="2771893" y="6014750"/>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463" name="Google Shape;463;p35"/>
          <p:cNvPicPr preferRelativeResize="0"/>
          <p:nvPr/>
        </p:nvPicPr>
        <p:blipFill>
          <a:blip r:embed="rId5">
            <a:alphaModFix/>
          </a:blip>
          <a:stretch>
            <a:fillRect/>
          </a:stretch>
        </p:blipFill>
        <p:spPr>
          <a:xfrm>
            <a:off x="977600" y="354975"/>
            <a:ext cx="9991725" cy="1190625"/>
          </a:xfrm>
          <a:prstGeom prst="rect">
            <a:avLst/>
          </a:prstGeom>
          <a:noFill/>
          <a:ln>
            <a:noFill/>
          </a:ln>
        </p:spPr>
      </p:pic>
      <p:sp>
        <p:nvSpPr>
          <p:cNvPr id="464" name="Google Shape;464;p35"/>
          <p:cNvSpPr/>
          <p:nvPr/>
        </p:nvSpPr>
        <p:spPr>
          <a:xfrm>
            <a:off x="2771893" y="5410566"/>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68" name="Shape 468"/>
        <p:cNvGrpSpPr/>
        <p:nvPr/>
      </p:nvGrpSpPr>
      <p:grpSpPr>
        <a:xfrm>
          <a:off x="0" y="0"/>
          <a:ext cx="0" cy="0"/>
          <a:chOff x="0" y="0"/>
          <a:chExt cx="0" cy="0"/>
        </a:xfrm>
      </p:grpSpPr>
      <p:pic>
        <p:nvPicPr>
          <p:cNvPr id="469" name="Google Shape;469;p36"/>
          <p:cNvPicPr preferRelativeResize="0"/>
          <p:nvPr/>
        </p:nvPicPr>
        <p:blipFill>
          <a:blip r:embed="rId3">
            <a:alphaModFix/>
          </a:blip>
          <a:stretch>
            <a:fillRect/>
          </a:stretch>
        </p:blipFill>
        <p:spPr>
          <a:xfrm>
            <a:off x="7579301" y="187800"/>
            <a:ext cx="4091100" cy="6417666"/>
          </a:xfrm>
          <a:prstGeom prst="rect">
            <a:avLst/>
          </a:prstGeom>
          <a:noFill/>
          <a:ln cap="flat" cmpd="sng" w="28575">
            <a:solidFill>
              <a:srgbClr val="000000"/>
            </a:solidFill>
            <a:prstDash val="solid"/>
            <a:round/>
            <a:headEnd len="sm" w="sm" type="none"/>
            <a:tailEnd len="sm" w="sm" type="none"/>
          </a:ln>
        </p:spPr>
      </p:pic>
      <p:sp>
        <p:nvSpPr>
          <p:cNvPr id="470" name="Google Shape;470;p36"/>
          <p:cNvSpPr/>
          <p:nvPr/>
        </p:nvSpPr>
        <p:spPr>
          <a:xfrm>
            <a:off x="7579294" y="1072367"/>
            <a:ext cx="3818400" cy="3334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471" name="Google Shape;471;p36"/>
          <p:cNvPicPr preferRelativeResize="0"/>
          <p:nvPr/>
        </p:nvPicPr>
        <p:blipFill>
          <a:blip r:embed="rId4">
            <a:alphaModFix/>
          </a:blip>
          <a:stretch>
            <a:fillRect/>
          </a:stretch>
        </p:blipFill>
        <p:spPr>
          <a:xfrm>
            <a:off x="67275" y="789988"/>
            <a:ext cx="7181850" cy="11525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a:blip r:embed="rId3">
            <a:alphaModFix/>
          </a:blip>
          <a:stretch>
            <a:fillRect/>
          </a:stretch>
        </p:blipFill>
        <p:spPr>
          <a:xfrm>
            <a:off x="1534701" y="1277667"/>
            <a:ext cx="9122601" cy="5403665"/>
          </a:xfrm>
          <a:prstGeom prst="rect">
            <a:avLst/>
          </a:prstGeom>
          <a:noFill/>
          <a:ln cap="flat" cmpd="sng" w="28575">
            <a:solidFill>
              <a:srgbClr val="000000"/>
            </a:solidFill>
            <a:prstDash val="solid"/>
            <a:round/>
            <a:headEnd len="sm" w="sm" type="none"/>
            <a:tailEnd len="sm" w="sm" type="none"/>
          </a:ln>
        </p:spPr>
      </p:pic>
      <p:pic>
        <p:nvPicPr>
          <p:cNvPr id="477" name="Google Shape;477;p37"/>
          <p:cNvPicPr preferRelativeResize="0"/>
          <p:nvPr/>
        </p:nvPicPr>
        <p:blipFill>
          <a:blip r:embed="rId4">
            <a:alphaModFix/>
          </a:blip>
          <a:stretch>
            <a:fillRect/>
          </a:stretch>
        </p:blipFill>
        <p:spPr>
          <a:xfrm>
            <a:off x="3567113" y="33338"/>
            <a:ext cx="5057775" cy="11525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81" name="Shape 481"/>
        <p:cNvGrpSpPr/>
        <p:nvPr/>
      </p:nvGrpSpPr>
      <p:grpSpPr>
        <a:xfrm>
          <a:off x="0" y="0"/>
          <a:ext cx="0" cy="0"/>
          <a:chOff x="0" y="0"/>
          <a:chExt cx="0" cy="0"/>
        </a:xfrm>
      </p:grpSpPr>
      <p:pic>
        <p:nvPicPr>
          <p:cNvPr id="482" name="Google Shape;482;p38"/>
          <p:cNvPicPr preferRelativeResize="0"/>
          <p:nvPr/>
        </p:nvPicPr>
        <p:blipFill>
          <a:blip r:embed="rId3">
            <a:alphaModFix/>
          </a:blip>
          <a:stretch>
            <a:fillRect/>
          </a:stretch>
        </p:blipFill>
        <p:spPr>
          <a:xfrm>
            <a:off x="1930400" y="1601900"/>
            <a:ext cx="8331200" cy="4521200"/>
          </a:xfrm>
          <a:prstGeom prst="rect">
            <a:avLst/>
          </a:prstGeom>
          <a:noFill/>
          <a:ln cap="flat" cmpd="sng" w="28575">
            <a:solidFill>
              <a:srgbClr val="000000"/>
            </a:solidFill>
            <a:prstDash val="solid"/>
            <a:round/>
            <a:headEnd len="sm" w="sm" type="none"/>
            <a:tailEnd len="sm" w="sm" type="none"/>
          </a:ln>
        </p:spPr>
      </p:pic>
      <p:sp>
        <p:nvSpPr>
          <p:cNvPr id="483" name="Google Shape;483;p38"/>
          <p:cNvSpPr/>
          <p:nvPr/>
        </p:nvSpPr>
        <p:spPr>
          <a:xfrm>
            <a:off x="8524748" y="4623761"/>
            <a:ext cx="1580400" cy="10536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4" name="Google Shape;484;p38"/>
          <p:cNvSpPr/>
          <p:nvPr/>
        </p:nvSpPr>
        <p:spPr>
          <a:xfrm>
            <a:off x="2028815" y="5424503"/>
            <a:ext cx="834300" cy="763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485" name="Google Shape;485;p38"/>
          <p:cNvPicPr preferRelativeResize="0"/>
          <p:nvPr/>
        </p:nvPicPr>
        <p:blipFill>
          <a:blip r:embed="rId4">
            <a:alphaModFix/>
          </a:blip>
          <a:stretch>
            <a:fillRect/>
          </a:stretch>
        </p:blipFill>
        <p:spPr>
          <a:xfrm>
            <a:off x="2322300" y="420300"/>
            <a:ext cx="7258050" cy="7429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89" name="Shape 489"/>
        <p:cNvGrpSpPr/>
        <p:nvPr/>
      </p:nvGrpSpPr>
      <p:grpSpPr>
        <a:xfrm>
          <a:off x="0" y="0"/>
          <a:ext cx="0" cy="0"/>
          <a:chOff x="0" y="0"/>
          <a:chExt cx="0" cy="0"/>
        </a:xfrm>
      </p:grpSpPr>
      <p:grpSp>
        <p:nvGrpSpPr>
          <p:cNvPr id="490" name="Google Shape;490;p39"/>
          <p:cNvGrpSpPr/>
          <p:nvPr/>
        </p:nvGrpSpPr>
        <p:grpSpPr>
          <a:xfrm>
            <a:off x="3951968" y="2079356"/>
            <a:ext cx="2084100" cy="733500"/>
            <a:chOff x="3951968" y="2079356"/>
            <a:chExt cx="2084100" cy="733500"/>
          </a:xfrm>
        </p:grpSpPr>
        <p:sp>
          <p:nvSpPr>
            <p:cNvPr id="491" name="Google Shape;491;p39">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2" name="Google Shape;492;p39"/>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grpSp>
      <p:sp>
        <p:nvSpPr>
          <p:cNvPr id="493" name="Google Shape;493;p39">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4" name="Google Shape;494;p39">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5" name="Google Shape;495;p39"/>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6" name="Google Shape;496;p39"/>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7" name="Google Shape;497;p39"/>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 mode multijoueur</a:t>
            </a:r>
            <a:endParaRPr sz="1100"/>
          </a:p>
        </p:txBody>
      </p:sp>
      <p:sp>
        <p:nvSpPr>
          <p:cNvPr id="498" name="Google Shape;498;p39"/>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sp>
        <p:nvSpPr>
          <p:cNvPr id="499" name="Google Shape;499;p39"/>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 </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p>
        </p:txBody>
      </p:sp>
      <p:sp>
        <p:nvSpPr>
          <p:cNvPr id="500" name="Google Shape;500;p39"/>
          <p:cNvSpPr txBox="1"/>
          <p:nvPr/>
        </p:nvSpPr>
        <p:spPr>
          <a:xfrm>
            <a:off x="1748074" y="3056000"/>
            <a:ext cx="47982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Code de jonction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30 joueurs maximum</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Même organisation scolaire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Même version du jeu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Multi-plateforme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autorisations</a:t>
            </a:r>
            <a:endParaRPr sz="1200">
              <a:solidFill>
                <a:schemeClr val="dk1"/>
              </a:solidFill>
              <a:latin typeface="Press Start 2P"/>
              <a:ea typeface="Press Start 2P"/>
              <a:cs typeface="Press Start 2P"/>
              <a:sym typeface="Press Start 2P"/>
            </a:endParaRPr>
          </a:p>
        </p:txBody>
      </p:sp>
      <p:sp>
        <p:nvSpPr>
          <p:cNvPr id="501" name="Google Shape;501;p39"/>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2" name="Google Shape;502;p39"/>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3" name="Google Shape;503;p39"/>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4" name="Google Shape;504;p39"/>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5" name="Google Shape;505;p39"/>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6" name="Google Shape;506;p39"/>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7" name="Google Shape;507;p39"/>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pic>
        <p:nvPicPr>
          <p:cNvPr id="508" name="Google Shape;508;p39"/>
          <p:cNvPicPr preferRelativeResize="0"/>
          <p:nvPr/>
        </p:nvPicPr>
        <p:blipFill>
          <a:blip r:embed="rId6">
            <a:alphaModFix/>
          </a:blip>
          <a:stretch>
            <a:fillRect/>
          </a:stretch>
        </p:blipFill>
        <p:spPr>
          <a:xfrm>
            <a:off x="6715163" y="2790275"/>
            <a:ext cx="3942876" cy="3091000"/>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509" name="Google Shape;509;p39"/>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510" name="Google Shape;510;p39"/>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11" name="Google Shape;511;p39"/>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id="512" name="Google Shape;512;p39"/>
          <p:cNvPicPr preferRelativeResize="0"/>
          <p:nvPr/>
        </p:nvPicPr>
        <p:blipFill>
          <a:blip r:embed="rId8">
            <a:alphaModFix/>
          </a:blip>
          <a:stretch>
            <a:fillRect/>
          </a:stretch>
        </p:blipFill>
        <p:spPr>
          <a:xfrm>
            <a:off x="2705779" y="4836949"/>
            <a:ext cx="488525" cy="582927"/>
          </a:xfrm>
          <a:prstGeom prst="rect">
            <a:avLst/>
          </a:prstGeom>
          <a:noFill/>
          <a:ln>
            <a:noFill/>
          </a:ln>
        </p:spPr>
      </p:pic>
      <p:pic>
        <p:nvPicPr>
          <p:cNvPr id="513" name="Google Shape;513;p39"/>
          <p:cNvPicPr preferRelativeResize="0"/>
          <p:nvPr/>
        </p:nvPicPr>
        <p:blipFill>
          <a:blip r:embed="rId9">
            <a:alphaModFix/>
          </a:blip>
          <a:stretch>
            <a:fillRect/>
          </a:stretch>
        </p:blipFill>
        <p:spPr>
          <a:xfrm>
            <a:off x="1940083" y="4878515"/>
            <a:ext cx="536375" cy="511900"/>
          </a:xfrm>
          <a:prstGeom prst="rect">
            <a:avLst/>
          </a:prstGeom>
          <a:noFill/>
          <a:ln>
            <a:noFill/>
          </a:ln>
        </p:spPr>
      </p:pic>
      <p:pic>
        <p:nvPicPr>
          <p:cNvPr id="514" name="Google Shape;514;p39"/>
          <p:cNvPicPr preferRelativeResize="0"/>
          <p:nvPr/>
        </p:nvPicPr>
        <p:blipFill>
          <a:blip r:embed="rId10">
            <a:alphaModFix/>
          </a:blip>
          <a:stretch>
            <a:fillRect/>
          </a:stretch>
        </p:blipFill>
        <p:spPr>
          <a:xfrm>
            <a:off x="3446720" y="4883094"/>
            <a:ext cx="488524" cy="488070"/>
          </a:xfrm>
          <a:prstGeom prst="rect">
            <a:avLst/>
          </a:prstGeom>
          <a:noFill/>
          <a:ln>
            <a:noFill/>
          </a:ln>
        </p:spPr>
      </p:pic>
      <p:pic>
        <p:nvPicPr>
          <p:cNvPr descr="A picture containing clipart&#10;&#10;Description automatically generated" id="515" name="Google Shape;515;p39"/>
          <p:cNvPicPr preferRelativeResize="0"/>
          <p:nvPr/>
        </p:nvPicPr>
        <p:blipFill rotWithShape="1">
          <a:blip r:embed="rId11">
            <a:alphaModFix/>
          </a:blip>
          <a:srcRect b="0" l="0" r="0" t="0"/>
          <a:stretch/>
        </p:blipFill>
        <p:spPr>
          <a:xfrm>
            <a:off x="4133423" y="4836961"/>
            <a:ext cx="646500" cy="646500"/>
          </a:xfrm>
          <a:prstGeom prst="rect">
            <a:avLst/>
          </a:prstGeom>
          <a:noFill/>
          <a:ln>
            <a:noFill/>
          </a:ln>
        </p:spPr>
      </p:pic>
      <p:pic>
        <p:nvPicPr>
          <p:cNvPr id="516" name="Google Shape;516;p39"/>
          <p:cNvPicPr preferRelativeResize="0"/>
          <p:nvPr/>
        </p:nvPicPr>
        <p:blipFill>
          <a:blip r:embed="rId12">
            <a:alphaModFix/>
          </a:blip>
          <a:stretch>
            <a:fillRect/>
          </a:stretch>
        </p:blipFill>
        <p:spPr>
          <a:xfrm>
            <a:off x="4933150" y="4875929"/>
            <a:ext cx="536375" cy="536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00"/>
                                        </p:tgtEl>
                                        <p:attrNameLst>
                                          <p:attrName>style.visibility</p:attrName>
                                        </p:attrNameLst>
                                      </p:cBhvr>
                                      <p:to>
                                        <p:strVal val="visible"/>
                                      </p:to>
                                    </p:set>
                                    <p:animEffect filter="fade" transition="in">
                                      <p:cBhvr>
                                        <p:cTn dur="250"/>
                                        <p:tgtEl>
                                          <p:spTgt spid="500"/>
                                        </p:tgtEl>
                                      </p:cBhvr>
                                    </p:animEffect>
                                  </p:childTnLst>
                                </p:cTn>
                              </p:par>
                              <p:par>
                                <p:cTn fill="hold" nodeType="withEffect" presetClass="entr" presetID="2" presetSubtype="4">
                                  <p:stCondLst>
                                    <p:cond delay="0"/>
                                  </p:stCondLst>
                                  <p:childTnLst>
                                    <p:set>
                                      <p:cBhvr>
                                        <p:cTn dur="1" fill="hold">
                                          <p:stCondLst>
                                            <p:cond delay="0"/>
                                          </p:stCondLst>
                                        </p:cTn>
                                        <p:tgtEl>
                                          <p:spTgt spid="510"/>
                                        </p:tgtEl>
                                        <p:attrNameLst>
                                          <p:attrName>style.visibility</p:attrName>
                                        </p:attrNameLst>
                                      </p:cBhvr>
                                      <p:to>
                                        <p:strVal val="visible"/>
                                      </p:to>
                                    </p:set>
                                    <p:anim calcmode="lin" valueType="num">
                                      <p:cBhvr additive="base">
                                        <p:cTn dur="1000"/>
                                        <p:tgtEl>
                                          <p:spTgt spid="51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11"/>
                                        </p:tgtEl>
                                        <p:attrNameLst>
                                          <p:attrName>style.visibility</p:attrName>
                                        </p:attrNameLst>
                                      </p:cBhvr>
                                      <p:to>
                                        <p:strVal val="visible"/>
                                      </p:to>
                                    </p:set>
                                    <p:anim calcmode="lin" valueType="num">
                                      <p:cBhvr additive="base">
                                        <p:cTn dur="1000"/>
                                        <p:tgtEl>
                                          <p:spTgt spid="51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8"/>
                                        </p:tgtEl>
                                        <p:attrNameLst>
                                          <p:attrName>style.visibility</p:attrName>
                                        </p:attrNameLst>
                                      </p:cBhvr>
                                      <p:to>
                                        <p:strVal val="visible"/>
                                      </p:to>
                                    </p:set>
                                    <p:anim calcmode="lin" valueType="num">
                                      <p:cBhvr additive="base">
                                        <p:cTn dur="1000"/>
                                        <p:tgtEl>
                                          <p:spTgt spid="50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9"/>
                                        </p:tgtEl>
                                        <p:attrNameLst>
                                          <p:attrName>style.visibility</p:attrName>
                                        </p:attrNameLst>
                                      </p:cBhvr>
                                      <p:to>
                                        <p:strVal val="visible"/>
                                      </p:to>
                                    </p:set>
                                    <p:anim calcmode="lin" valueType="num">
                                      <p:cBhvr additive="base">
                                        <p:cTn dur="1000"/>
                                        <p:tgtEl>
                                          <p:spTgt spid="50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20" name="Shape 520"/>
        <p:cNvGrpSpPr/>
        <p:nvPr/>
      </p:nvGrpSpPr>
      <p:grpSpPr>
        <a:xfrm>
          <a:off x="0" y="0"/>
          <a:ext cx="0" cy="0"/>
          <a:chOff x="0" y="0"/>
          <a:chExt cx="0" cy="0"/>
        </a:xfrm>
      </p:grpSpPr>
      <p:sp>
        <p:nvSpPr>
          <p:cNvPr id="521" name="Google Shape;521;p40">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2" name="Google Shape;522;p40">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3" name="Google Shape;523;p40">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4" name="Google Shape;524;p40"/>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5" name="Google Shape;525;p40"/>
          <p:cNvSpPr txBox="1"/>
          <p:nvPr/>
        </p:nvSpPr>
        <p:spPr>
          <a:xfrm>
            <a:off x="1208300" y="2818825"/>
            <a:ext cx="63150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Personnages non-joueurs immobiles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Ajoutent de l’interactivité</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Donnent des instructions, des informations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Fournissent des liens Web</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Peuvent téléporter les joueurs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Peuvent fournir des ressources</a:t>
            </a:r>
            <a:endParaRPr sz="1200">
              <a:solidFill>
                <a:schemeClr val="dk1"/>
              </a:solidFill>
              <a:latin typeface="Press Start 2P"/>
              <a:ea typeface="Press Start 2P"/>
              <a:cs typeface="Press Start 2P"/>
              <a:sym typeface="Press Start 2P"/>
            </a:endParaRPr>
          </a:p>
        </p:txBody>
      </p:sp>
      <p:sp>
        <p:nvSpPr>
          <p:cNvPr id="526" name="Google Shape;526;p40"/>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7" name="Google Shape;527;p40"/>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8" name="Google Shape;528;p40"/>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9" name="Google Shape;529;p40"/>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0" name="Google Shape;530;p40"/>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1" name="Google Shape;531;p40"/>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2" name="Google Shape;532;p40"/>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3" name="Google Shape;533;p40"/>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534" name="Google Shape;534;p40"/>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Les PNJ</a:t>
            </a:r>
            <a:endParaRPr sz="1100">
              <a:solidFill>
                <a:schemeClr val="dk1"/>
              </a:solidFill>
              <a:latin typeface="Press Start 2P"/>
              <a:ea typeface="Press Start 2P"/>
              <a:cs typeface="Press Start 2P"/>
              <a:sym typeface="Press Start 2P"/>
            </a:endParaRPr>
          </a:p>
        </p:txBody>
      </p:sp>
      <p:sp>
        <p:nvSpPr>
          <p:cNvPr id="535" name="Google Shape;535;p40"/>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solidFill>
                <a:srgbClr val="D9D9D9"/>
              </a:solidFill>
              <a:latin typeface="Press Start 2P"/>
              <a:ea typeface="Press Start 2P"/>
              <a:cs typeface="Press Start 2P"/>
              <a:sym typeface="Press Start 2P"/>
            </a:endParaRPr>
          </a:p>
        </p:txBody>
      </p:sp>
      <p:sp>
        <p:nvSpPr>
          <p:cNvPr id="536" name="Google Shape;536;p40"/>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537" name="Google Shape;537;p40"/>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pic>
        <p:nvPicPr>
          <p:cNvPr id="538" name="Google Shape;538;p40"/>
          <p:cNvPicPr preferRelativeResize="0"/>
          <p:nvPr/>
        </p:nvPicPr>
        <p:blipFill>
          <a:blip r:embed="rId6">
            <a:alphaModFix/>
          </a:blip>
          <a:stretch>
            <a:fillRect/>
          </a:stretch>
        </p:blipFill>
        <p:spPr>
          <a:xfrm>
            <a:off x="6930695" y="2833475"/>
            <a:ext cx="3849155" cy="3028000"/>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539" name="Google Shape;539;p40"/>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540" name="Google Shape;540;p40"/>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41" name="Google Shape;541;p40"/>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id="542" name="Google Shape;542;p40"/>
          <p:cNvPicPr preferRelativeResize="0"/>
          <p:nvPr/>
        </p:nvPicPr>
        <p:blipFill>
          <a:blip r:embed="rId8">
            <a:alphaModFix/>
          </a:blip>
          <a:stretch>
            <a:fillRect/>
          </a:stretch>
        </p:blipFill>
        <p:spPr>
          <a:xfrm>
            <a:off x="1895089" y="4814748"/>
            <a:ext cx="635225" cy="635225"/>
          </a:xfrm>
          <a:prstGeom prst="rect">
            <a:avLst/>
          </a:prstGeom>
          <a:noFill/>
          <a:ln>
            <a:noFill/>
          </a:ln>
        </p:spPr>
      </p:pic>
      <p:pic>
        <p:nvPicPr>
          <p:cNvPr descr="Chart, histogram&#10;&#10;Description automatically generated" id="543" name="Google Shape;543;p40"/>
          <p:cNvPicPr preferRelativeResize="0"/>
          <p:nvPr/>
        </p:nvPicPr>
        <p:blipFill rotWithShape="1">
          <a:blip r:embed="rId9">
            <a:alphaModFix/>
          </a:blip>
          <a:srcRect b="0" l="0" r="0" t="0"/>
          <a:stretch/>
        </p:blipFill>
        <p:spPr>
          <a:xfrm>
            <a:off x="3553075" y="5016680"/>
            <a:ext cx="300634" cy="300634"/>
          </a:xfrm>
          <a:prstGeom prst="rect">
            <a:avLst/>
          </a:prstGeom>
          <a:noFill/>
          <a:ln>
            <a:noFill/>
          </a:ln>
        </p:spPr>
      </p:pic>
      <p:pic>
        <p:nvPicPr>
          <p:cNvPr descr="Chart, histogram&#10;&#10;Description automatically generated" id="544" name="Google Shape;544;p40"/>
          <p:cNvPicPr preferRelativeResize="0"/>
          <p:nvPr/>
        </p:nvPicPr>
        <p:blipFill rotWithShape="1">
          <a:blip r:embed="rId9">
            <a:alphaModFix/>
          </a:blip>
          <a:srcRect b="0" l="0" r="0" t="0"/>
          <a:stretch/>
        </p:blipFill>
        <p:spPr>
          <a:xfrm>
            <a:off x="2794925" y="5016680"/>
            <a:ext cx="300634" cy="300634"/>
          </a:xfrm>
          <a:prstGeom prst="rect">
            <a:avLst/>
          </a:prstGeom>
          <a:noFill/>
          <a:ln>
            <a:noFill/>
          </a:ln>
        </p:spPr>
      </p:pic>
      <p:pic>
        <p:nvPicPr>
          <p:cNvPr descr="Chart, histogram&#10;&#10;Description automatically generated" id="545" name="Google Shape;545;p40"/>
          <p:cNvPicPr preferRelativeResize="0"/>
          <p:nvPr/>
        </p:nvPicPr>
        <p:blipFill rotWithShape="1">
          <a:blip r:embed="rId9">
            <a:alphaModFix/>
          </a:blip>
          <a:srcRect b="0" l="0" r="0" t="0"/>
          <a:stretch/>
        </p:blipFill>
        <p:spPr>
          <a:xfrm>
            <a:off x="4306350" y="5016680"/>
            <a:ext cx="300634" cy="300634"/>
          </a:xfrm>
          <a:prstGeom prst="rect">
            <a:avLst/>
          </a:prstGeom>
          <a:noFill/>
          <a:ln>
            <a:noFill/>
          </a:ln>
        </p:spPr>
      </p:pic>
      <p:pic>
        <p:nvPicPr>
          <p:cNvPr descr="Chart, histogram&#10;&#10;Description automatically generated" id="546" name="Google Shape;546;p40"/>
          <p:cNvPicPr preferRelativeResize="0"/>
          <p:nvPr/>
        </p:nvPicPr>
        <p:blipFill rotWithShape="1">
          <a:blip r:embed="rId9">
            <a:alphaModFix/>
          </a:blip>
          <a:srcRect b="0" l="0" r="0" t="0"/>
          <a:stretch/>
        </p:blipFill>
        <p:spPr>
          <a:xfrm>
            <a:off x="5059638" y="5016680"/>
            <a:ext cx="300634" cy="30063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25"/>
                                        </p:tgtEl>
                                        <p:attrNameLst>
                                          <p:attrName>style.visibility</p:attrName>
                                        </p:attrNameLst>
                                      </p:cBhvr>
                                      <p:to>
                                        <p:strVal val="visible"/>
                                      </p:to>
                                    </p:set>
                                    <p:animEffect filter="fade" transition="in">
                                      <p:cBhvr>
                                        <p:cTn dur="250"/>
                                        <p:tgtEl>
                                          <p:spTgt spid="525"/>
                                        </p:tgtEl>
                                      </p:cBhvr>
                                    </p:animEffect>
                                  </p:childTnLst>
                                </p:cTn>
                              </p:par>
                              <p:par>
                                <p:cTn fill="hold" nodeType="withEffect" presetClass="entr" presetID="2" presetSubtype="4">
                                  <p:stCondLst>
                                    <p:cond delay="0"/>
                                  </p:stCondLst>
                                  <p:childTnLst>
                                    <p:set>
                                      <p:cBhvr>
                                        <p:cTn dur="1" fill="hold">
                                          <p:stCondLst>
                                            <p:cond delay="0"/>
                                          </p:stCondLst>
                                        </p:cTn>
                                        <p:tgtEl>
                                          <p:spTgt spid="540"/>
                                        </p:tgtEl>
                                        <p:attrNameLst>
                                          <p:attrName>style.visibility</p:attrName>
                                        </p:attrNameLst>
                                      </p:cBhvr>
                                      <p:to>
                                        <p:strVal val="visible"/>
                                      </p:to>
                                    </p:set>
                                    <p:anim calcmode="lin" valueType="num">
                                      <p:cBhvr additive="base">
                                        <p:cTn dur="1000"/>
                                        <p:tgtEl>
                                          <p:spTgt spid="54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8"/>
                                        </p:tgtEl>
                                        <p:attrNameLst>
                                          <p:attrName>style.visibility</p:attrName>
                                        </p:attrNameLst>
                                      </p:cBhvr>
                                      <p:to>
                                        <p:strVal val="visible"/>
                                      </p:to>
                                    </p:set>
                                    <p:anim calcmode="lin" valueType="num">
                                      <p:cBhvr additive="base">
                                        <p:cTn dur="1000"/>
                                        <p:tgtEl>
                                          <p:spTgt spid="5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1"/>
                                        </p:tgtEl>
                                        <p:attrNameLst>
                                          <p:attrName>style.visibility</p:attrName>
                                        </p:attrNameLst>
                                      </p:cBhvr>
                                      <p:to>
                                        <p:strVal val="visible"/>
                                      </p:to>
                                    </p:set>
                                    <p:anim calcmode="lin" valueType="num">
                                      <p:cBhvr additive="base">
                                        <p:cTn dur="1000"/>
                                        <p:tgtEl>
                                          <p:spTgt spid="54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9"/>
                                        </p:tgtEl>
                                        <p:attrNameLst>
                                          <p:attrName>style.visibility</p:attrName>
                                        </p:attrNameLst>
                                      </p:cBhvr>
                                      <p:to>
                                        <p:strVal val="visible"/>
                                      </p:to>
                                    </p:set>
                                    <p:anim calcmode="lin" valueType="num">
                                      <p:cBhvr additive="base">
                                        <p:cTn dur="1000"/>
                                        <p:tgtEl>
                                          <p:spTgt spid="53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50" name="Shape 550"/>
        <p:cNvGrpSpPr/>
        <p:nvPr/>
      </p:nvGrpSpPr>
      <p:grpSpPr>
        <a:xfrm>
          <a:off x="0" y="0"/>
          <a:ext cx="0" cy="0"/>
          <a:chOff x="0" y="0"/>
          <a:chExt cx="0" cy="0"/>
        </a:xfrm>
      </p:grpSpPr>
      <p:sp>
        <p:nvSpPr>
          <p:cNvPr id="551" name="Google Shape;551;p41">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2" name="Google Shape;552;p41">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3" name="Google Shape;553;p41">
            <a:hlinkClick action="ppaction://hlinksldjump" r:id="rId5"/>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4" name="Google Shape;554;p41"/>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5" name="Google Shape;555;p41"/>
          <p:cNvSpPr txBox="1"/>
          <p:nvPr/>
        </p:nvSpPr>
        <p:spPr>
          <a:xfrm>
            <a:off x="1294050" y="2954475"/>
            <a:ext cx="49176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3 formats: ardoise, affiche, tableau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Modifiables ou verrouillables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Affichage d’instructions ou d’informations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Pour recueillir des traces</a:t>
            </a:r>
            <a:endParaRPr sz="1200">
              <a:solidFill>
                <a:schemeClr val="dk1"/>
              </a:solidFill>
              <a:latin typeface="Press Start 2P"/>
              <a:ea typeface="Press Start 2P"/>
              <a:cs typeface="Press Start 2P"/>
              <a:sym typeface="Press Start 2P"/>
            </a:endParaRPr>
          </a:p>
        </p:txBody>
      </p:sp>
      <p:sp>
        <p:nvSpPr>
          <p:cNvPr id="556" name="Google Shape;556;p41"/>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7" name="Google Shape;557;p41"/>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8" name="Google Shape;558;p41"/>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9" name="Google Shape;559;p41"/>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0" name="Google Shape;560;p41"/>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1" name="Google Shape;561;p41"/>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2" name="Google Shape;562;p41"/>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3" name="Google Shape;563;p41"/>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Les tableaux noirs</a:t>
            </a:r>
            <a:endParaRPr sz="1100">
              <a:solidFill>
                <a:schemeClr val="dk1"/>
              </a:solidFill>
            </a:endParaRPr>
          </a:p>
        </p:txBody>
      </p:sp>
      <p:sp>
        <p:nvSpPr>
          <p:cNvPr id="564" name="Google Shape;564;p41"/>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solidFill>
                <a:srgbClr val="D9D9D9"/>
              </a:solidFill>
              <a:latin typeface="Press Start 2P"/>
              <a:ea typeface="Press Start 2P"/>
              <a:cs typeface="Press Start 2P"/>
              <a:sym typeface="Press Start 2P"/>
            </a:endParaRPr>
          </a:p>
        </p:txBody>
      </p:sp>
      <p:sp>
        <p:nvSpPr>
          <p:cNvPr id="565" name="Google Shape;565;p41"/>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566" name="Google Shape;566;p41"/>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567" name="Google Shape;567;p41"/>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pic>
        <p:nvPicPr>
          <p:cNvPr id="568" name="Google Shape;568;p41"/>
          <p:cNvPicPr preferRelativeResize="0"/>
          <p:nvPr/>
        </p:nvPicPr>
        <p:blipFill>
          <a:blip r:embed="rId6">
            <a:alphaModFix/>
          </a:blip>
          <a:stretch>
            <a:fillRect/>
          </a:stretch>
        </p:blipFill>
        <p:spPr>
          <a:xfrm>
            <a:off x="6211767" y="2950582"/>
            <a:ext cx="4442358" cy="2793801"/>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569" name="Google Shape;569;p41"/>
          <p:cNvPicPr preferRelativeResize="0"/>
          <p:nvPr/>
        </p:nvPicPr>
        <p:blipFill rotWithShape="1">
          <a:blip r:embed="rId7">
            <a:alphaModFix/>
          </a:blip>
          <a:srcRect b="0" l="0" r="0" t="0"/>
          <a:stretch/>
        </p:blipFill>
        <p:spPr>
          <a:xfrm>
            <a:off x="10400100" y="4671182"/>
            <a:ext cx="784149" cy="784150"/>
          </a:xfrm>
          <a:prstGeom prst="rect">
            <a:avLst/>
          </a:prstGeom>
          <a:noFill/>
          <a:ln>
            <a:noFill/>
          </a:ln>
        </p:spPr>
      </p:pic>
      <p:pic>
        <p:nvPicPr>
          <p:cNvPr descr="A picture containing container, square&#10;&#10;Description automatically generated" id="570" name="Google Shape;570;p41"/>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71" name="Google Shape;571;p41"/>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descr="Chart, histogram&#10;&#10;Description automatically generated" id="572" name="Google Shape;572;p41"/>
          <p:cNvPicPr preferRelativeResize="0"/>
          <p:nvPr/>
        </p:nvPicPr>
        <p:blipFill rotWithShape="1">
          <a:blip r:embed="rId8">
            <a:alphaModFix/>
          </a:blip>
          <a:srcRect b="0" l="0" r="0" t="0"/>
          <a:stretch/>
        </p:blipFill>
        <p:spPr>
          <a:xfrm>
            <a:off x="3553075" y="4989202"/>
            <a:ext cx="300634" cy="300634"/>
          </a:xfrm>
          <a:prstGeom prst="rect">
            <a:avLst/>
          </a:prstGeom>
          <a:noFill/>
          <a:ln>
            <a:noFill/>
          </a:ln>
        </p:spPr>
      </p:pic>
      <p:pic>
        <p:nvPicPr>
          <p:cNvPr descr="Chart, histogram&#10;&#10;Description automatically generated" id="573" name="Google Shape;573;p41"/>
          <p:cNvPicPr preferRelativeResize="0"/>
          <p:nvPr/>
        </p:nvPicPr>
        <p:blipFill rotWithShape="1">
          <a:blip r:embed="rId8">
            <a:alphaModFix/>
          </a:blip>
          <a:srcRect b="0" l="0" r="0" t="0"/>
          <a:stretch/>
        </p:blipFill>
        <p:spPr>
          <a:xfrm>
            <a:off x="2799725" y="4989164"/>
            <a:ext cx="300634" cy="300634"/>
          </a:xfrm>
          <a:prstGeom prst="rect">
            <a:avLst/>
          </a:prstGeom>
          <a:noFill/>
          <a:ln>
            <a:noFill/>
          </a:ln>
        </p:spPr>
      </p:pic>
      <p:pic>
        <p:nvPicPr>
          <p:cNvPr descr="Chart, histogram&#10;&#10;Description automatically generated" id="574" name="Google Shape;574;p41"/>
          <p:cNvPicPr preferRelativeResize="0"/>
          <p:nvPr/>
        </p:nvPicPr>
        <p:blipFill rotWithShape="1">
          <a:blip r:embed="rId8">
            <a:alphaModFix/>
          </a:blip>
          <a:srcRect b="0" l="0" r="0" t="0"/>
          <a:stretch/>
        </p:blipFill>
        <p:spPr>
          <a:xfrm>
            <a:off x="4306350" y="4989202"/>
            <a:ext cx="300634" cy="300634"/>
          </a:xfrm>
          <a:prstGeom prst="rect">
            <a:avLst/>
          </a:prstGeom>
          <a:noFill/>
          <a:ln>
            <a:noFill/>
          </a:ln>
        </p:spPr>
      </p:pic>
      <p:pic>
        <p:nvPicPr>
          <p:cNvPr descr="Chart, histogram&#10;&#10;Description automatically generated" id="575" name="Google Shape;575;p41"/>
          <p:cNvPicPr preferRelativeResize="0"/>
          <p:nvPr/>
        </p:nvPicPr>
        <p:blipFill rotWithShape="1">
          <a:blip r:embed="rId8">
            <a:alphaModFix/>
          </a:blip>
          <a:srcRect b="0" l="0" r="0" t="0"/>
          <a:stretch/>
        </p:blipFill>
        <p:spPr>
          <a:xfrm>
            <a:off x="5034825" y="4989202"/>
            <a:ext cx="300634" cy="300634"/>
          </a:xfrm>
          <a:prstGeom prst="rect">
            <a:avLst/>
          </a:prstGeom>
          <a:noFill/>
          <a:ln>
            <a:noFill/>
          </a:ln>
        </p:spPr>
      </p:pic>
      <p:pic>
        <p:nvPicPr>
          <p:cNvPr id="576" name="Google Shape;576;p41"/>
          <p:cNvPicPr preferRelativeResize="0"/>
          <p:nvPr/>
        </p:nvPicPr>
        <p:blipFill>
          <a:blip r:embed="rId9">
            <a:alphaModFix/>
          </a:blip>
          <a:stretch>
            <a:fillRect/>
          </a:stretch>
        </p:blipFill>
        <p:spPr>
          <a:xfrm>
            <a:off x="1929530" y="4871443"/>
            <a:ext cx="506550" cy="506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55"/>
                                        </p:tgtEl>
                                        <p:attrNameLst>
                                          <p:attrName>style.visibility</p:attrName>
                                        </p:attrNameLst>
                                      </p:cBhvr>
                                      <p:to>
                                        <p:strVal val="visible"/>
                                      </p:to>
                                    </p:set>
                                    <p:animEffect filter="fade" transition="in">
                                      <p:cBhvr>
                                        <p:cTn dur="250"/>
                                        <p:tgtEl>
                                          <p:spTgt spid="555"/>
                                        </p:tgtEl>
                                      </p:cBhvr>
                                    </p:animEffect>
                                  </p:childTnLst>
                                </p:cTn>
                              </p:par>
                              <p:par>
                                <p:cTn fill="hold" nodeType="withEffect" presetClass="entr" presetID="2" presetSubtype="4">
                                  <p:stCondLst>
                                    <p:cond delay="0"/>
                                  </p:stCondLst>
                                  <p:childTnLst>
                                    <p:set>
                                      <p:cBhvr>
                                        <p:cTn dur="1" fill="hold">
                                          <p:stCondLst>
                                            <p:cond delay="0"/>
                                          </p:stCondLst>
                                        </p:cTn>
                                        <p:tgtEl>
                                          <p:spTgt spid="568"/>
                                        </p:tgtEl>
                                        <p:attrNameLst>
                                          <p:attrName>style.visibility</p:attrName>
                                        </p:attrNameLst>
                                      </p:cBhvr>
                                      <p:to>
                                        <p:strVal val="visible"/>
                                      </p:to>
                                    </p:set>
                                    <p:anim calcmode="lin" valueType="num">
                                      <p:cBhvr additive="base">
                                        <p:cTn dur="1000"/>
                                        <p:tgtEl>
                                          <p:spTgt spid="56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69"/>
                                        </p:tgtEl>
                                        <p:attrNameLst>
                                          <p:attrName>style.visibility</p:attrName>
                                        </p:attrNameLst>
                                      </p:cBhvr>
                                      <p:to>
                                        <p:strVal val="visible"/>
                                      </p:to>
                                    </p:set>
                                    <p:anim calcmode="lin" valueType="num">
                                      <p:cBhvr additive="base">
                                        <p:cTn dur="1000"/>
                                        <p:tgtEl>
                                          <p:spTgt spid="56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1"/>
                                        </p:tgtEl>
                                        <p:attrNameLst>
                                          <p:attrName>style.visibility</p:attrName>
                                        </p:attrNameLst>
                                      </p:cBhvr>
                                      <p:to>
                                        <p:strVal val="visible"/>
                                      </p:to>
                                    </p:set>
                                    <p:anim calcmode="lin" valueType="num">
                                      <p:cBhvr additive="base">
                                        <p:cTn dur="1000"/>
                                        <p:tgtEl>
                                          <p:spTgt spid="57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0"/>
                                        </p:tgtEl>
                                        <p:attrNameLst>
                                          <p:attrName>style.visibility</p:attrName>
                                        </p:attrNameLst>
                                      </p:cBhvr>
                                      <p:to>
                                        <p:strVal val="visible"/>
                                      </p:to>
                                    </p:set>
                                    <p:anim calcmode="lin" valueType="num">
                                      <p:cBhvr additive="base">
                                        <p:cTn dur="1000"/>
                                        <p:tgtEl>
                                          <p:spTgt spid="57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80" name="Shape 580"/>
        <p:cNvGrpSpPr/>
        <p:nvPr/>
      </p:nvGrpSpPr>
      <p:grpSpPr>
        <a:xfrm>
          <a:off x="0" y="0"/>
          <a:ext cx="0" cy="0"/>
          <a:chOff x="0" y="0"/>
          <a:chExt cx="0" cy="0"/>
        </a:xfrm>
      </p:grpSpPr>
      <p:sp>
        <p:nvSpPr>
          <p:cNvPr id="581" name="Google Shape;581;p42">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2" name="Google Shape;582;p42">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3" name="Google Shape;583;p42">
            <a:hlinkClick action="ppaction://hlinksldjump" r:id="rId5"/>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4" name="Google Shape;584;p42"/>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5" name="Google Shape;585;p42"/>
          <p:cNvSpPr txBox="1"/>
          <p:nvPr/>
        </p:nvSpPr>
        <p:spPr>
          <a:xfrm>
            <a:off x="1595675" y="3132200"/>
            <a:ext cx="56064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Appareil-photo</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Recueillir des traces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Documenter une aventure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 PDF</a:t>
            </a:r>
            <a:endParaRPr sz="1200">
              <a:solidFill>
                <a:schemeClr val="dk1"/>
              </a:solidFill>
              <a:latin typeface="Press Start 2P"/>
              <a:ea typeface="Press Start 2P"/>
              <a:cs typeface="Press Start 2P"/>
              <a:sym typeface="Press Start 2P"/>
            </a:endParaRPr>
          </a:p>
        </p:txBody>
      </p:sp>
      <p:sp>
        <p:nvSpPr>
          <p:cNvPr id="586" name="Google Shape;586;p42"/>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7" name="Google Shape;587;p42"/>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8" name="Google Shape;588;p42"/>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9" name="Google Shape;589;p42"/>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0" name="Google Shape;590;p42"/>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1" name="Google Shape;591;p42"/>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592" name="Google Shape;592;p42"/>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593" name="Google Shape;593;p42"/>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594" name="Google Shape;594;p42"/>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595" name="Google Shape;595;p42"/>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6" name="Google Shape;596;p42"/>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 livre et</a:t>
            </a:r>
            <a:endParaRPr sz="1100">
              <a:solidFill>
                <a:schemeClr val="dk1"/>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la plume</a:t>
            </a:r>
            <a:endParaRPr sz="1100">
              <a:solidFill>
                <a:schemeClr val="dk1"/>
              </a:solidFill>
              <a:latin typeface="Press Start 2P"/>
              <a:ea typeface="Press Start 2P"/>
              <a:cs typeface="Press Start 2P"/>
              <a:sym typeface="Press Start 2P"/>
            </a:endParaRPr>
          </a:p>
        </p:txBody>
      </p:sp>
      <p:sp>
        <p:nvSpPr>
          <p:cNvPr id="597" name="Google Shape;597;p42"/>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598" name="Google Shape;598;p42"/>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599" name="Google Shape;599;p42"/>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sp>
        <p:nvSpPr>
          <p:cNvPr id="600" name="Google Shape;600;p42"/>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pic>
        <p:nvPicPr>
          <p:cNvPr id="601" name="Google Shape;601;p42"/>
          <p:cNvPicPr preferRelativeResize="0"/>
          <p:nvPr/>
        </p:nvPicPr>
        <p:blipFill>
          <a:blip r:embed="rId7">
            <a:alphaModFix/>
          </a:blip>
          <a:stretch>
            <a:fillRect/>
          </a:stretch>
        </p:blipFill>
        <p:spPr>
          <a:xfrm>
            <a:off x="5889116" y="2741000"/>
            <a:ext cx="4938924" cy="3196983"/>
          </a:xfrm>
          <a:prstGeom prst="rect">
            <a:avLst/>
          </a:prstGeom>
          <a:noFill/>
          <a:ln>
            <a:noFill/>
          </a:ln>
        </p:spPr>
      </p:pic>
      <p:pic>
        <p:nvPicPr>
          <p:cNvPr descr="A picture containing container, square&#10;&#10;Description automatically generated" id="602" name="Google Shape;602;p42"/>
          <p:cNvPicPr preferRelativeResize="0"/>
          <p:nvPr/>
        </p:nvPicPr>
        <p:blipFill rotWithShape="1">
          <a:blip r:embed="rId8">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603" name="Google Shape;603;p42"/>
          <p:cNvPicPr preferRelativeResize="0"/>
          <p:nvPr/>
        </p:nvPicPr>
        <p:blipFill rotWithShape="1">
          <a:blip r:embed="rId8">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604" name="Google Shape;604;p42"/>
          <p:cNvPicPr preferRelativeResize="0"/>
          <p:nvPr/>
        </p:nvPicPr>
        <p:blipFill rotWithShape="1">
          <a:blip r:embed="rId8">
            <a:alphaModFix/>
          </a:blip>
          <a:srcRect b="0" l="0" r="0" t="0"/>
          <a:stretch/>
        </p:blipFill>
        <p:spPr>
          <a:xfrm>
            <a:off x="9577100" y="5486685"/>
            <a:ext cx="1262339" cy="1262339"/>
          </a:xfrm>
          <a:prstGeom prst="rect">
            <a:avLst/>
          </a:prstGeom>
          <a:noFill/>
          <a:ln>
            <a:noFill/>
          </a:ln>
        </p:spPr>
      </p:pic>
      <p:pic>
        <p:nvPicPr>
          <p:cNvPr descr="A picture containing clipart&#10;&#10;Description automatically generated" id="605" name="Google Shape;605;p42"/>
          <p:cNvPicPr preferRelativeResize="0"/>
          <p:nvPr/>
        </p:nvPicPr>
        <p:blipFill rotWithShape="1">
          <a:blip r:embed="rId9">
            <a:alphaModFix/>
          </a:blip>
          <a:srcRect b="0" l="0" r="0" t="0"/>
          <a:stretch/>
        </p:blipFill>
        <p:spPr>
          <a:xfrm>
            <a:off x="1879536" y="4803261"/>
            <a:ext cx="646500" cy="646500"/>
          </a:xfrm>
          <a:prstGeom prst="rect">
            <a:avLst/>
          </a:prstGeom>
          <a:noFill/>
          <a:ln>
            <a:noFill/>
          </a:ln>
        </p:spPr>
      </p:pic>
      <p:pic>
        <p:nvPicPr>
          <p:cNvPr id="606" name="Google Shape;606;p42"/>
          <p:cNvPicPr preferRelativeResize="0"/>
          <p:nvPr/>
        </p:nvPicPr>
        <p:blipFill>
          <a:blip r:embed="rId10">
            <a:alphaModFix/>
          </a:blip>
          <a:stretch>
            <a:fillRect/>
          </a:stretch>
        </p:blipFill>
        <p:spPr>
          <a:xfrm>
            <a:off x="2651335" y="4860987"/>
            <a:ext cx="646500" cy="646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85"/>
                                        </p:tgtEl>
                                        <p:attrNameLst>
                                          <p:attrName>style.visibility</p:attrName>
                                        </p:attrNameLst>
                                      </p:cBhvr>
                                      <p:to>
                                        <p:strVal val="visible"/>
                                      </p:to>
                                    </p:set>
                                    <p:animEffect filter="fade" transition="in">
                                      <p:cBhvr>
                                        <p:cTn dur="250"/>
                                        <p:tgtEl>
                                          <p:spTgt spid="585"/>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592"/>
                                        </p:tgtEl>
                                        <p:attrNameLst>
                                          <p:attrName>style.visibility</p:attrName>
                                        </p:attrNameLst>
                                      </p:cBhvr>
                                      <p:to>
                                        <p:strVal val="visible"/>
                                      </p:to>
                                    </p:set>
                                    <p:animEffect filter="fade" transition="in">
                                      <p:cBhvr>
                                        <p:cTn dur="1000"/>
                                        <p:tgtEl>
                                          <p:spTgt spid="592"/>
                                        </p:tgtEl>
                                      </p:cBhvr>
                                    </p:animEffect>
                                  </p:childTnLst>
                                </p:cTn>
                              </p:par>
                              <p:par>
                                <p:cTn fill="hold" nodeType="withEffect" presetClass="entr" presetID="10" presetSubtype="0">
                                  <p:stCondLst>
                                    <p:cond delay="0"/>
                                  </p:stCondLst>
                                  <p:childTnLst>
                                    <p:set>
                                      <p:cBhvr>
                                        <p:cTn dur="1" fill="hold">
                                          <p:stCondLst>
                                            <p:cond delay="0"/>
                                          </p:stCondLst>
                                        </p:cTn>
                                        <p:tgtEl>
                                          <p:spTgt spid="593"/>
                                        </p:tgtEl>
                                        <p:attrNameLst>
                                          <p:attrName>style.visibility</p:attrName>
                                        </p:attrNameLst>
                                      </p:cBhvr>
                                      <p:to>
                                        <p:strVal val="visible"/>
                                      </p:to>
                                    </p:set>
                                    <p:animEffect filter="fade" transition="in">
                                      <p:cBhvr>
                                        <p:cTn dur="1000"/>
                                        <p:tgtEl>
                                          <p:spTgt spid="593"/>
                                        </p:tgtEl>
                                      </p:cBhvr>
                                    </p:animEffect>
                                  </p:childTnLst>
                                </p:cTn>
                              </p:par>
                              <p:par>
                                <p:cTn fill="hold" nodeType="withEffect" presetClass="entr" presetID="10" presetSubtype="0">
                                  <p:stCondLst>
                                    <p:cond delay="0"/>
                                  </p:stCondLst>
                                  <p:childTnLst>
                                    <p:set>
                                      <p:cBhvr>
                                        <p:cTn dur="1" fill="hold">
                                          <p:stCondLst>
                                            <p:cond delay="0"/>
                                          </p:stCondLst>
                                        </p:cTn>
                                        <p:tgtEl>
                                          <p:spTgt spid="594"/>
                                        </p:tgtEl>
                                        <p:attrNameLst>
                                          <p:attrName>style.visibility</p:attrName>
                                        </p:attrNameLst>
                                      </p:cBhvr>
                                      <p:to>
                                        <p:strVal val="visible"/>
                                      </p:to>
                                    </p:set>
                                    <p:animEffect filter="fade" transition="in">
                                      <p:cBhvr>
                                        <p:cTn dur="1000"/>
                                        <p:tgtEl>
                                          <p:spTgt spid="594"/>
                                        </p:tgtEl>
                                      </p:cBhvr>
                                    </p:animEffect>
                                  </p:childTnLst>
                                </p:cTn>
                              </p:par>
                              <p:par>
                                <p:cTn fill="hold" nodeType="withEffect" presetClass="entr" presetID="2" presetSubtype="4">
                                  <p:stCondLst>
                                    <p:cond delay="0"/>
                                  </p:stCondLst>
                                  <p:childTnLst>
                                    <p:set>
                                      <p:cBhvr>
                                        <p:cTn dur="1" fill="hold">
                                          <p:stCondLst>
                                            <p:cond delay="0"/>
                                          </p:stCondLst>
                                        </p:cTn>
                                        <p:tgtEl>
                                          <p:spTgt spid="601"/>
                                        </p:tgtEl>
                                        <p:attrNameLst>
                                          <p:attrName>style.visibility</p:attrName>
                                        </p:attrNameLst>
                                      </p:cBhvr>
                                      <p:to>
                                        <p:strVal val="visible"/>
                                      </p:to>
                                    </p:set>
                                    <p:anim calcmode="lin" valueType="num">
                                      <p:cBhvr additive="base">
                                        <p:cTn dur="1000"/>
                                        <p:tgtEl>
                                          <p:spTgt spid="60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4"/>
                                        </p:tgtEl>
                                        <p:attrNameLst>
                                          <p:attrName>style.visibility</p:attrName>
                                        </p:attrNameLst>
                                      </p:cBhvr>
                                      <p:to>
                                        <p:strVal val="visible"/>
                                      </p:to>
                                    </p:set>
                                    <p:anim calcmode="lin" valueType="num">
                                      <p:cBhvr additive="base">
                                        <p:cTn dur="1000"/>
                                        <p:tgtEl>
                                          <p:spTgt spid="60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2"/>
                                        </p:tgtEl>
                                        <p:attrNameLst>
                                          <p:attrName>style.visibility</p:attrName>
                                        </p:attrNameLst>
                                      </p:cBhvr>
                                      <p:to>
                                        <p:strVal val="visible"/>
                                      </p:to>
                                    </p:set>
                                    <p:anim calcmode="lin" valueType="num">
                                      <p:cBhvr additive="base">
                                        <p:cTn dur="1000"/>
                                        <p:tgtEl>
                                          <p:spTgt spid="60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3"/>
                                        </p:tgtEl>
                                        <p:attrNameLst>
                                          <p:attrName>style.visibility</p:attrName>
                                        </p:attrNameLst>
                                      </p:cBhvr>
                                      <p:to>
                                        <p:strVal val="visible"/>
                                      </p:to>
                                    </p:set>
                                    <p:anim calcmode="lin" valueType="num">
                                      <p:cBhvr additive="base">
                                        <p:cTn dur="1000"/>
                                        <p:tgtEl>
                                          <p:spTgt spid="60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10" name="Shape 610"/>
        <p:cNvGrpSpPr/>
        <p:nvPr/>
      </p:nvGrpSpPr>
      <p:grpSpPr>
        <a:xfrm>
          <a:off x="0" y="0"/>
          <a:ext cx="0" cy="0"/>
          <a:chOff x="0" y="0"/>
          <a:chExt cx="0" cy="0"/>
        </a:xfrm>
      </p:grpSpPr>
      <p:sp>
        <p:nvSpPr>
          <p:cNvPr id="611" name="Google Shape;611;p43"/>
          <p:cNvSpPr txBox="1"/>
          <p:nvPr/>
        </p:nvSpPr>
        <p:spPr>
          <a:xfrm>
            <a:off x="502050" y="1596200"/>
            <a:ext cx="11187900" cy="39999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spAutoFit/>
          </a:bodyPr>
          <a:lstStyle/>
          <a:p>
            <a:pPr indent="0" lvl="0" marL="0" rtl="0" algn="l">
              <a:lnSpc>
                <a:spcPct val="115000"/>
              </a:lnSpc>
              <a:spcBef>
                <a:spcPts val="1000"/>
              </a:spcBef>
              <a:spcAft>
                <a:spcPts val="0"/>
              </a:spcAft>
              <a:buNone/>
            </a:pPr>
            <a:r>
              <a:t/>
            </a:r>
            <a:endParaRPr sz="2800">
              <a:solidFill>
                <a:schemeClr val="lt1"/>
              </a:solidFill>
              <a:latin typeface="Ubuntu"/>
              <a:ea typeface="Ubuntu"/>
              <a:cs typeface="Ubuntu"/>
              <a:sym typeface="Ubuntu"/>
            </a:endParaRPr>
          </a:p>
          <a:p>
            <a:pPr indent="-349250" lvl="1" marL="914400" rtl="0" algn="l">
              <a:lnSpc>
                <a:spcPct val="150000"/>
              </a:lnSpc>
              <a:spcBef>
                <a:spcPts val="100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 mode multijoueur (</a:t>
            </a:r>
            <a:r>
              <a:rPr lang="en-US" sz="1900" u="sng">
                <a:solidFill>
                  <a:srgbClr val="00FF00"/>
                </a:solidFill>
                <a:latin typeface="Press Start 2P"/>
                <a:ea typeface="Press Start 2P"/>
                <a:cs typeface="Press Start 2P"/>
                <a:sym typeface="Press Start 2P"/>
                <a:hlinkClick r:id="rId3">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Les tableaux noirs (</a:t>
            </a:r>
            <a:r>
              <a:rPr lang="en-US" sz="1900" u="sng">
                <a:solidFill>
                  <a:srgbClr val="00FF00"/>
                </a:solidFill>
                <a:latin typeface="Press Start 2P"/>
                <a:ea typeface="Press Start 2P"/>
                <a:cs typeface="Press Start 2P"/>
                <a:sym typeface="Press Start 2P"/>
                <a:hlinkClick r:id="rId4">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L’appareil photo, le portefeuille, le livre et la plume (</a:t>
            </a:r>
            <a:r>
              <a:rPr lang="en-US" sz="1900" u="sng">
                <a:solidFill>
                  <a:srgbClr val="00FF00"/>
                </a:solidFill>
                <a:latin typeface="Press Start 2P"/>
                <a:ea typeface="Press Start 2P"/>
                <a:cs typeface="Press Start 2P"/>
                <a:sym typeface="Press Start 2P"/>
                <a:hlinkClick r:id="rId5">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Les personnages non-joueurs </a:t>
            </a:r>
            <a:endParaRPr sz="1900">
              <a:solidFill>
                <a:schemeClr val="lt1"/>
              </a:solidFill>
              <a:latin typeface="Press Start 2P"/>
              <a:ea typeface="Press Start 2P"/>
              <a:cs typeface="Press Start 2P"/>
              <a:sym typeface="Press Start 2P"/>
            </a:endParaRPr>
          </a:p>
          <a:p>
            <a:pPr indent="0" lvl="0" marL="914400" rtl="0" algn="l">
              <a:lnSpc>
                <a:spcPct val="150000"/>
              </a:lnSpc>
              <a:spcBef>
                <a:spcPts val="0"/>
              </a:spcBef>
              <a:spcAft>
                <a:spcPts val="0"/>
              </a:spcAft>
              <a:buNone/>
            </a:pPr>
            <a:r>
              <a:rPr lang="en-US" sz="1900">
                <a:solidFill>
                  <a:schemeClr val="lt1"/>
                </a:solidFill>
                <a:latin typeface="Press Start 2P"/>
                <a:ea typeface="Press Start 2P"/>
                <a:cs typeface="Press Start 2P"/>
                <a:sym typeface="Press Start 2P"/>
              </a:rPr>
              <a:t>(</a:t>
            </a:r>
            <a:r>
              <a:rPr lang="en-US" sz="1900" u="sng">
                <a:solidFill>
                  <a:srgbClr val="00FF00"/>
                </a:solidFill>
                <a:latin typeface="Press Start 2P"/>
                <a:ea typeface="Press Start 2P"/>
                <a:cs typeface="Press Start 2P"/>
                <a:sym typeface="Press Start 2P"/>
                <a:hlinkClick r:id="rId6">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0" lvl="0" marL="914400" rtl="0" algn="l">
              <a:lnSpc>
                <a:spcPct val="115000"/>
              </a:lnSpc>
              <a:spcBef>
                <a:spcPts val="1000"/>
              </a:spcBef>
              <a:spcAft>
                <a:spcPts val="1000"/>
              </a:spcAft>
              <a:buNone/>
            </a:pPr>
            <a:r>
              <a:t/>
            </a:r>
            <a:endParaRPr sz="2800">
              <a:solidFill>
                <a:schemeClr val="lt1"/>
              </a:solidFill>
              <a:latin typeface="Ubuntu"/>
              <a:ea typeface="Ubuntu"/>
              <a:cs typeface="Ubuntu"/>
              <a:sym typeface="Ubuntu"/>
            </a:endParaRPr>
          </a:p>
        </p:txBody>
      </p:sp>
      <p:pic>
        <p:nvPicPr>
          <p:cNvPr id="612" name="Google Shape;612;p43"/>
          <p:cNvPicPr preferRelativeResize="0"/>
          <p:nvPr/>
        </p:nvPicPr>
        <p:blipFill>
          <a:blip r:embed="rId7">
            <a:alphaModFix/>
          </a:blip>
          <a:stretch>
            <a:fillRect/>
          </a:stretch>
        </p:blipFill>
        <p:spPr>
          <a:xfrm>
            <a:off x="2662238" y="299750"/>
            <a:ext cx="6867525" cy="10001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16" name="Shape 616"/>
        <p:cNvGrpSpPr/>
        <p:nvPr/>
      </p:nvGrpSpPr>
      <p:grpSpPr>
        <a:xfrm>
          <a:off x="0" y="0"/>
          <a:ext cx="0" cy="0"/>
          <a:chOff x="0" y="0"/>
          <a:chExt cx="0" cy="0"/>
        </a:xfrm>
      </p:grpSpPr>
      <p:pic>
        <p:nvPicPr>
          <p:cNvPr descr="A picture containing container, square&#10;&#10;Description automatically generated" id="617" name="Google Shape;617;p44"/>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618" name="Google Shape;618;p44"/>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619" name="Google Shape;619;p44"/>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620" name="Google Shape;620;p44"/>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621" name="Google Shape;621;p44"/>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622" name="Google Shape;622;p44"/>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623" name="Google Shape;623;p44"/>
          <p:cNvSpPr/>
          <p:nvPr/>
        </p:nvSpPr>
        <p:spPr>
          <a:xfrm>
            <a:off x="4501751"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4" name="Google Shape;624;p44"/>
          <p:cNvSpPr txBox="1"/>
          <p:nvPr/>
        </p:nvSpPr>
        <p:spPr>
          <a:xfrm>
            <a:off x="4415651" y="11980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Retour sur l’exploration</a:t>
            </a:r>
            <a:endParaRPr/>
          </a:p>
        </p:txBody>
      </p:sp>
      <p:sp>
        <p:nvSpPr>
          <p:cNvPr id="625" name="Google Shape;625;p44"/>
          <p:cNvSpPr/>
          <p:nvPr/>
        </p:nvSpPr>
        <p:spPr>
          <a:xfrm>
            <a:off x="3680850" y="3766375"/>
            <a:ext cx="4830300" cy="1378800"/>
          </a:xfrm>
          <a:prstGeom prst="wedgeRoundRectCallout">
            <a:avLst>
              <a:gd fmla="val 59239" name="adj1"/>
              <a:gd fmla="val 6512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800">
                <a:latin typeface="Press Start 2P"/>
                <a:ea typeface="Press Start 2P"/>
                <a:cs typeface="Press Start 2P"/>
                <a:sym typeface="Press Start 2P"/>
              </a:rPr>
              <a:t>Quelles intentions?</a:t>
            </a:r>
            <a:endParaRPr sz="1800">
              <a:latin typeface="Press Start 2P"/>
              <a:ea typeface="Press Start 2P"/>
              <a:cs typeface="Press Start 2P"/>
              <a:sym typeface="Press Start 2P"/>
            </a:endParaRPr>
          </a:p>
          <a:p>
            <a:pPr indent="0" lvl="0" marL="0" rtl="0" algn="ctr">
              <a:spcBef>
                <a:spcPts val="0"/>
              </a:spcBef>
              <a:spcAft>
                <a:spcPts val="0"/>
              </a:spcAft>
              <a:buNone/>
            </a:pPr>
            <a:r>
              <a:t/>
            </a:r>
            <a:endParaRPr sz="1800">
              <a:latin typeface="Press Start 2P"/>
              <a:ea typeface="Press Start 2P"/>
              <a:cs typeface="Press Start 2P"/>
              <a:sym typeface="Press Start 2P"/>
            </a:endParaRPr>
          </a:p>
          <a:p>
            <a:pPr indent="0" lvl="0" marL="0" rtl="0" algn="ctr">
              <a:spcBef>
                <a:spcPts val="0"/>
              </a:spcBef>
              <a:spcAft>
                <a:spcPts val="0"/>
              </a:spcAft>
              <a:buNone/>
            </a:pPr>
            <a:r>
              <a:rPr lang="en-US" sz="1800">
                <a:latin typeface="Press Start 2P"/>
                <a:ea typeface="Press Start 2P"/>
                <a:cs typeface="Press Start 2P"/>
                <a:sym typeface="Press Start 2P"/>
              </a:rPr>
              <a:t>Quel potentiel?</a:t>
            </a:r>
            <a:endParaRPr sz="18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17"/>
                                        </p:tgtEl>
                                        <p:attrNameLst>
                                          <p:attrName>style.visibility</p:attrName>
                                        </p:attrNameLst>
                                      </p:cBhvr>
                                      <p:to>
                                        <p:strVal val="visible"/>
                                      </p:to>
                                    </p:set>
                                    <p:anim calcmode="lin" valueType="num">
                                      <p:cBhvr additive="base">
                                        <p:cTn dur="1000"/>
                                        <p:tgtEl>
                                          <p:spTgt spid="6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18"/>
                                        </p:tgtEl>
                                        <p:attrNameLst>
                                          <p:attrName>style.visibility</p:attrName>
                                        </p:attrNameLst>
                                      </p:cBhvr>
                                      <p:to>
                                        <p:strVal val="visible"/>
                                      </p:to>
                                    </p:set>
                                    <p:anim calcmode="lin" valueType="num">
                                      <p:cBhvr additive="base">
                                        <p:cTn dur="1000"/>
                                        <p:tgtEl>
                                          <p:spTgt spid="6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19"/>
                                        </p:tgtEl>
                                        <p:attrNameLst>
                                          <p:attrName>style.visibility</p:attrName>
                                        </p:attrNameLst>
                                      </p:cBhvr>
                                      <p:to>
                                        <p:strVal val="visible"/>
                                      </p:to>
                                    </p:set>
                                    <p:anim calcmode="lin" valueType="num">
                                      <p:cBhvr additive="base">
                                        <p:cTn dur="1000"/>
                                        <p:tgtEl>
                                          <p:spTgt spid="6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0"/>
                                        </p:tgtEl>
                                        <p:attrNameLst>
                                          <p:attrName>style.visibility</p:attrName>
                                        </p:attrNameLst>
                                      </p:cBhvr>
                                      <p:to>
                                        <p:strVal val="visible"/>
                                      </p:to>
                                    </p:set>
                                    <p:anim calcmode="lin" valueType="num">
                                      <p:cBhvr additive="base">
                                        <p:cTn dur="1000"/>
                                        <p:tgtEl>
                                          <p:spTgt spid="6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1"/>
                                        </p:tgtEl>
                                        <p:attrNameLst>
                                          <p:attrName>style.visibility</p:attrName>
                                        </p:attrNameLst>
                                      </p:cBhvr>
                                      <p:to>
                                        <p:strVal val="visible"/>
                                      </p:to>
                                    </p:set>
                                    <p:anim calcmode="lin" valueType="num">
                                      <p:cBhvr additive="base">
                                        <p:cTn dur="1000"/>
                                        <p:tgtEl>
                                          <p:spTgt spid="6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2"/>
                                        </p:tgtEl>
                                        <p:attrNameLst>
                                          <p:attrName>style.visibility</p:attrName>
                                        </p:attrNameLst>
                                      </p:cBhvr>
                                      <p:to>
                                        <p:strVal val="visible"/>
                                      </p:to>
                                    </p:set>
                                    <p:anim calcmode="lin" valueType="num">
                                      <p:cBhvr additive="base">
                                        <p:cTn dur="1000"/>
                                        <p:tgtEl>
                                          <p:spTgt spid="62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29" name="Shape 629"/>
        <p:cNvGrpSpPr/>
        <p:nvPr/>
      </p:nvGrpSpPr>
      <p:grpSpPr>
        <a:xfrm>
          <a:off x="0" y="0"/>
          <a:ext cx="0" cy="0"/>
          <a:chOff x="0" y="0"/>
          <a:chExt cx="0" cy="0"/>
        </a:xfrm>
      </p:grpSpPr>
      <p:pic>
        <p:nvPicPr>
          <p:cNvPr descr="A picture containing container, square&#10;&#10;Description automatically generated" id="630" name="Google Shape;630;p45"/>
          <p:cNvPicPr preferRelativeResize="0"/>
          <p:nvPr/>
        </p:nvPicPr>
        <p:blipFill rotWithShape="1">
          <a:blip r:embed="rId3">
            <a:alphaModFix/>
          </a:blip>
          <a:srcRect b="0" l="0" r="0" t="0"/>
          <a:stretch/>
        </p:blipFill>
        <p:spPr>
          <a:xfrm>
            <a:off x="9148631" y="4481505"/>
            <a:ext cx="2300287" cy="2300287"/>
          </a:xfrm>
          <a:prstGeom prst="rect">
            <a:avLst/>
          </a:prstGeom>
          <a:noFill/>
          <a:ln>
            <a:noFill/>
          </a:ln>
        </p:spPr>
      </p:pic>
      <p:pic>
        <p:nvPicPr>
          <p:cNvPr descr="A picture containing container, square&#10;&#10;Description automatically generated" id="631" name="Google Shape;631;p45"/>
          <p:cNvPicPr preferRelativeResize="0"/>
          <p:nvPr/>
        </p:nvPicPr>
        <p:blipFill rotWithShape="1">
          <a:blip r:embed="rId3">
            <a:alphaModFix/>
          </a:blip>
          <a:srcRect b="0" l="0" r="0" t="0"/>
          <a:stretch/>
        </p:blipFill>
        <p:spPr>
          <a:xfrm>
            <a:off x="753957" y="4026113"/>
            <a:ext cx="2785217" cy="2785217"/>
          </a:xfrm>
          <a:prstGeom prst="rect">
            <a:avLst/>
          </a:prstGeom>
          <a:noFill/>
          <a:ln>
            <a:noFill/>
          </a:ln>
        </p:spPr>
      </p:pic>
      <p:pic>
        <p:nvPicPr>
          <p:cNvPr descr="A picture containing container, square&#10;&#10;Description automatically generated" id="632" name="Google Shape;632;p45"/>
          <p:cNvPicPr preferRelativeResize="0"/>
          <p:nvPr/>
        </p:nvPicPr>
        <p:blipFill rotWithShape="1">
          <a:blip r:embed="rId3">
            <a:alphaModFix/>
          </a:blip>
          <a:srcRect b="0" l="0" r="0" t="0"/>
          <a:stretch/>
        </p:blipFill>
        <p:spPr>
          <a:xfrm>
            <a:off x="2555948" y="2208001"/>
            <a:ext cx="1814053" cy="1814053"/>
          </a:xfrm>
          <a:prstGeom prst="rect">
            <a:avLst/>
          </a:prstGeom>
          <a:noFill/>
          <a:ln>
            <a:noFill/>
          </a:ln>
        </p:spPr>
      </p:pic>
      <p:pic>
        <p:nvPicPr>
          <p:cNvPr descr="A picture containing container, square&#10;&#10;Description automatically generated" id="633" name="Google Shape;633;p45"/>
          <p:cNvPicPr preferRelativeResize="0"/>
          <p:nvPr/>
        </p:nvPicPr>
        <p:blipFill rotWithShape="1">
          <a:blip r:embed="rId3">
            <a:alphaModFix/>
          </a:blip>
          <a:srcRect b="0" l="0" r="0" t="0"/>
          <a:stretch/>
        </p:blipFill>
        <p:spPr>
          <a:xfrm>
            <a:off x="8051682" y="2276830"/>
            <a:ext cx="1814053" cy="1814053"/>
          </a:xfrm>
          <a:prstGeom prst="rect">
            <a:avLst/>
          </a:prstGeom>
          <a:noFill/>
          <a:ln>
            <a:noFill/>
          </a:ln>
        </p:spPr>
      </p:pic>
      <p:pic>
        <p:nvPicPr>
          <p:cNvPr descr="A picture containing container, square&#10;&#10;Description automatically generated" id="634" name="Google Shape;634;p45"/>
          <p:cNvPicPr preferRelativeResize="0"/>
          <p:nvPr/>
        </p:nvPicPr>
        <p:blipFill rotWithShape="1">
          <a:blip r:embed="rId3">
            <a:alphaModFix/>
          </a:blip>
          <a:srcRect b="0" l="0" r="0" t="0"/>
          <a:stretch/>
        </p:blipFill>
        <p:spPr>
          <a:xfrm>
            <a:off x="9836250" y="873122"/>
            <a:ext cx="1300063" cy="1300063"/>
          </a:xfrm>
          <a:prstGeom prst="rect">
            <a:avLst/>
          </a:prstGeom>
          <a:noFill/>
          <a:ln>
            <a:noFill/>
          </a:ln>
        </p:spPr>
      </p:pic>
      <p:pic>
        <p:nvPicPr>
          <p:cNvPr descr="A picture containing container, square&#10;&#10;Description automatically generated" id="635" name="Google Shape;635;p45"/>
          <p:cNvPicPr preferRelativeResize="0"/>
          <p:nvPr/>
        </p:nvPicPr>
        <p:blipFill rotWithShape="1">
          <a:blip r:embed="rId3">
            <a:alphaModFix/>
          </a:blip>
          <a:srcRect b="0" l="0" r="0" t="0"/>
          <a:stretch/>
        </p:blipFill>
        <p:spPr>
          <a:xfrm>
            <a:off x="1089833" y="907947"/>
            <a:ext cx="1300063" cy="1300063"/>
          </a:xfrm>
          <a:prstGeom prst="rect">
            <a:avLst/>
          </a:prstGeom>
          <a:noFill/>
          <a:ln>
            <a:noFill/>
          </a:ln>
        </p:spPr>
      </p:pic>
      <p:sp>
        <p:nvSpPr>
          <p:cNvPr id="636" name="Google Shape;636;p45"/>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7" name="Google Shape;637;p45"/>
          <p:cNvSpPr txBox="1"/>
          <p:nvPr/>
        </p:nvSpPr>
        <p:spPr>
          <a:xfrm>
            <a:off x="4415651"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CAMPUS RÉCIT</a:t>
            </a:r>
            <a:endParaRPr/>
          </a:p>
        </p:txBody>
      </p:sp>
      <p:sp>
        <p:nvSpPr>
          <p:cNvPr id="638" name="Google Shape;638;p45"/>
          <p:cNvSpPr txBox="1"/>
          <p:nvPr/>
        </p:nvSpPr>
        <p:spPr>
          <a:xfrm>
            <a:off x="4104625" y="3017550"/>
            <a:ext cx="4286100" cy="32169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en-US" u="sng">
                <a:solidFill>
                  <a:srgbClr val="00FF00"/>
                </a:solidFill>
                <a:latin typeface="Press Start 2P"/>
                <a:ea typeface="Press Start 2P"/>
                <a:cs typeface="Press Start 2P"/>
                <a:sym typeface="Press Start 2P"/>
                <a:hlinkClick r:id="rId4">
                  <a:extLst>
                    <a:ext uri="{A12FA001-AC4F-418D-AE19-62706E023703}">
                      <ahyp:hlinkClr val="tx"/>
                    </a:ext>
                  </a:extLst>
                </a:hlinkClick>
              </a:rPr>
              <a:t>L’autoformation </a:t>
            </a:r>
            <a:endParaRPr b="1">
              <a:solidFill>
                <a:srgbClr val="00FF00"/>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b="1" lang="en-US" u="sng">
                <a:solidFill>
                  <a:srgbClr val="00FF00"/>
                </a:solidFill>
                <a:latin typeface="Press Start 2P"/>
                <a:ea typeface="Press Start 2P"/>
                <a:cs typeface="Press Start 2P"/>
                <a:sym typeface="Press Start 2P"/>
                <a:hlinkClick r:id="rId5">
                  <a:extLst>
                    <a:ext uri="{A12FA001-AC4F-418D-AE19-62706E023703}">
                      <ahyp:hlinkClr val="tx"/>
                    </a:ext>
                  </a:extLst>
                </a:hlinkClick>
              </a:rPr>
              <a:t>« Minecraft Education en MST </a:t>
            </a:r>
            <a:r>
              <a:rPr b="1" lang="en-US">
                <a:solidFill>
                  <a:schemeClr val="lt1"/>
                </a:solidFill>
                <a:latin typeface="Press Start 2P"/>
                <a:ea typeface="Press Start 2P"/>
                <a:cs typeface="Press Start 2P"/>
                <a:sym typeface="Press Start 2P"/>
              </a:rPr>
              <a:t>»</a:t>
            </a:r>
            <a:r>
              <a:rPr lang="en-US">
                <a:solidFill>
                  <a:schemeClr val="lt1"/>
                </a:solidFill>
                <a:latin typeface="Press Start 2P"/>
                <a:ea typeface="Press Start 2P"/>
                <a:cs typeface="Press Start 2P"/>
                <a:sym typeface="Press Start 2P"/>
              </a:rPr>
              <a:t> du Campus RÉCIT permet d’en apprendre davantage sur la plateforme et donne accès à de multiples ressources en mathématique et en science et technologie.</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30"/>
                                        </p:tgtEl>
                                        <p:attrNameLst>
                                          <p:attrName>style.visibility</p:attrName>
                                        </p:attrNameLst>
                                      </p:cBhvr>
                                      <p:to>
                                        <p:strVal val="visible"/>
                                      </p:to>
                                    </p:set>
                                    <p:anim calcmode="lin" valueType="num">
                                      <p:cBhvr additive="base">
                                        <p:cTn dur="1000"/>
                                        <p:tgtEl>
                                          <p:spTgt spid="63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1"/>
                                        </p:tgtEl>
                                        <p:attrNameLst>
                                          <p:attrName>style.visibility</p:attrName>
                                        </p:attrNameLst>
                                      </p:cBhvr>
                                      <p:to>
                                        <p:strVal val="visible"/>
                                      </p:to>
                                    </p:set>
                                    <p:anim calcmode="lin" valueType="num">
                                      <p:cBhvr additive="base">
                                        <p:cTn dur="1000"/>
                                        <p:tgtEl>
                                          <p:spTgt spid="63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2"/>
                                        </p:tgtEl>
                                        <p:attrNameLst>
                                          <p:attrName>style.visibility</p:attrName>
                                        </p:attrNameLst>
                                      </p:cBhvr>
                                      <p:to>
                                        <p:strVal val="visible"/>
                                      </p:to>
                                    </p:set>
                                    <p:anim calcmode="lin" valueType="num">
                                      <p:cBhvr additive="base">
                                        <p:cTn dur="1000"/>
                                        <p:tgtEl>
                                          <p:spTgt spid="63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3"/>
                                        </p:tgtEl>
                                        <p:attrNameLst>
                                          <p:attrName>style.visibility</p:attrName>
                                        </p:attrNameLst>
                                      </p:cBhvr>
                                      <p:to>
                                        <p:strVal val="visible"/>
                                      </p:to>
                                    </p:set>
                                    <p:anim calcmode="lin" valueType="num">
                                      <p:cBhvr additive="base">
                                        <p:cTn dur="1000"/>
                                        <p:tgtEl>
                                          <p:spTgt spid="63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4"/>
                                        </p:tgtEl>
                                        <p:attrNameLst>
                                          <p:attrName>style.visibility</p:attrName>
                                        </p:attrNameLst>
                                      </p:cBhvr>
                                      <p:to>
                                        <p:strVal val="visible"/>
                                      </p:to>
                                    </p:set>
                                    <p:anim calcmode="lin" valueType="num">
                                      <p:cBhvr additive="base">
                                        <p:cTn dur="1000"/>
                                        <p:tgtEl>
                                          <p:spTgt spid="6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5"/>
                                        </p:tgtEl>
                                        <p:attrNameLst>
                                          <p:attrName>style.visibility</p:attrName>
                                        </p:attrNameLst>
                                      </p:cBhvr>
                                      <p:to>
                                        <p:strVal val="visible"/>
                                      </p:to>
                                    </p:set>
                                    <p:anim calcmode="lin" valueType="num">
                                      <p:cBhvr additive="base">
                                        <p:cTn dur="1000"/>
                                        <p:tgtEl>
                                          <p:spTgt spid="63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42" name="Shape 642"/>
        <p:cNvGrpSpPr/>
        <p:nvPr/>
      </p:nvGrpSpPr>
      <p:grpSpPr>
        <a:xfrm>
          <a:off x="0" y="0"/>
          <a:ext cx="0" cy="0"/>
          <a:chOff x="0" y="0"/>
          <a:chExt cx="0" cy="0"/>
        </a:xfrm>
      </p:grpSpPr>
      <p:sp>
        <p:nvSpPr>
          <p:cNvPr id="643" name="Google Shape;643;p46"/>
          <p:cNvSpPr/>
          <p:nvPr/>
        </p:nvSpPr>
        <p:spPr>
          <a:xfrm>
            <a:off x="4032750" y="783623"/>
            <a:ext cx="3963300" cy="991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4" name="Google Shape;644;p46"/>
          <p:cNvSpPr txBox="1"/>
          <p:nvPr/>
        </p:nvSpPr>
        <p:spPr>
          <a:xfrm>
            <a:off x="4107300" y="966856"/>
            <a:ext cx="3814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Badge «Découverte»</a:t>
            </a:r>
            <a:endParaRPr/>
          </a:p>
        </p:txBody>
      </p:sp>
      <p:sp>
        <p:nvSpPr>
          <p:cNvPr id="645" name="Google Shape;645;p46"/>
          <p:cNvSpPr txBox="1"/>
          <p:nvPr/>
        </p:nvSpPr>
        <p:spPr>
          <a:xfrm>
            <a:off x="2009850" y="2242450"/>
            <a:ext cx="8009100" cy="3637800"/>
          </a:xfrm>
          <a:prstGeom prst="rect">
            <a:avLst/>
          </a:prstGeom>
          <a:solidFill>
            <a:srgbClr val="000000"/>
          </a:solidFill>
          <a:ln>
            <a:noFill/>
          </a:ln>
        </p:spPr>
        <p:txBody>
          <a:bodyPr anchorCtr="0" anchor="ctr" bIns="91425" lIns="91425" spcFirstLastPara="1" rIns="91425" wrap="square" tIns="91425">
            <a:noAutofit/>
          </a:bodyPr>
          <a:lstStyle/>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Se créer un compte gratuit sur </a:t>
            </a:r>
            <a:r>
              <a:rPr lang="en-US" sz="2300" u="sng">
                <a:solidFill>
                  <a:srgbClr val="00FF00"/>
                </a:solidFill>
                <a:latin typeface="Century Gothic"/>
                <a:ea typeface="Century Gothic"/>
                <a:cs typeface="Century Gothic"/>
                <a:sym typeface="Century Gothic"/>
                <a:hlinkClick r:id="rId3">
                  <a:extLst>
                    <a:ext uri="{A12FA001-AC4F-418D-AE19-62706E023703}">
                      <ahyp:hlinkClr val="tx"/>
                    </a:ext>
                  </a:extLst>
                </a:hlinkClick>
              </a:rPr>
              <a:t>Campus RÉCIT</a:t>
            </a:r>
            <a:r>
              <a:rPr lang="en-US" sz="2300">
                <a:solidFill>
                  <a:srgbClr val="FFFFFF"/>
                </a:solidFill>
                <a:latin typeface="Century Gothic"/>
                <a:ea typeface="Century Gothic"/>
                <a:cs typeface="Century Gothic"/>
                <a:sym typeface="Century Gothic"/>
              </a:rPr>
              <a:t>;</a:t>
            </a:r>
            <a:endParaRPr sz="2300">
              <a:solidFill>
                <a:srgbClr val="FFFFFF"/>
              </a:solidFill>
              <a:latin typeface="Century Gothic"/>
              <a:ea typeface="Century Gothic"/>
              <a:cs typeface="Century Gothic"/>
              <a:sym typeface="Century Gothic"/>
            </a:endParaRPr>
          </a:p>
          <a:p>
            <a:pPr indent="-374650" lvl="1" marL="9144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Valider le courriel, se connecter;</a:t>
            </a:r>
            <a:endParaRPr sz="2300">
              <a:solidFill>
                <a:srgbClr val="FFFFFF"/>
              </a:solidFill>
              <a:latin typeface="Century Gothic"/>
              <a:ea typeface="Century Gothic"/>
              <a:cs typeface="Century Gothic"/>
              <a:sym typeface="Century Gothic"/>
            </a:endParaRPr>
          </a:p>
          <a:p>
            <a:pPr indent="0" lvl="0" marL="914400" rtl="0" algn="l">
              <a:lnSpc>
                <a:spcPct val="80000"/>
              </a:lnSpc>
              <a:spcBef>
                <a:spcPts val="0"/>
              </a:spcBef>
              <a:spcAft>
                <a:spcPts val="0"/>
              </a:spcAft>
              <a:buNone/>
            </a:pPr>
            <a:r>
              <a:t/>
            </a:r>
            <a:endParaRPr sz="2300">
              <a:solidFill>
                <a:srgbClr val="FFFFFF"/>
              </a:solidFill>
              <a:latin typeface="Century Gothic"/>
              <a:ea typeface="Century Gothic"/>
              <a:cs typeface="Century Gothic"/>
              <a:sym typeface="Century Gothic"/>
            </a:endParaRPr>
          </a:p>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S’inscrire à l’autoformation </a:t>
            </a:r>
            <a:endParaRPr sz="2300">
              <a:solidFill>
                <a:srgbClr val="FFFFFF"/>
              </a:solidFill>
              <a:latin typeface="Century Gothic"/>
              <a:ea typeface="Century Gothic"/>
              <a:cs typeface="Century Gothic"/>
              <a:sym typeface="Century Gothic"/>
            </a:endParaRPr>
          </a:p>
          <a:p>
            <a:pPr indent="-374650" lvl="1" marL="9144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a:t>
            </a:r>
            <a:r>
              <a:rPr lang="en-US" sz="2300" u="sng">
                <a:solidFill>
                  <a:srgbClr val="00FF00"/>
                </a:solidFill>
                <a:latin typeface="Century Gothic"/>
                <a:ea typeface="Century Gothic"/>
                <a:cs typeface="Century Gothic"/>
                <a:sym typeface="Century Gothic"/>
                <a:hlinkClick r:id="rId4">
                  <a:extLst>
                    <a:ext uri="{A12FA001-AC4F-418D-AE19-62706E023703}">
                      <ahyp:hlinkClr val="tx"/>
                    </a:ext>
                  </a:extLst>
                </a:hlinkClick>
              </a:rPr>
              <a:t>Minecraft Education en MST</a:t>
            </a:r>
            <a:r>
              <a:rPr lang="en-US" sz="2300">
                <a:solidFill>
                  <a:srgbClr val="FFFFFF"/>
                </a:solidFill>
                <a:latin typeface="Century Gothic"/>
                <a:ea typeface="Century Gothic"/>
                <a:cs typeface="Century Gothic"/>
                <a:sym typeface="Century Gothic"/>
              </a:rPr>
              <a:t>»; </a:t>
            </a:r>
            <a:endParaRPr sz="2300">
              <a:solidFill>
                <a:srgbClr val="FFFFFF"/>
              </a:solidFill>
              <a:latin typeface="Century Gothic"/>
              <a:ea typeface="Century Gothic"/>
              <a:cs typeface="Century Gothic"/>
              <a:sym typeface="Century Gothic"/>
            </a:endParaRPr>
          </a:p>
          <a:p>
            <a:pPr indent="0" lvl="0" marL="457200" rtl="0" algn="l">
              <a:lnSpc>
                <a:spcPct val="80000"/>
              </a:lnSpc>
              <a:spcBef>
                <a:spcPts val="0"/>
              </a:spcBef>
              <a:spcAft>
                <a:spcPts val="0"/>
              </a:spcAft>
              <a:buNone/>
            </a:pPr>
            <a:r>
              <a:t/>
            </a:r>
            <a:endParaRPr sz="2300">
              <a:solidFill>
                <a:srgbClr val="FFFFFF"/>
              </a:solidFill>
              <a:latin typeface="Century Gothic"/>
              <a:ea typeface="Century Gothic"/>
              <a:cs typeface="Century Gothic"/>
              <a:sym typeface="Century Gothic"/>
            </a:endParaRPr>
          </a:p>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Consulter </a:t>
            </a:r>
            <a:r>
              <a:rPr lang="en-US" sz="2300" u="sng">
                <a:solidFill>
                  <a:srgbClr val="00FF00"/>
                </a:solidFill>
                <a:latin typeface="Century Gothic"/>
                <a:ea typeface="Century Gothic"/>
                <a:cs typeface="Century Gothic"/>
                <a:sym typeface="Century Gothic"/>
                <a:hlinkClick r:id="rId5">
                  <a:extLst>
                    <a:ext uri="{A12FA001-AC4F-418D-AE19-62706E023703}">
                      <ahyp:hlinkClr val="tx"/>
                    </a:ext>
                  </a:extLst>
                </a:hlinkClick>
              </a:rPr>
              <a:t>cette page</a:t>
            </a:r>
            <a:r>
              <a:rPr lang="en-US" sz="2300">
                <a:solidFill>
                  <a:srgbClr val="FFFFFF"/>
                </a:solidFill>
                <a:latin typeface="Century Gothic"/>
                <a:ea typeface="Century Gothic"/>
                <a:cs typeface="Century Gothic"/>
                <a:sym typeface="Century Gothic"/>
              </a:rPr>
              <a:t>.</a:t>
            </a:r>
            <a:endParaRPr sz="2300">
              <a:solidFill>
                <a:srgbClr val="FFFFFF"/>
              </a:solidFill>
              <a:latin typeface="Century Gothic"/>
              <a:ea typeface="Century Gothic"/>
              <a:cs typeface="Century Gothic"/>
              <a:sym typeface="Century Gothic"/>
            </a:endParaRPr>
          </a:p>
          <a:p>
            <a:pPr indent="0" lvl="0" marL="0" rtl="0" algn="l">
              <a:lnSpc>
                <a:spcPct val="80000"/>
              </a:lnSpc>
              <a:spcBef>
                <a:spcPts val="0"/>
              </a:spcBef>
              <a:spcAft>
                <a:spcPts val="0"/>
              </a:spcAft>
              <a:buNone/>
            </a:pPr>
            <a:r>
              <a:t/>
            </a:r>
            <a:endParaRPr sz="2100">
              <a:solidFill>
                <a:srgbClr val="FFFFFF"/>
              </a:solidFill>
              <a:latin typeface="Century Gothic"/>
              <a:ea typeface="Century Gothic"/>
              <a:cs typeface="Century Gothic"/>
              <a:sym typeface="Century Gothic"/>
            </a:endParaRPr>
          </a:p>
          <a:p>
            <a:pPr indent="0" lvl="0" marL="0" rtl="0" algn="l">
              <a:lnSpc>
                <a:spcPct val="80000"/>
              </a:lnSpc>
              <a:spcBef>
                <a:spcPts val="0"/>
              </a:spcBef>
              <a:spcAft>
                <a:spcPts val="0"/>
              </a:spcAft>
              <a:buNone/>
            </a:pPr>
            <a:r>
              <a:rPr i="1" lang="en-US" sz="1700">
                <a:solidFill>
                  <a:srgbClr val="FFFFFF"/>
                </a:solidFill>
                <a:latin typeface="Century Gothic"/>
                <a:ea typeface="Century Gothic"/>
                <a:cs typeface="Century Gothic"/>
                <a:sym typeface="Century Gothic"/>
              </a:rPr>
              <a:t>Note : le lien sera disponible que quelques heures.</a:t>
            </a:r>
            <a:endParaRPr i="1" sz="1700">
              <a:solidFill>
                <a:srgbClr val="FFFFFF"/>
              </a:solidFill>
              <a:latin typeface="Century Gothic"/>
              <a:ea typeface="Century Gothic"/>
              <a:cs typeface="Century Gothic"/>
              <a:sym typeface="Century Gothic"/>
            </a:endParaRPr>
          </a:p>
          <a:p>
            <a:pPr indent="0" lvl="0" marL="457200" rtl="0" algn="l">
              <a:lnSpc>
                <a:spcPct val="95000"/>
              </a:lnSpc>
              <a:spcBef>
                <a:spcPts val="0"/>
              </a:spcBef>
              <a:spcAft>
                <a:spcPts val="1200"/>
              </a:spcAft>
              <a:buNone/>
            </a:pPr>
            <a:r>
              <a:t/>
            </a:r>
            <a:endParaRPr sz="2000">
              <a:solidFill>
                <a:srgbClr val="FFFFFF"/>
              </a:solidFill>
              <a:latin typeface="Ubuntu"/>
              <a:ea typeface="Ubuntu"/>
              <a:cs typeface="Ubuntu"/>
              <a:sym typeface="Ubuntu"/>
            </a:endParaRPr>
          </a:p>
        </p:txBody>
      </p:sp>
      <p:pic>
        <p:nvPicPr>
          <p:cNvPr id="646" name="Google Shape;646;p46"/>
          <p:cNvPicPr preferRelativeResize="0"/>
          <p:nvPr/>
        </p:nvPicPr>
        <p:blipFill>
          <a:blip r:embed="rId6">
            <a:alphaModFix/>
          </a:blip>
          <a:stretch>
            <a:fillRect/>
          </a:stretch>
        </p:blipFill>
        <p:spPr>
          <a:xfrm>
            <a:off x="8698710" y="3923850"/>
            <a:ext cx="2634075" cy="2634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4">
                                  <p:stCondLst>
                                    <p:cond delay="0"/>
                                  </p:stCondLst>
                                  <p:childTnLst>
                                    <p:set>
                                      <p:cBhvr>
                                        <p:cTn dur="1" fill="hold">
                                          <p:stCondLst>
                                            <p:cond delay="0"/>
                                          </p:stCondLst>
                                        </p:cTn>
                                        <p:tgtEl>
                                          <p:spTgt spid="646"/>
                                        </p:tgtEl>
                                        <p:attrNameLst>
                                          <p:attrName>style.visibility</p:attrName>
                                        </p:attrNameLst>
                                      </p:cBhvr>
                                      <p:to>
                                        <p:strVal val="visible"/>
                                      </p:to>
                                    </p:set>
                                    <p:anim calcmode="lin" valueType="num">
                                      <p:cBhvr additive="base">
                                        <p:cTn dur="1000"/>
                                        <p:tgtEl>
                                          <p:spTgt spid="64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pic>
        <p:nvPicPr>
          <p:cNvPr id="651" name="Google Shape;651;p47"/>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652" name="Google Shape;652;p47"/>
          <p:cNvPicPr preferRelativeResize="0"/>
          <p:nvPr/>
        </p:nvPicPr>
        <p:blipFill rotWithShape="1">
          <a:blip r:embed="rId4">
            <a:alphaModFix/>
          </a:blip>
          <a:srcRect b="0" l="0" r="0" t="0"/>
          <a:stretch/>
        </p:blipFill>
        <p:spPr>
          <a:xfrm>
            <a:off x="8142514" y="3911721"/>
            <a:ext cx="4963887" cy="3901106"/>
          </a:xfrm>
          <a:prstGeom prst="rect">
            <a:avLst/>
          </a:prstGeom>
          <a:noFill/>
          <a:ln>
            <a:noFill/>
          </a:ln>
          <a:effectLst>
            <a:outerShdw blurRad="419100" rotWithShape="0" algn="tl" dir="2700000" dist="38100">
              <a:srgbClr val="000000">
                <a:alpha val="80000"/>
              </a:srgbClr>
            </a:outerShdw>
          </a:effectLst>
        </p:spPr>
      </p:pic>
      <p:sp>
        <p:nvSpPr>
          <p:cNvPr id="653" name="Google Shape;653;p47">
            <a:hlinkClick action="ppaction://hlinkshowjump?jump=nextslide"/>
          </p:cNvPr>
          <p:cNvSpPr/>
          <p:nvPr/>
        </p:nvSpPr>
        <p:spPr>
          <a:xfrm>
            <a:off x="3943350" y="2766536"/>
            <a:ext cx="43053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54" name="Google Shape;654;p47"/>
          <p:cNvSpPr txBox="1"/>
          <p:nvPr/>
        </p:nvSpPr>
        <p:spPr>
          <a:xfrm>
            <a:off x="4158500" y="2891050"/>
            <a:ext cx="3859800" cy="400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1"/>
                </a:solidFill>
                <a:latin typeface="Press Start 2P"/>
                <a:ea typeface="Press Start 2P"/>
                <a:cs typeface="Press Start 2P"/>
                <a:sym typeface="Press Start 2P"/>
              </a:rPr>
              <a:t>Merci</a:t>
            </a:r>
            <a:r>
              <a:rPr lang="en-US" sz="1800">
                <a:solidFill>
                  <a:schemeClr val="lt1"/>
                </a:solidFill>
                <a:latin typeface="Press Start 2P"/>
                <a:ea typeface="Press Start 2P"/>
                <a:cs typeface="Press Start 2P"/>
                <a:sym typeface="Press Start 2P"/>
              </a:rPr>
              <a:t>!</a:t>
            </a:r>
            <a:endParaRPr b="0" i="0" sz="1800" u="none" cap="none" strike="noStrike">
              <a:solidFill>
                <a:schemeClr val="lt1"/>
              </a:solidFill>
              <a:latin typeface="Press Start 2P"/>
              <a:ea typeface="Press Start 2P"/>
              <a:cs typeface="Press Start 2P"/>
              <a:sym typeface="Press Start 2P"/>
            </a:endParaRPr>
          </a:p>
        </p:txBody>
      </p:sp>
      <p:pic>
        <p:nvPicPr>
          <p:cNvPr id="655" name="Google Shape;655;p47"/>
          <p:cNvPicPr preferRelativeResize="0"/>
          <p:nvPr/>
        </p:nvPicPr>
        <p:blipFill>
          <a:blip r:embed="rId5">
            <a:alphaModFix/>
          </a:blip>
          <a:stretch>
            <a:fillRect/>
          </a:stretch>
        </p:blipFill>
        <p:spPr>
          <a:xfrm flipH="1">
            <a:off x="-914400" y="2638800"/>
            <a:ext cx="3411025" cy="5685050"/>
          </a:xfrm>
          <a:prstGeom prst="rect">
            <a:avLst/>
          </a:prstGeom>
          <a:noFill/>
          <a:ln>
            <a:noFill/>
          </a:ln>
        </p:spPr>
      </p:pic>
      <p:pic>
        <p:nvPicPr>
          <p:cNvPr id="656" name="Google Shape;656;p47"/>
          <p:cNvPicPr preferRelativeResize="0"/>
          <p:nvPr/>
        </p:nvPicPr>
        <p:blipFill>
          <a:blip r:embed="rId6">
            <a:alphaModFix/>
          </a:blip>
          <a:stretch>
            <a:fillRect/>
          </a:stretch>
        </p:blipFill>
        <p:spPr>
          <a:xfrm>
            <a:off x="255127" y="-228200"/>
            <a:ext cx="871925" cy="1407200"/>
          </a:xfrm>
          <a:prstGeom prst="rect">
            <a:avLst/>
          </a:prstGeom>
          <a:noFill/>
          <a:ln>
            <a:noFill/>
          </a:ln>
        </p:spPr>
      </p:pic>
      <p:pic>
        <p:nvPicPr>
          <p:cNvPr id="657" name="Google Shape;657;p47"/>
          <p:cNvPicPr preferRelativeResize="0"/>
          <p:nvPr/>
        </p:nvPicPr>
        <p:blipFill>
          <a:blip r:embed="rId7">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658" name="Google Shape;658;p47"/>
          <p:cNvPicPr preferRelativeResize="0"/>
          <p:nvPr/>
        </p:nvPicPr>
        <p:blipFill rotWithShape="1">
          <a:blip r:embed="rId8">
            <a:alphaModFix/>
          </a:blip>
          <a:srcRect b="0" l="0" r="0" t="0"/>
          <a:stretch/>
        </p:blipFill>
        <p:spPr>
          <a:xfrm flipH="1">
            <a:off x="1200150" y="5744998"/>
            <a:ext cx="1406950" cy="1609676"/>
          </a:xfrm>
          <a:prstGeom prst="rect">
            <a:avLst/>
          </a:prstGeom>
          <a:noFill/>
          <a:ln>
            <a:noFill/>
          </a:ln>
          <a:effectLst>
            <a:outerShdw blurRad="444500" rotWithShape="0" algn="tr" dir="8100000" dist="38100">
              <a:srgbClr val="000000">
                <a:alpha val="78820"/>
              </a:srgbClr>
            </a:outerShdw>
          </a:effectLst>
        </p:spPr>
      </p:pic>
      <p:sp>
        <p:nvSpPr>
          <p:cNvPr id="659" name="Google Shape;659;p47"/>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sp>
        <p:nvSpPr>
          <p:cNvPr id="660" name="Google Shape;660;p47"/>
          <p:cNvSpPr txBox="1"/>
          <p:nvPr/>
        </p:nvSpPr>
        <p:spPr>
          <a:xfrm>
            <a:off x="3037700" y="5481300"/>
            <a:ext cx="5993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u="sng">
                <a:solidFill>
                  <a:schemeClr val="accent4"/>
                </a:solidFill>
                <a:latin typeface="Press Start 2P"/>
                <a:ea typeface="Press Start 2P"/>
                <a:cs typeface="Press Start 2P"/>
                <a:sym typeface="Press Start 2P"/>
                <a:hlinkClick r:id="rId9">
                  <a:extLst>
                    <a:ext uri="{A12FA001-AC4F-418D-AE19-62706E023703}">
                      <ahyp:hlinkClr val="tx"/>
                    </a:ext>
                  </a:extLst>
                </a:hlinkClick>
              </a:rPr>
              <a:t>recitmst.qc.ca/minecraft</a:t>
            </a:r>
            <a:r>
              <a:rPr lang="en-US" u="sng">
                <a:solidFill>
                  <a:schemeClr val="accent4"/>
                </a:solidFill>
                <a:latin typeface="Press Start 2P"/>
                <a:ea typeface="Press Start 2P"/>
                <a:cs typeface="Press Start 2P"/>
                <a:sym typeface="Press Start 2P"/>
                <a:hlinkClick r:id="rId10">
                  <a:extLst>
                    <a:ext uri="{A12FA001-AC4F-418D-AE19-62706E023703}">
                      <ahyp:hlinkClr val="tx"/>
                    </a:ext>
                  </a:extLst>
                </a:hlinkClick>
              </a:rPr>
              <a:t>06122024</a:t>
            </a:r>
            <a:endParaRPr>
              <a:solidFill>
                <a:schemeClr val="accent4"/>
              </a:solidFill>
              <a:latin typeface="Press Start 2P"/>
              <a:ea typeface="Press Start 2P"/>
              <a:cs typeface="Press Start 2P"/>
              <a:sym typeface="Press Start 2P"/>
            </a:endParaRPr>
          </a:p>
        </p:txBody>
      </p:sp>
      <p:sp>
        <p:nvSpPr>
          <p:cNvPr id="661" name="Google Shape;661;p47"/>
          <p:cNvSpPr/>
          <p:nvPr/>
        </p:nvSpPr>
        <p:spPr>
          <a:xfrm>
            <a:off x="3468150" y="3689350"/>
            <a:ext cx="5031000" cy="1434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62" name="Google Shape;662;p47"/>
          <p:cNvSpPr txBox="1"/>
          <p:nvPr/>
        </p:nvSpPr>
        <p:spPr>
          <a:xfrm>
            <a:off x="3301725" y="3923350"/>
            <a:ext cx="5328000" cy="9999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lang="en-US" sz="2300">
                <a:solidFill>
                  <a:schemeClr val="lt1"/>
                </a:solidFill>
                <a:latin typeface="Press Start 2P"/>
                <a:ea typeface="Press Start 2P"/>
                <a:cs typeface="Press Start 2P"/>
                <a:sym typeface="Press Start 2P"/>
              </a:rPr>
              <a:t>Stéphanie Rioux</a:t>
            </a:r>
            <a:endParaRPr sz="2300">
              <a:solidFill>
                <a:schemeClr val="lt1"/>
              </a:solidFill>
              <a:latin typeface="Press Start 2P"/>
              <a:ea typeface="Press Start 2P"/>
              <a:cs typeface="Press Start 2P"/>
              <a:sym typeface="Press Start 2P"/>
            </a:endParaRPr>
          </a:p>
          <a:p>
            <a:pPr indent="0" lvl="0" marL="0" rtl="0" algn="ctr">
              <a:spcBef>
                <a:spcPts val="0"/>
              </a:spcBef>
              <a:spcAft>
                <a:spcPts val="0"/>
              </a:spcAft>
              <a:buClr>
                <a:schemeClr val="dk1"/>
              </a:buClr>
              <a:buFont typeface="Arial"/>
              <a:buNone/>
            </a:pPr>
            <a:r>
              <a:t/>
            </a:r>
            <a:endParaRPr sz="1500">
              <a:solidFill>
                <a:schemeClr val="lt1"/>
              </a:solidFill>
              <a:latin typeface="Press Start 2P"/>
              <a:ea typeface="Press Start 2P"/>
              <a:cs typeface="Press Start 2P"/>
              <a:sym typeface="Press Start 2P"/>
            </a:endParaRPr>
          </a:p>
          <a:p>
            <a:pPr indent="0" lvl="0" marL="0" rtl="0" algn="ctr">
              <a:spcBef>
                <a:spcPts val="0"/>
              </a:spcBef>
              <a:spcAft>
                <a:spcPts val="0"/>
              </a:spcAft>
              <a:buClr>
                <a:schemeClr val="dk1"/>
              </a:buClr>
              <a:buFont typeface="Arial"/>
              <a:buNone/>
            </a:pPr>
            <a:r>
              <a:rPr lang="en-US">
                <a:solidFill>
                  <a:schemeClr val="lt1"/>
                </a:solidFill>
                <a:latin typeface="Press Start 2P"/>
                <a:ea typeface="Press Start 2P"/>
                <a:cs typeface="Press Start 2P"/>
                <a:sym typeface="Press Start 2P"/>
              </a:rPr>
              <a:t>stephanie.rioux@recit.qc.ca</a:t>
            </a:r>
            <a:endParaRPr sz="16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51"/>
                                        </p:tgtEl>
                                        <p:attrNameLst>
                                          <p:attrName>style.visibility</p:attrName>
                                        </p:attrNameLst>
                                      </p:cBhvr>
                                      <p:to>
                                        <p:strVal val="visible"/>
                                      </p:to>
                                    </p:set>
                                    <p:animEffect filter="fade" transition="in">
                                      <p:cBhvr>
                                        <p:cTn dur="500"/>
                                        <p:tgtEl>
                                          <p:spTgt spid="651"/>
                                        </p:tgtEl>
                                      </p:cBhvr>
                                    </p:animEffect>
                                  </p:childTnLst>
                                </p:cTn>
                              </p:par>
                              <p:par>
                                <p:cTn fill="hold" nodeType="withEffect" presetClass="entr" presetID="2" presetSubtype="4">
                                  <p:stCondLst>
                                    <p:cond delay="0"/>
                                  </p:stCondLst>
                                  <p:childTnLst>
                                    <p:set>
                                      <p:cBhvr>
                                        <p:cTn dur="1" fill="hold">
                                          <p:stCondLst>
                                            <p:cond delay="0"/>
                                          </p:stCondLst>
                                        </p:cTn>
                                        <p:tgtEl>
                                          <p:spTgt spid="652"/>
                                        </p:tgtEl>
                                        <p:attrNameLst>
                                          <p:attrName>style.visibility</p:attrName>
                                        </p:attrNameLst>
                                      </p:cBhvr>
                                      <p:to>
                                        <p:strVal val="visible"/>
                                      </p:to>
                                    </p:set>
                                    <p:anim calcmode="lin" valueType="num">
                                      <p:cBhvr additive="base">
                                        <p:cTn dur="1000"/>
                                        <p:tgtEl>
                                          <p:spTgt spid="65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8"/>
                                        </p:tgtEl>
                                        <p:attrNameLst>
                                          <p:attrName>style.visibility</p:attrName>
                                        </p:attrNameLst>
                                      </p:cBhvr>
                                      <p:to>
                                        <p:strVal val="visible"/>
                                      </p:to>
                                    </p:set>
                                    <p:anim calcmode="lin" valueType="num">
                                      <p:cBhvr additive="base">
                                        <p:cTn dur="1000"/>
                                        <p:tgtEl>
                                          <p:spTgt spid="65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5"/>
                                        </p:tgtEl>
                                        <p:attrNameLst>
                                          <p:attrName>style.visibility</p:attrName>
                                        </p:attrNameLst>
                                      </p:cBhvr>
                                      <p:to>
                                        <p:strVal val="visible"/>
                                      </p:to>
                                    </p:set>
                                    <p:anim calcmode="lin" valueType="num">
                                      <p:cBhvr additive="base">
                                        <p:cTn dur="1000"/>
                                        <p:tgtEl>
                                          <p:spTgt spid="65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66" name="Shape 666"/>
        <p:cNvGrpSpPr/>
        <p:nvPr/>
      </p:nvGrpSpPr>
      <p:grpSpPr>
        <a:xfrm>
          <a:off x="0" y="0"/>
          <a:ext cx="0" cy="0"/>
          <a:chOff x="0" y="0"/>
          <a:chExt cx="0" cy="0"/>
        </a:xfrm>
      </p:grpSpPr>
      <p:pic>
        <p:nvPicPr>
          <p:cNvPr descr="A picture containing container, square&#10;&#10;Description automatically generated" id="667" name="Google Shape;667;p48"/>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668" name="Google Shape;668;p48"/>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669" name="Google Shape;669;p48"/>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670" name="Google Shape;670;p48"/>
          <p:cNvSpPr txBox="1"/>
          <p:nvPr/>
        </p:nvSpPr>
        <p:spPr>
          <a:xfrm>
            <a:off x="1734650" y="343850"/>
            <a:ext cx="8689800" cy="415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2100">
                <a:solidFill>
                  <a:schemeClr val="lt1"/>
                </a:solidFill>
                <a:latin typeface="Press Start 2P"/>
                <a:ea typeface="Press Start 2P"/>
                <a:cs typeface="Press Start 2P"/>
                <a:sym typeface="Press Start 2P"/>
              </a:rPr>
              <a:t>Description de l’atelier</a:t>
            </a:r>
            <a:endParaRPr sz="2100">
              <a:solidFill>
                <a:schemeClr val="lt1"/>
              </a:solidFill>
              <a:latin typeface="Press Start 2P"/>
              <a:ea typeface="Press Start 2P"/>
              <a:cs typeface="Press Start 2P"/>
              <a:sym typeface="Press Start 2P"/>
            </a:endParaRPr>
          </a:p>
        </p:txBody>
      </p:sp>
      <p:sp>
        <p:nvSpPr>
          <p:cNvPr id="671" name="Google Shape;671;p48"/>
          <p:cNvSpPr txBox="1"/>
          <p:nvPr/>
        </p:nvSpPr>
        <p:spPr>
          <a:xfrm>
            <a:off x="900750" y="1808025"/>
            <a:ext cx="10627500" cy="38742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en-US" sz="1800">
                <a:solidFill>
                  <a:schemeClr val="lt1"/>
                </a:solidFill>
                <a:latin typeface="Press Start 2P"/>
                <a:ea typeface="Press Start 2P"/>
                <a:cs typeface="Press Start 2P"/>
                <a:sym typeface="Press Start 2P"/>
              </a:rPr>
              <a:t>Minecraft Education est une plateforme éducative qui favorise la collaboration,  l’apprentissage par le jeu et qui est bien connue de nos jeunes.  Pourquoi ne pas s’en servir pour proposer des tâches signifiantes et authentiques qui permettent de stimuler l’engagement et la créativité des élèves ? Cet atelier de type «mains sur les touches» vous permettra de vous initier à  cette plateforme à travers l’exploration des fonctionnalités de base et des outils pensés pour la classe. </a:t>
            </a:r>
            <a:endParaRPr i="1" sz="18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67"/>
                                        </p:tgtEl>
                                        <p:attrNameLst>
                                          <p:attrName>style.visibility</p:attrName>
                                        </p:attrNameLst>
                                      </p:cBhvr>
                                      <p:to>
                                        <p:strVal val="visible"/>
                                      </p:to>
                                    </p:set>
                                    <p:anim calcmode="lin" valueType="num">
                                      <p:cBhvr additive="base">
                                        <p:cTn dur="1000"/>
                                        <p:tgtEl>
                                          <p:spTgt spid="6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8"/>
                                        </p:tgtEl>
                                        <p:attrNameLst>
                                          <p:attrName>style.visibility</p:attrName>
                                        </p:attrNameLst>
                                      </p:cBhvr>
                                      <p:to>
                                        <p:strVal val="visible"/>
                                      </p:to>
                                    </p:set>
                                    <p:anim calcmode="lin" valueType="num">
                                      <p:cBhvr additive="base">
                                        <p:cTn dur="1000"/>
                                        <p:tgtEl>
                                          <p:spTgt spid="66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49"/>
          <p:cNvSpPr txBox="1"/>
          <p:nvPr/>
        </p:nvSpPr>
        <p:spPr>
          <a:xfrm>
            <a:off x="2380562" y="599780"/>
            <a:ext cx="7444500" cy="769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4400"/>
              <a:buFont typeface="Rubik"/>
              <a:buNone/>
            </a:pPr>
            <a:r>
              <a:rPr lang="en-US" sz="4400">
                <a:solidFill>
                  <a:schemeClr val="lt1"/>
                </a:solidFill>
                <a:latin typeface="Rubik"/>
                <a:ea typeface="Rubik"/>
                <a:cs typeface="Rubik"/>
                <a:sym typeface="Rubik"/>
              </a:rPr>
              <a:t>INSTRUCTIONS FOR USE</a:t>
            </a:r>
            <a:endParaRPr sz="4400">
              <a:solidFill>
                <a:schemeClr val="lt1"/>
              </a:solidFill>
              <a:latin typeface="Rubik"/>
              <a:ea typeface="Rubik"/>
              <a:cs typeface="Rubik"/>
              <a:sym typeface="Rubik"/>
            </a:endParaRPr>
          </a:p>
        </p:txBody>
      </p:sp>
      <p:sp>
        <p:nvSpPr>
          <p:cNvPr id="677" name="Google Shape;677;p49"/>
          <p:cNvSpPr txBox="1"/>
          <p:nvPr/>
        </p:nvSpPr>
        <p:spPr>
          <a:xfrm>
            <a:off x="4239443" y="2677013"/>
            <a:ext cx="37083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allowed to do :</a:t>
            </a:r>
            <a:endParaRPr b="1" sz="1600">
              <a:solidFill>
                <a:schemeClr val="lt1"/>
              </a:solidFill>
              <a:latin typeface="Rubik"/>
              <a:ea typeface="Rubik"/>
              <a:cs typeface="Rubik"/>
              <a:sym typeface="Rubik"/>
            </a:endParaRPr>
          </a:p>
        </p:txBody>
      </p:sp>
      <p:sp>
        <p:nvSpPr>
          <p:cNvPr id="678" name="Google Shape;678;p49"/>
          <p:cNvSpPr txBox="1"/>
          <p:nvPr/>
        </p:nvSpPr>
        <p:spPr>
          <a:xfrm>
            <a:off x="3145093" y="3005890"/>
            <a:ext cx="5897100" cy="646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Modify this template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Use it for personal or commercial projects</a:t>
            </a:r>
            <a:endParaRPr sz="1200">
              <a:solidFill>
                <a:schemeClr val="lt1"/>
              </a:solidFill>
              <a:latin typeface="Rubik"/>
              <a:ea typeface="Rubik"/>
              <a:cs typeface="Rubik"/>
              <a:sym typeface="Rubik"/>
            </a:endParaRPr>
          </a:p>
        </p:txBody>
      </p:sp>
      <p:sp>
        <p:nvSpPr>
          <p:cNvPr id="679" name="Google Shape;679;p49"/>
          <p:cNvSpPr txBox="1"/>
          <p:nvPr/>
        </p:nvSpPr>
        <p:spPr>
          <a:xfrm>
            <a:off x="3145093" y="1982639"/>
            <a:ext cx="58971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lang="en-US" sz="1600">
                <a:solidFill>
                  <a:schemeClr val="lt1"/>
                </a:solidFill>
                <a:latin typeface="Rubik"/>
                <a:ea typeface="Rubik"/>
                <a:cs typeface="Rubik"/>
                <a:sym typeface="Rubik"/>
              </a:rPr>
              <a:t>You must credit Slidechef in order to use this template</a:t>
            </a:r>
            <a:endParaRPr sz="1600">
              <a:solidFill>
                <a:schemeClr val="lt1"/>
              </a:solidFill>
              <a:latin typeface="Rubik"/>
              <a:ea typeface="Rubik"/>
              <a:cs typeface="Rubik"/>
              <a:sym typeface="Rubik"/>
            </a:endParaRPr>
          </a:p>
        </p:txBody>
      </p:sp>
      <p:sp>
        <p:nvSpPr>
          <p:cNvPr id="680" name="Google Shape;680;p49"/>
          <p:cNvSpPr txBox="1"/>
          <p:nvPr/>
        </p:nvSpPr>
        <p:spPr>
          <a:xfrm>
            <a:off x="4178325" y="3975660"/>
            <a:ext cx="38307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not allowed to do :</a:t>
            </a:r>
            <a:endParaRPr b="1" sz="1600">
              <a:solidFill>
                <a:schemeClr val="lt1"/>
              </a:solidFill>
              <a:latin typeface="Rubik"/>
              <a:ea typeface="Rubik"/>
              <a:cs typeface="Rubik"/>
              <a:sym typeface="Rubik"/>
            </a:endParaRPr>
          </a:p>
        </p:txBody>
      </p:sp>
      <p:sp>
        <p:nvSpPr>
          <p:cNvPr id="681" name="Google Shape;681;p49"/>
          <p:cNvSpPr txBox="1"/>
          <p:nvPr/>
        </p:nvSpPr>
        <p:spPr>
          <a:xfrm>
            <a:off x="3145093" y="4304538"/>
            <a:ext cx="5897100" cy="1477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Offer Slidechef templates for download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Sublicense, sell or rent any Slidechef content</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Distribute Slidechef content unless it has been authorized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Include Slidechef content in an online or offline file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Acquire the copyright of Slidechef content</a:t>
            </a:r>
            <a:endParaRPr sz="1800">
              <a:solidFill>
                <a:schemeClr val="lt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pic>
        <p:nvPicPr>
          <p:cNvPr descr="Icon&#10;&#10;Description automatically generated" id="686" name="Google Shape;686;p50"/>
          <p:cNvPicPr preferRelativeResize="0"/>
          <p:nvPr/>
        </p:nvPicPr>
        <p:blipFill rotWithShape="1">
          <a:blip r:embed="rId3">
            <a:alphaModFix/>
          </a:blip>
          <a:srcRect b="0" l="0" r="0" t="0"/>
          <a:stretch/>
        </p:blipFill>
        <p:spPr>
          <a:xfrm>
            <a:off x="4453737" y="2912383"/>
            <a:ext cx="968524" cy="968524"/>
          </a:xfrm>
          <a:prstGeom prst="rect">
            <a:avLst/>
          </a:prstGeom>
          <a:noFill/>
          <a:ln>
            <a:noFill/>
          </a:ln>
        </p:spPr>
      </p:pic>
      <p:sp>
        <p:nvSpPr>
          <p:cNvPr id="687" name="Google Shape;687;p50"/>
          <p:cNvSpPr txBox="1"/>
          <p:nvPr/>
        </p:nvSpPr>
        <p:spPr>
          <a:xfrm>
            <a:off x="5591907" y="3104258"/>
            <a:ext cx="245671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Arial"/>
                <a:ea typeface="Arial"/>
                <a:cs typeface="Arial"/>
                <a:sym typeface="Arial"/>
              </a:rPr>
              <a:t>Slide </a:t>
            </a:r>
            <a:r>
              <a:rPr b="1" lang="en-US" sz="3200">
                <a:solidFill>
                  <a:schemeClr val="lt1"/>
                </a:solidFill>
                <a:latin typeface="Arial"/>
                <a:ea typeface="Arial"/>
                <a:cs typeface="Arial"/>
                <a:sym typeface="Arial"/>
              </a:rPr>
              <a:t>Chef</a:t>
            </a:r>
            <a:endParaRPr b="1" sz="320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