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Lst>
  <p:sldSz cx="9144000" cy="5143500" type="screen16x9"/>
  <p:notesSz cx="6858000" cy="9144000"/>
  <p:embeddedFontLst>
    <p:embeddedFont>
      <p:font typeface="Dosis" pitchFamily="2" charset="0"/>
      <p:regular r:id="rId26"/>
      <p:bold r:id="rId27"/>
    </p:embeddedFont>
    <p:embeddedFont>
      <p:font typeface="Roboto" panose="02000000000000000000" pitchFamily="2" charset="0"/>
      <p:regular r:id="rId28"/>
      <p:bold r:id="rId29"/>
      <p:italic r:id="rId30"/>
      <p:boldItalic r:id="rId31"/>
    </p:embeddedFont>
    <p:embeddedFont>
      <p:font typeface="Sniglet" panose="020B0604020202020204" charset="0"/>
      <p:regular r:id="rId32"/>
    </p:embeddedFont>
    <p:embeddedFont>
      <p:font typeface="Ubuntu" panose="020B0504030602030204" pitchFamily="34" charset="0"/>
      <p:regular r:id="rId33"/>
      <p:bold r:id="rId34"/>
      <p:italic r:id="rId35"/>
      <p:boldItalic r:id="rId36"/>
    </p:embeddedFont>
    <p:embeddedFont>
      <p:font typeface="Viga" panose="020B0800030000020004" pitchFamily="34" charset="0"/>
      <p:regular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104EF82-5CA0-47A7-8762-701E189D82E1}">
  <a:tblStyle styleId="{0104EF82-5CA0-47A7-8762-701E189D82E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education.gouv.qc.ca/fileadmin/site_web/documents/ministere/Usage-pedagogique-programmation-informatique.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education.gouv.qc.ca/dossiers-thematiques/plan-daction-numerique/programmation-informatiqu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wooclap/ROBOTSJN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zoom.us/j/93849137106"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f35c808b28_0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f35c808b2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f3669b8756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f3669b8756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Lien de la présentation:</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f3669b875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f3669b875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Lien de la présentation:</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f6f78731e1_0_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f6f78731e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f95590b6f6_0_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f95590b6f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54c840e89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54c840e89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http://www.education.gouv.qc.ca/dossiers-thematiques/plan-daction-numerique/plan-daction-numerique/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f8c9bac1a2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f8c9bac1a2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http://www.education.gouv.qc.ca/dossiers-thematiques/plan-daction-numerique/cadre-de-reference-de-la-competence-numerique/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f7fa578ed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f7fa578e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a:t>
            </a:r>
            <a:endParaRPr/>
          </a:p>
          <a:p>
            <a:pPr marL="0" lvl="0" indent="0" algn="l" rtl="0">
              <a:spcBef>
                <a:spcPts val="0"/>
              </a:spcBef>
              <a:spcAft>
                <a:spcPts val="0"/>
              </a:spcAft>
              <a:buNone/>
            </a:pPr>
            <a:r>
              <a:rPr lang="en" u="sng">
                <a:solidFill>
                  <a:schemeClr val="hlink"/>
                </a:solidFill>
                <a:hlinkClick r:id="rId3"/>
              </a:rPr>
              <a:t>http://www.education.gouv.qc.ca/fileadmin/site_web/documents/ministere/Usage-pedagogique-programmation-informatique.pdf</a:t>
            </a:r>
            <a:endParaRPr/>
          </a:p>
          <a:p>
            <a:pPr marL="0" lvl="0" indent="0" algn="l" rtl="0">
              <a:spcBef>
                <a:spcPts val="0"/>
              </a:spcBef>
              <a:spcAft>
                <a:spcPts val="0"/>
              </a:spcAft>
              <a:buNone/>
            </a:pPr>
            <a:r>
              <a:rPr lang="en" b="1" u="sng">
                <a:solidFill>
                  <a:schemeClr val="hlink"/>
                </a:solidFill>
                <a:hlinkClick r:id="rId4"/>
              </a:rPr>
              <a:t>http://www.education.gouv.qc.ca/dossiers-thematiques/plan-daction-numerique/programmation-informatique/</a:t>
            </a:r>
            <a:r>
              <a:rPr lang="en" b="1"/>
              <a:t> </a:t>
            </a:r>
            <a:endParaRPr b="1"/>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f7fa578ed8_0_1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f7fa578ed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t>
            </a:r>
            <a:endParaRPr/>
          </a:p>
          <a:p>
            <a:pPr marL="0" lvl="0" indent="0" algn="l" rtl="0">
              <a:lnSpc>
                <a:spcPct val="131625"/>
              </a:lnSpc>
              <a:spcBef>
                <a:spcPts val="0"/>
              </a:spcBef>
              <a:spcAft>
                <a:spcPts val="0"/>
              </a:spcAft>
              <a:buClr>
                <a:schemeClr val="dk1"/>
              </a:buClr>
              <a:buSzPts val="1100"/>
              <a:buFont typeface="Arial"/>
              <a:buNone/>
            </a:pPr>
            <a:endParaRPr sz="1600" b="1">
              <a:solidFill>
                <a:schemeClr val="hlink"/>
              </a:solidFill>
              <a:highlight>
                <a:srgbClr val="FFFFFF"/>
              </a:highlight>
              <a:latin typeface="Viga"/>
              <a:ea typeface="Viga"/>
              <a:cs typeface="Viga"/>
              <a:sym typeface="Viga"/>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f95590b6f6_0_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f95590b6f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f6f78731e1_0_175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f6f78731e1_0_17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www.wooclap/ROBOTSJNE</a:t>
            </a:r>
            <a:endParaRPr>
              <a:highlight>
                <a:schemeClr val="accent4"/>
              </a:highlight>
            </a:endParaRPr>
          </a:p>
          <a:p>
            <a:pPr marL="0" lvl="0" indent="0" algn="l" rtl="0">
              <a:spcBef>
                <a:spcPts val="0"/>
              </a:spcBef>
              <a:spcAft>
                <a:spcPts val="0"/>
              </a:spcAft>
              <a:buNone/>
            </a:pPr>
            <a:r>
              <a:rPr lang="en">
                <a:highlight>
                  <a:schemeClr val="accent4"/>
                </a:highlight>
              </a:rPr>
              <a:t>Jasette LL et PL</a:t>
            </a:r>
            <a:endParaRPr>
              <a:highlight>
                <a:schemeClr val="accent4"/>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f8c9bac435_0_5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f8c9bac43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f8c9bac1a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f8c9bac1a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f943731a42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f943731a4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f6f78731e1_3_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f6f78731e1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f943731a42_1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f943731a4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f943731a42_0_1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f943731a4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LL</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f6f78731e1_3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f6f78731e1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LL</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f8c9bac435_0_2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f8c9bac435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f95590b6f6_0_2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f95590b6f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43d92a4765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43d92a476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f6f78731e1_0_24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5" name="Google Shape;795;gf6f78731e1_0_2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rgbClr val="1A73E8"/>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https://zoom.us/j/93849137106</a:t>
            </a:r>
            <a:endParaRPr/>
          </a:p>
          <a:p>
            <a:pPr marL="0" lvl="0" indent="0" algn="l" rtl="0">
              <a:spcBef>
                <a:spcPts val="0"/>
              </a:spcBef>
              <a:spcAft>
                <a:spcPts val="0"/>
              </a:spcAft>
              <a:buNone/>
            </a:pPr>
            <a:r>
              <a:rPr lang="en"/>
              <a:t>PL</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f6f78731e1_0_243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f6f78731e1_0_2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a:t>
            </a:r>
            <a:r>
              <a:rPr lang="en"/>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2"/>
              </a:buClr>
              <a:buSzPts val="4800"/>
              <a:buNone/>
              <a:defRPr sz="4800" b="0">
                <a:solidFill>
                  <a:schemeClr val="dk2"/>
                </a:solidFill>
              </a:defRPr>
            </a:lvl1pPr>
            <a:lvl2pPr lvl="1" algn="r" rtl="0">
              <a:spcBef>
                <a:spcPts val="0"/>
              </a:spcBef>
              <a:spcAft>
                <a:spcPts val="0"/>
              </a:spcAft>
              <a:buClr>
                <a:schemeClr val="dk2"/>
              </a:buClr>
              <a:buSzPts val="4800"/>
              <a:buNone/>
              <a:defRPr sz="4800" b="0">
                <a:solidFill>
                  <a:schemeClr val="dk2"/>
                </a:solidFill>
              </a:defRPr>
            </a:lvl2pPr>
            <a:lvl3pPr lvl="2" algn="r" rtl="0">
              <a:spcBef>
                <a:spcPts val="0"/>
              </a:spcBef>
              <a:spcAft>
                <a:spcPts val="0"/>
              </a:spcAft>
              <a:buClr>
                <a:schemeClr val="dk2"/>
              </a:buClr>
              <a:buSzPts val="4800"/>
              <a:buNone/>
              <a:defRPr sz="4800" b="0">
                <a:solidFill>
                  <a:schemeClr val="dk2"/>
                </a:solidFill>
              </a:defRPr>
            </a:lvl3pPr>
            <a:lvl4pPr lvl="3" algn="r" rtl="0">
              <a:spcBef>
                <a:spcPts val="0"/>
              </a:spcBef>
              <a:spcAft>
                <a:spcPts val="0"/>
              </a:spcAft>
              <a:buClr>
                <a:schemeClr val="dk2"/>
              </a:buClr>
              <a:buSzPts val="4800"/>
              <a:buNone/>
              <a:defRPr sz="4800" b="0">
                <a:solidFill>
                  <a:schemeClr val="dk2"/>
                </a:solidFill>
              </a:defRPr>
            </a:lvl4pPr>
            <a:lvl5pPr lvl="4" algn="r" rtl="0">
              <a:spcBef>
                <a:spcPts val="0"/>
              </a:spcBef>
              <a:spcAft>
                <a:spcPts val="0"/>
              </a:spcAft>
              <a:buClr>
                <a:schemeClr val="dk2"/>
              </a:buClr>
              <a:buSzPts val="4800"/>
              <a:buNone/>
              <a:defRPr sz="4800" b="0">
                <a:solidFill>
                  <a:schemeClr val="dk2"/>
                </a:solidFill>
              </a:defRPr>
            </a:lvl5pPr>
            <a:lvl6pPr lvl="5" algn="r" rtl="0">
              <a:spcBef>
                <a:spcPts val="0"/>
              </a:spcBef>
              <a:spcAft>
                <a:spcPts val="0"/>
              </a:spcAft>
              <a:buClr>
                <a:schemeClr val="dk2"/>
              </a:buClr>
              <a:buSzPts val="4800"/>
              <a:buNone/>
              <a:defRPr sz="4800" b="0">
                <a:solidFill>
                  <a:schemeClr val="dk2"/>
                </a:solidFill>
              </a:defRPr>
            </a:lvl6pPr>
            <a:lvl7pPr lvl="6" algn="r" rtl="0">
              <a:spcBef>
                <a:spcPts val="0"/>
              </a:spcBef>
              <a:spcAft>
                <a:spcPts val="0"/>
              </a:spcAft>
              <a:buClr>
                <a:schemeClr val="dk2"/>
              </a:buClr>
              <a:buSzPts val="4800"/>
              <a:buNone/>
              <a:defRPr sz="4800" b="0">
                <a:solidFill>
                  <a:schemeClr val="dk2"/>
                </a:solidFill>
              </a:defRPr>
            </a:lvl7pPr>
            <a:lvl8pPr lvl="7" algn="r" rtl="0">
              <a:spcBef>
                <a:spcPts val="0"/>
              </a:spcBef>
              <a:spcAft>
                <a:spcPts val="0"/>
              </a:spcAft>
              <a:buClr>
                <a:schemeClr val="dk2"/>
              </a:buClr>
              <a:buSzPts val="4800"/>
              <a:buNone/>
              <a:defRPr sz="4800" b="0">
                <a:solidFill>
                  <a:schemeClr val="dk2"/>
                </a:solidFill>
              </a:defRPr>
            </a:lvl8pPr>
            <a:lvl9pPr lvl="8" algn="r" rtl="0">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3"/>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1"/>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0"/>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rtl="0">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rtl="0">
              <a:spcBef>
                <a:spcPts val="600"/>
              </a:spcBef>
              <a:spcAft>
                <a:spcPts val="0"/>
              </a:spcAft>
              <a:buSzPts val="2500"/>
              <a:buChar char="✘"/>
              <a:defRPr sz="2500"/>
            </a:lvl1pPr>
            <a:lvl2pPr marL="914400" lvl="1" indent="-355600" rtl="0">
              <a:spcBef>
                <a:spcPts val="0"/>
              </a:spcBef>
              <a:spcAft>
                <a:spcPts val="0"/>
              </a:spcAft>
              <a:buSzPts val="2000"/>
              <a:buChar char="✗"/>
              <a:defRPr/>
            </a:lvl2pPr>
            <a:lvl3pPr marL="1371600" lvl="2" indent="-355600" rtl="0">
              <a:spcBef>
                <a:spcPts val="0"/>
              </a:spcBef>
              <a:spcAft>
                <a:spcPts val="0"/>
              </a:spcAft>
              <a:buSzPts val="20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rtl="0">
              <a:spcBef>
                <a:spcPts val="60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rtl="0">
              <a:spcBef>
                <a:spcPts val="60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21"/>
        <p:cNvGrpSpPr/>
        <p:nvPr/>
      </p:nvGrpSpPr>
      <p:grpSpPr>
        <a:xfrm>
          <a:off x="0" y="0"/>
          <a:ext cx="0" cy="0"/>
          <a:chOff x="0" y="0"/>
          <a:chExt cx="0" cy="0"/>
        </a:xfrm>
      </p:grpSpPr>
      <p:sp>
        <p:nvSpPr>
          <p:cNvPr id="522" name="Google Shape;522;p1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23" name="Google Shape;523;p1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24" name="Google Shape;52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525"/>
        <p:cNvGrpSpPr/>
        <p:nvPr/>
      </p:nvGrpSpPr>
      <p:grpSpPr>
        <a:xfrm>
          <a:off x="0" y="0"/>
          <a:ext cx="0" cy="0"/>
          <a:chOff x="0" y="0"/>
          <a:chExt cx="0" cy="0"/>
        </a:xfrm>
      </p:grpSpPr>
      <p:sp>
        <p:nvSpPr>
          <p:cNvPr id="526" name="Google Shape;526;p13"/>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27" name="Google Shape;527;p13"/>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528" name="Google Shape;528;p13"/>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3"/>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3"/>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3"/>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3"/>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3"/>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3"/>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3"/>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3"/>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537"/>
        <p:cNvGrpSpPr/>
        <p:nvPr/>
      </p:nvGrpSpPr>
      <p:grpSpPr>
        <a:xfrm>
          <a:off x="0" y="0"/>
          <a:ext cx="0" cy="0"/>
          <a:chOff x="0" y="0"/>
          <a:chExt cx="0" cy="0"/>
        </a:xfrm>
      </p:grpSpPr>
      <p:sp>
        <p:nvSpPr>
          <p:cNvPr id="538" name="Google Shape;538;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39" name="Google Shape;539;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0" name="Google Shape;54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rtl="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rtl="0">
              <a:buNone/>
              <a:defRPr sz="1200">
                <a:solidFill>
                  <a:schemeClr val="accent1"/>
                </a:solidFill>
                <a:latin typeface="Sniglet"/>
                <a:ea typeface="Sniglet"/>
                <a:cs typeface="Sniglet"/>
                <a:sym typeface="Sniglet"/>
              </a:defRPr>
            </a:lvl1pPr>
            <a:lvl2pPr lvl="1" rtl="0">
              <a:buNone/>
              <a:defRPr sz="1200">
                <a:solidFill>
                  <a:schemeClr val="accent1"/>
                </a:solidFill>
                <a:latin typeface="Sniglet"/>
                <a:ea typeface="Sniglet"/>
                <a:cs typeface="Sniglet"/>
                <a:sym typeface="Sniglet"/>
              </a:defRPr>
            </a:lvl2pPr>
            <a:lvl3pPr lvl="2" rtl="0">
              <a:buNone/>
              <a:defRPr sz="1200">
                <a:solidFill>
                  <a:schemeClr val="accent1"/>
                </a:solidFill>
                <a:latin typeface="Sniglet"/>
                <a:ea typeface="Sniglet"/>
                <a:cs typeface="Sniglet"/>
                <a:sym typeface="Sniglet"/>
              </a:defRPr>
            </a:lvl3pPr>
            <a:lvl4pPr lvl="3" rtl="0">
              <a:buNone/>
              <a:defRPr sz="1200">
                <a:solidFill>
                  <a:schemeClr val="accent1"/>
                </a:solidFill>
                <a:latin typeface="Sniglet"/>
                <a:ea typeface="Sniglet"/>
                <a:cs typeface="Sniglet"/>
                <a:sym typeface="Sniglet"/>
              </a:defRPr>
            </a:lvl4pPr>
            <a:lvl5pPr lvl="4" rtl="0">
              <a:buNone/>
              <a:defRPr sz="1200">
                <a:solidFill>
                  <a:schemeClr val="accent1"/>
                </a:solidFill>
                <a:latin typeface="Sniglet"/>
                <a:ea typeface="Sniglet"/>
                <a:cs typeface="Sniglet"/>
                <a:sym typeface="Sniglet"/>
              </a:defRPr>
            </a:lvl5pPr>
            <a:lvl6pPr lvl="5" rtl="0">
              <a:buNone/>
              <a:defRPr sz="1200">
                <a:solidFill>
                  <a:schemeClr val="accent1"/>
                </a:solidFill>
                <a:latin typeface="Sniglet"/>
                <a:ea typeface="Sniglet"/>
                <a:cs typeface="Sniglet"/>
                <a:sym typeface="Sniglet"/>
              </a:defRPr>
            </a:lvl6pPr>
            <a:lvl7pPr lvl="6" rtl="0">
              <a:buNone/>
              <a:defRPr sz="1200">
                <a:solidFill>
                  <a:schemeClr val="accent1"/>
                </a:solidFill>
                <a:latin typeface="Sniglet"/>
                <a:ea typeface="Sniglet"/>
                <a:cs typeface="Sniglet"/>
                <a:sym typeface="Sniglet"/>
              </a:defRPr>
            </a:lvl7pPr>
            <a:lvl8pPr lvl="7" rtl="0">
              <a:buNone/>
              <a:defRPr sz="1200">
                <a:solidFill>
                  <a:schemeClr val="accent1"/>
                </a:solidFill>
                <a:latin typeface="Sniglet"/>
                <a:ea typeface="Sniglet"/>
                <a:cs typeface="Sniglet"/>
                <a:sym typeface="Sniglet"/>
              </a:defRPr>
            </a:lvl8pPr>
            <a:lvl9pPr lvl="8" rtl="0">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png"/><Relationship Id="rId7" Type="http://schemas.openxmlformats.org/officeDocument/2006/relationships/hyperlink" Target="http://creativecommons.org/licenses/by-nc-sa/4.0/"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hyperlink" Target="mailto:equipe@recitmst.qc.ca" TargetMode="External"/><Relationship Id="rId5" Type="http://schemas.openxmlformats.org/officeDocument/2006/relationships/hyperlink" Target="https://recitmst.qc.ca/" TargetMode="External"/><Relationship Id="rId4" Type="http://schemas.openxmlformats.org/officeDocument/2006/relationships/hyperlink" Target="https://recitmst.qc.ca/jne21-robots" TargetMode="Externa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hyperlink" Target="https://recitmst.qc.ca/jne21-robots"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recitmst.qc.ca/jne21-robot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education.gouv.qc.ca/dossiers-thematiques/plan-daction-numerique/cadre-de-reference-de-la-competence-numerique/" TargetMode="External"/><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education.gouv.qc.ca/dossiers-thematiques/plan-daction-numerique/programmation-informatique/" TargetMode="External"/><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www.education.gouv.qc.ca/fileadmin/site_web/documents/ministere/Usage-pedagogique-programmation-informatique.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s://robot-tic.qc.ca/serre-automatisee-microbit/" TargetMode="Externa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hyperlink" Target="http://www.wooclap.com/ROBOTSJNE" TargetMode="Externa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8" Type="http://schemas.openxmlformats.org/officeDocument/2006/relationships/hyperlink" Target="https://robot-tic.qc.ca/" TargetMode="External"/><Relationship Id="rId13" Type="http://schemas.openxmlformats.org/officeDocument/2006/relationships/hyperlink" Target="https://recitas.ca/robotique/" TargetMode="External"/><Relationship Id="rId3" Type="http://schemas.openxmlformats.org/officeDocument/2006/relationships/hyperlink" Target="https://campus.recit.qc.ca/" TargetMode="External"/><Relationship Id="rId7" Type="http://schemas.openxmlformats.org/officeDocument/2006/relationships/hyperlink" Target="https://recitmst.qc.ca/" TargetMode="External"/><Relationship Id="rId12" Type="http://schemas.openxmlformats.org/officeDocument/2006/relationships/hyperlink" Target="https://recitpresco.qc.ca/fr/robotique"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s://recit.qc.ca/parcours-de-formation-combos-numeriques-robotique1/" TargetMode="External"/><Relationship Id="rId5" Type="http://schemas.openxmlformats.org/officeDocument/2006/relationships/hyperlink" Target="https://campus.recit.qc.ca/course/index.php?categoryid=33" TargetMode="External"/><Relationship Id="rId10" Type="http://schemas.openxmlformats.org/officeDocument/2006/relationships/hyperlink" Target="https://sites.google.com/site/robotiquefga" TargetMode="External"/><Relationship Id="rId4" Type="http://schemas.openxmlformats.org/officeDocument/2006/relationships/image" Target="../media/image23.gif"/><Relationship Id="rId9" Type="http://schemas.openxmlformats.org/officeDocument/2006/relationships/hyperlink" Target="https://laboratoirecreatif.recit.org/" TargetMode="External"/><Relationship Id="rId14" Type="http://schemas.openxmlformats.org/officeDocument/2006/relationships/hyperlink" Target="https://www.recitus.qc.ca/technologie/publication/code-u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geogebra.org/"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25.png"/><Relationship Id="rId4" Type="http://schemas.openxmlformats.org/officeDocument/2006/relationships/hyperlink" Target="http://recitmst.qc.ca/ecv-zoo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twitter.com/recitmst" TargetMode="External"/><Relationship Id="rId3" Type="http://schemas.openxmlformats.org/officeDocument/2006/relationships/image" Target="../media/image26.png"/><Relationship Id="rId7" Type="http://schemas.openxmlformats.org/officeDocument/2006/relationships/hyperlink" Target="https://www.facebook.com/RECITMST2020/" TargetMode="Externa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hyperlink" Target="mailto:equipe@recitmst.qc.ca" TargetMode="External"/><Relationship Id="rId11" Type="http://schemas.openxmlformats.org/officeDocument/2006/relationships/image" Target="../media/image27.png"/><Relationship Id="rId5" Type="http://schemas.openxmlformats.org/officeDocument/2006/relationships/hyperlink" Target="mailto:pierre.lachanche@recitmst.qc.ca" TargetMode="External"/><Relationship Id="rId10" Type="http://schemas.openxmlformats.org/officeDocument/2006/relationships/hyperlink" Target="http://creativecommons.org/licenses/by-nc-sa/4.0/" TargetMode="External"/><Relationship Id="rId4" Type="http://schemas.openxmlformats.org/officeDocument/2006/relationships/hyperlink" Target="mailto:luc.lagarde@recitmst.qc.ca" TargetMode="External"/><Relationship Id="rId9" Type="http://schemas.openxmlformats.org/officeDocument/2006/relationships/hyperlink" Target="https://www.youtube.com/channel/UC7IcadI_rZFwso9N81PYqF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2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p:txBody>
      </p:sp>
      <p:sp>
        <p:nvSpPr>
          <p:cNvPr id="621" name="Google Shape;621;p2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a:p>
        </p:txBody>
      </p:sp>
      <p:pic>
        <p:nvPicPr>
          <p:cNvPr id="622" name="Google Shape;622;p2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pic>
        <p:nvPicPr>
          <p:cNvPr id="627" name="Google Shape;627;p28"/>
          <p:cNvPicPr preferRelativeResize="0"/>
          <p:nvPr/>
        </p:nvPicPr>
        <p:blipFill>
          <a:blip r:embed="rId3">
            <a:alphaModFix/>
          </a:blip>
          <a:stretch>
            <a:fillRect/>
          </a:stretch>
        </p:blipFill>
        <p:spPr>
          <a:xfrm>
            <a:off x="0" y="0"/>
            <a:ext cx="9144014" cy="5143500"/>
          </a:xfrm>
          <a:prstGeom prst="rect">
            <a:avLst/>
          </a:prstGeom>
          <a:noFill/>
          <a:ln>
            <a:noFill/>
          </a:ln>
        </p:spPr>
      </p:pic>
      <p:sp>
        <p:nvSpPr>
          <p:cNvPr id="628" name="Google Shape;628;p28"/>
          <p:cNvSpPr txBox="1"/>
          <p:nvPr/>
        </p:nvSpPr>
        <p:spPr>
          <a:xfrm>
            <a:off x="1561138" y="2045075"/>
            <a:ext cx="5810400" cy="60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700" b="1">
                <a:solidFill>
                  <a:schemeClr val="hlink"/>
                </a:solidFill>
                <a:uFill>
                  <a:noFill/>
                </a:uFill>
                <a:latin typeface="Ubuntu"/>
                <a:ea typeface="Ubuntu"/>
                <a:cs typeface="Ubuntu"/>
                <a:sym typeface="Ubuntu"/>
                <a:hlinkClick r:id="rId4"/>
              </a:rPr>
              <a:t>recitmst.qc.ca/jne21-robots</a:t>
            </a:r>
            <a:endParaRPr sz="900"/>
          </a:p>
        </p:txBody>
      </p:sp>
      <p:sp>
        <p:nvSpPr>
          <p:cNvPr id="629" name="Google Shape;629;p28"/>
          <p:cNvSpPr txBox="1"/>
          <p:nvPr/>
        </p:nvSpPr>
        <p:spPr>
          <a:xfrm>
            <a:off x="2232650" y="3919275"/>
            <a:ext cx="3009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latin typeface="Ubuntu"/>
                <a:ea typeface="Ubuntu"/>
                <a:cs typeface="Ubuntu"/>
                <a:sym typeface="Ubuntu"/>
              </a:rPr>
              <a:t>Pour plus de détails : </a:t>
            </a:r>
            <a:r>
              <a:rPr lang="en" sz="1000"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recitmst.qc.ca</a:t>
            </a:r>
            <a:endParaRPr sz="1000">
              <a:solidFill>
                <a:schemeClr val="accent1"/>
              </a:solidFill>
              <a:latin typeface="Ubuntu"/>
              <a:ea typeface="Ubuntu"/>
              <a:cs typeface="Ubuntu"/>
              <a:sym typeface="Ubuntu"/>
            </a:endParaRPr>
          </a:p>
        </p:txBody>
      </p:sp>
      <p:sp>
        <p:nvSpPr>
          <p:cNvPr id="630" name="Google Shape;630;p28"/>
          <p:cNvSpPr txBox="1"/>
          <p:nvPr/>
        </p:nvSpPr>
        <p:spPr>
          <a:xfrm>
            <a:off x="2232638" y="3477900"/>
            <a:ext cx="4678800" cy="480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800" i="1">
                <a:solidFill>
                  <a:schemeClr val="accent1"/>
                </a:solidFill>
                <a:latin typeface="Viga"/>
                <a:ea typeface="Viga"/>
                <a:cs typeface="Viga"/>
                <a:sym typeface="Viga"/>
              </a:rPr>
              <a:t>Ces formations du </a:t>
            </a:r>
            <a:r>
              <a:rPr lang="en" sz="800" i="1" u="sng">
                <a:solidFill>
                  <a:schemeClr val="accent1"/>
                </a:solidFill>
                <a:latin typeface="Viga"/>
                <a:ea typeface="Viga"/>
                <a:cs typeface="Viga"/>
                <a:sym typeface="Viga"/>
                <a:hlinkClick r:id="rId6">
                  <a:extLst>
                    <a:ext uri="{A12FA001-AC4F-418D-AE19-62706E023703}">
                      <ahyp:hlinkClr xmlns:ahyp="http://schemas.microsoft.com/office/drawing/2018/hyperlinkcolor" val="tx"/>
                    </a:ext>
                  </a:extLst>
                </a:hlinkClick>
              </a:rPr>
              <a:t>RÉCIT MST</a:t>
            </a:r>
            <a:r>
              <a:rPr lang="en" sz="800" i="1">
                <a:solidFill>
                  <a:schemeClr val="accent1"/>
                </a:solidFill>
                <a:latin typeface="Viga"/>
                <a:ea typeface="Viga"/>
                <a:cs typeface="Viga"/>
                <a:sym typeface="Viga"/>
              </a:rPr>
              <a:t> sont rendues disponibles, sauf exception, selon les termes de la </a:t>
            </a:r>
            <a:r>
              <a:rPr lang="en" sz="800" i="1" u="sng">
                <a:solidFill>
                  <a:schemeClr val="accent1"/>
                </a:solidFill>
                <a:latin typeface="Viga"/>
                <a:ea typeface="Viga"/>
                <a:cs typeface="Viga"/>
                <a:sym typeface="Viga"/>
                <a:hlinkClick r:id="rId7">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i="1">
                <a:solidFill>
                  <a:schemeClr val="accent1"/>
                </a:solidFill>
                <a:latin typeface="Viga"/>
                <a:ea typeface="Viga"/>
                <a:cs typeface="Viga"/>
                <a:sym typeface="Viga"/>
              </a:rPr>
              <a:t>.</a:t>
            </a:r>
            <a:endParaRPr i="1">
              <a:solidFill>
                <a:schemeClr val="accent1"/>
              </a:solidFill>
              <a:latin typeface="Viga"/>
              <a:ea typeface="Viga"/>
              <a:cs typeface="Viga"/>
              <a:sym typeface="Viga"/>
            </a:endParaRPr>
          </a:p>
        </p:txBody>
      </p:sp>
      <p:pic>
        <p:nvPicPr>
          <p:cNvPr id="631" name="Google Shape;631;p28"/>
          <p:cNvPicPr preferRelativeResize="0"/>
          <p:nvPr/>
        </p:nvPicPr>
        <p:blipFill rotWithShape="1">
          <a:blip r:embed="rId8">
            <a:alphaModFix/>
          </a:blip>
          <a:srcRect/>
          <a:stretch/>
        </p:blipFill>
        <p:spPr>
          <a:xfrm>
            <a:off x="4017773" y="3000599"/>
            <a:ext cx="897125" cy="317575"/>
          </a:xfrm>
          <a:prstGeom prst="rect">
            <a:avLst/>
          </a:prstGeom>
          <a:noFill/>
          <a:ln>
            <a:noFill/>
          </a:ln>
        </p:spPr>
      </p:pic>
      <p:pic>
        <p:nvPicPr>
          <p:cNvPr id="632" name="Google Shape;632;p28"/>
          <p:cNvPicPr preferRelativeResize="0"/>
          <p:nvPr/>
        </p:nvPicPr>
        <p:blipFill>
          <a:blip r:embed="rId9">
            <a:alphaModFix/>
          </a:blip>
          <a:stretch>
            <a:fillRect/>
          </a:stretch>
        </p:blipFill>
        <p:spPr>
          <a:xfrm>
            <a:off x="157050" y="86200"/>
            <a:ext cx="3216523" cy="923400"/>
          </a:xfrm>
          <a:prstGeom prst="rect">
            <a:avLst/>
          </a:prstGeom>
          <a:noFill/>
          <a:ln>
            <a:noFill/>
          </a:ln>
        </p:spPr>
      </p:pic>
      <p:sp>
        <p:nvSpPr>
          <p:cNvPr id="633" name="Google Shape;633;p28"/>
          <p:cNvSpPr txBox="1"/>
          <p:nvPr/>
        </p:nvSpPr>
        <p:spPr>
          <a:xfrm>
            <a:off x="1116350" y="1009600"/>
            <a:ext cx="6911400" cy="805500"/>
          </a:xfrm>
          <a:prstGeom prst="rect">
            <a:avLst/>
          </a:prstGeom>
          <a:noFill/>
          <a:ln>
            <a:noFill/>
          </a:ln>
        </p:spPr>
        <p:txBody>
          <a:bodyPr spcFirstLastPara="1" wrap="square" lIns="91425" tIns="91425" rIns="91425" bIns="91425" anchor="t" anchorCtr="0">
            <a:spAutoFit/>
          </a:bodyPr>
          <a:lstStyle/>
          <a:p>
            <a:pPr marL="0" lvl="0" indent="0" algn="ctr" rtl="0">
              <a:lnSpc>
                <a:spcPct val="110000"/>
              </a:lnSpc>
              <a:spcBef>
                <a:spcPts val="1400"/>
              </a:spcBef>
              <a:spcAft>
                <a:spcPts val="0"/>
              </a:spcAft>
              <a:buNone/>
            </a:pPr>
            <a:r>
              <a:rPr lang="en" sz="2000">
                <a:solidFill>
                  <a:srgbClr val="333333"/>
                </a:solidFill>
                <a:highlight>
                  <a:schemeClr val="lt1"/>
                </a:highlight>
                <a:latin typeface="Viga"/>
                <a:ea typeface="Viga"/>
                <a:cs typeface="Viga"/>
                <a:sym typeface="Viga"/>
              </a:rPr>
              <a:t>Comment ou pourquoi choisir un robot?</a:t>
            </a:r>
            <a:endParaRPr sz="2000">
              <a:solidFill>
                <a:srgbClr val="333333"/>
              </a:solidFill>
              <a:highlight>
                <a:schemeClr val="lt1"/>
              </a:highlight>
              <a:latin typeface="Viga"/>
              <a:ea typeface="Viga"/>
              <a:cs typeface="Viga"/>
              <a:sym typeface="Viga"/>
            </a:endParaRPr>
          </a:p>
          <a:p>
            <a:pPr marL="107999" lvl="0" indent="0" algn="ctr" rtl="0">
              <a:spcBef>
                <a:spcPts val="400"/>
              </a:spcBef>
              <a:spcAft>
                <a:spcPts val="0"/>
              </a:spcAft>
              <a:buNone/>
            </a:pPr>
            <a:r>
              <a:rPr lang="en" sz="1500">
                <a:solidFill>
                  <a:schemeClr val="dk2"/>
                </a:solidFill>
                <a:latin typeface="Ubuntu"/>
                <a:ea typeface="Ubuntu"/>
                <a:cs typeface="Ubuntu"/>
                <a:sym typeface="Ubuntu"/>
              </a:rPr>
              <a:t>5 novembre 2021</a:t>
            </a:r>
            <a:endParaRPr sz="1700">
              <a:solidFill>
                <a:srgbClr val="333333"/>
              </a:solidFill>
              <a:highlight>
                <a:schemeClr val="lt1"/>
              </a:highlight>
              <a:latin typeface="Viga"/>
              <a:ea typeface="Viga"/>
              <a:cs typeface="Viga"/>
              <a:sym typeface="Vig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pic>
        <p:nvPicPr>
          <p:cNvPr id="638" name="Google Shape;638;p29"/>
          <p:cNvPicPr preferRelativeResize="0"/>
          <p:nvPr/>
        </p:nvPicPr>
        <p:blipFill>
          <a:blip r:embed="rId3">
            <a:alphaModFix/>
          </a:blip>
          <a:stretch>
            <a:fillRect/>
          </a:stretch>
        </p:blipFill>
        <p:spPr>
          <a:xfrm>
            <a:off x="0" y="-76200"/>
            <a:ext cx="9144014" cy="5143500"/>
          </a:xfrm>
          <a:prstGeom prst="rect">
            <a:avLst/>
          </a:prstGeom>
          <a:noFill/>
          <a:ln>
            <a:noFill/>
          </a:ln>
        </p:spPr>
      </p:pic>
      <p:pic>
        <p:nvPicPr>
          <p:cNvPr id="639" name="Google Shape;639;p29"/>
          <p:cNvPicPr preferRelativeResize="0"/>
          <p:nvPr/>
        </p:nvPicPr>
        <p:blipFill>
          <a:blip r:embed="rId4">
            <a:alphaModFix/>
          </a:blip>
          <a:stretch>
            <a:fillRect/>
          </a:stretch>
        </p:blipFill>
        <p:spPr>
          <a:xfrm>
            <a:off x="157050" y="86200"/>
            <a:ext cx="3216523" cy="923400"/>
          </a:xfrm>
          <a:prstGeom prst="rect">
            <a:avLst/>
          </a:prstGeom>
          <a:noFill/>
          <a:ln>
            <a:noFill/>
          </a:ln>
        </p:spPr>
      </p:pic>
      <p:sp>
        <p:nvSpPr>
          <p:cNvPr id="640" name="Google Shape;640;p29"/>
          <p:cNvSpPr txBox="1"/>
          <p:nvPr/>
        </p:nvSpPr>
        <p:spPr>
          <a:xfrm>
            <a:off x="422300" y="1300625"/>
            <a:ext cx="7702500" cy="28692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1400"/>
              </a:spcBef>
              <a:spcAft>
                <a:spcPts val="0"/>
              </a:spcAft>
              <a:buNone/>
            </a:pPr>
            <a:r>
              <a:rPr lang="en" sz="2000">
                <a:solidFill>
                  <a:srgbClr val="333333"/>
                </a:solidFill>
                <a:highlight>
                  <a:srgbClr val="FFFFFF"/>
                </a:highlight>
                <a:latin typeface="Viga"/>
                <a:ea typeface="Viga"/>
                <a:cs typeface="Viga"/>
                <a:sym typeface="Viga"/>
              </a:rPr>
              <a:t>Atelier 5 — Comment ou pourquoi choisir un robot?</a:t>
            </a:r>
            <a:endParaRPr sz="2000">
              <a:solidFill>
                <a:srgbClr val="333333"/>
              </a:solidFill>
              <a:highlight>
                <a:srgbClr val="FFFFFF"/>
              </a:highlight>
              <a:latin typeface="Viga"/>
              <a:ea typeface="Viga"/>
              <a:cs typeface="Viga"/>
              <a:sym typeface="Viga"/>
            </a:endParaRPr>
          </a:p>
          <a:p>
            <a:pPr marL="0" lvl="0" indent="0" algn="l" rtl="0">
              <a:lnSpc>
                <a:spcPct val="115000"/>
              </a:lnSpc>
              <a:spcBef>
                <a:spcPts val="1200"/>
              </a:spcBef>
              <a:spcAft>
                <a:spcPts val="0"/>
              </a:spcAft>
              <a:buNone/>
            </a:pPr>
            <a:r>
              <a:rPr lang="en" sz="1200">
                <a:highlight>
                  <a:srgbClr val="FFFFFF"/>
                </a:highlight>
                <a:latin typeface="Ubuntu"/>
                <a:ea typeface="Ubuntu"/>
                <a:cs typeface="Ubuntu"/>
                <a:sym typeface="Ubuntu"/>
              </a:rPr>
              <a:t>Pendant cet atelier, des questions seront proposées pour faciliter le choix d’achat de modèles de robots parmi ceux disponibles sur le marché. De plus, les avantages et les limites techniques ou pédagogiques de ces robots vous seront présentés. Puisque la robotique sert au développement de la compétence numérique et offre aux élèves un contexte d’apprentissage stimulant, l’utilisation de robots en classe est une source de motivation pour beaucoup de jeunes, et ce, de la maternelle jusqu’à la FGA. Les participants et participantes seront en mesure de faire un choix plus éclairé quant aux différents modèles de robots ou de bien utiliser ceux déjà acquis. </a:t>
            </a:r>
            <a:endParaRPr sz="1200">
              <a:highlight>
                <a:srgbClr val="FFFFFF"/>
              </a:highlight>
              <a:latin typeface="Ubuntu"/>
              <a:ea typeface="Ubuntu"/>
              <a:cs typeface="Ubuntu"/>
              <a:sym typeface="Ubuntu"/>
            </a:endParaRPr>
          </a:p>
          <a:p>
            <a:pPr marL="0" lvl="0" indent="0" algn="l" rtl="0">
              <a:lnSpc>
                <a:spcPct val="115000"/>
              </a:lnSpc>
              <a:spcBef>
                <a:spcPts val="1200"/>
              </a:spcBef>
              <a:spcAft>
                <a:spcPts val="0"/>
              </a:spcAft>
              <a:buNone/>
            </a:pPr>
            <a:r>
              <a:rPr lang="en" sz="1200">
                <a:highlight>
                  <a:srgbClr val="FFFFFF"/>
                </a:highlight>
                <a:latin typeface="Ubuntu"/>
                <a:ea typeface="Ubuntu"/>
                <a:cs typeface="Ubuntu"/>
                <a:sym typeface="Ubuntu"/>
              </a:rPr>
              <a:t>Clientèle : Tous</a:t>
            </a:r>
            <a:endParaRPr sz="1200">
              <a:highlight>
                <a:srgbClr val="FFFFFF"/>
              </a:highlight>
              <a:latin typeface="Ubuntu"/>
              <a:ea typeface="Ubuntu"/>
              <a:cs typeface="Ubuntu"/>
              <a:sym typeface="Ubuntu"/>
            </a:endParaRPr>
          </a:p>
          <a:p>
            <a:pPr marL="0" lvl="0" indent="0" algn="l" rtl="0">
              <a:lnSpc>
                <a:spcPct val="115000"/>
              </a:lnSpc>
              <a:spcBef>
                <a:spcPts val="1200"/>
              </a:spcBef>
              <a:spcAft>
                <a:spcPts val="1200"/>
              </a:spcAft>
              <a:buNone/>
            </a:pPr>
            <a:r>
              <a:rPr lang="en" sz="1200">
                <a:highlight>
                  <a:srgbClr val="FFFFFF"/>
                </a:highlight>
                <a:latin typeface="Ubuntu"/>
                <a:ea typeface="Ubuntu"/>
                <a:cs typeface="Ubuntu"/>
                <a:sym typeface="Ubuntu"/>
              </a:rPr>
              <a:t>Niveau : Débutant</a:t>
            </a:r>
            <a:endParaRPr sz="1200">
              <a:highlight>
                <a:srgbClr val="FFFFFF"/>
              </a:highlight>
              <a:latin typeface="Ubuntu"/>
              <a:ea typeface="Ubuntu"/>
              <a:cs typeface="Ubuntu"/>
              <a:sym typeface="Ubuntu"/>
            </a:endParaRPr>
          </a:p>
        </p:txBody>
      </p:sp>
      <p:sp>
        <p:nvSpPr>
          <p:cNvPr id="641" name="Google Shape;641;p29"/>
          <p:cNvSpPr/>
          <p:nvPr/>
        </p:nvSpPr>
        <p:spPr>
          <a:xfrm>
            <a:off x="-28575" y="4895850"/>
            <a:ext cx="9220200" cy="247800"/>
          </a:xfrm>
          <a:prstGeom prst="rect">
            <a:avLst/>
          </a:prstGeom>
          <a:solidFill>
            <a:srgbClr val="64B8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chemeClr val="lt2"/>
                </a:solidFill>
                <a:latin typeface="Ubuntu"/>
                <a:ea typeface="Ubuntu"/>
                <a:cs typeface="Ubuntu"/>
                <a:sym typeface="Ubuntu"/>
              </a:rPr>
              <a:t> </a:t>
            </a:r>
            <a:r>
              <a:rPr lang="en" sz="1200">
                <a:solidFill>
                  <a:schemeClr val="lt2"/>
                </a:solidFill>
                <a:latin typeface="Ubuntu"/>
                <a:ea typeface="Ubuntu"/>
                <a:cs typeface="Ubuntu"/>
                <a:sym typeface="Ubuntu"/>
              </a:rPr>
              <a:t> 🔗</a:t>
            </a:r>
            <a:r>
              <a:rPr lang="en" sz="1200">
                <a:solidFill>
                  <a:srgbClr val="434343"/>
                </a:solidFill>
                <a:latin typeface="Ubuntu"/>
                <a:ea typeface="Ubuntu"/>
                <a:cs typeface="Ubuntu"/>
                <a:sym typeface="Ubuntu"/>
              </a:rPr>
              <a:t> </a:t>
            </a:r>
            <a:r>
              <a:rPr lang="en" sz="1200" b="1" u="sng">
                <a:solidFill>
                  <a:schemeClr val="hlink"/>
                </a:solidFill>
                <a:latin typeface="Ubuntu"/>
                <a:ea typeface="Ubuntu"/>
                <a:cs typeface="Ubuntu"/>
                <a:sym typeface="Ubuntu"/>
                <a:hlinkClick r:id="rId5"/>
              </a:rPr>
              <a:t>recitmst.qc.ca/jne21-robots</a:t>
            </a:r>
            <a:endParaRPr sz="1200" b="1">
              <a:solidFill>
                <a:srgbClr val="434343"/>
              </a:solidFill>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30"/>
          <p:cNvSpPr txBox="1">
            <a:spLocks noGrp="1"/>
          </p:cNvSpPr>
          <p:nvPr>
            <p:ph type="title"/>
          </p:nvPr>
        </p:nvSpPr>
        <p:spPr>
          <a:xfrm>
            <a:off x="747925" y="225025"/>
            <a:ext cx="6140400" cy="857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chemeClr val="dk2"/>
                </a:solidFill>
                <a:latin typeface="Viga"/>
                <a:ea typeface="Viga"/>
                <a:cs typeface="Viga"/>
                <a:sym typeface="Viga"/>
              </a:rPr>
              <a:t>Plan de la rencontre</a:t>
            </a:r>
            <a:endParaRPr sz="3200">
              <a:solidFill>
                <a:schemeClr val="dk2"/>
              </a:solidFill>
              <a:latin typeface="Viga"/>
              <a:ea typeface="Viga"/>
              <a:cs typeface="Viga"/>
              <a:sym typeface="Viga"/>
            </a:endParaRPr>
          </a:p>
        </p:txBody>
      </p:sp>
      <p:sp>
        <p:nvSpPr>
          <p:cNvPr id="647" name="Google Shape;647;p30"/>
          <p:cNvSpPr txBox="1">
            <a:spLocks noGrp="1"/>
          </p:cNvSpPr>
          <p:nvPr>
            <p:ph type="body" idx="1"/>
          </p:nvPr>
        </p:nvSpPr>
        <p:spPr>
          <a:xfrm>
            <a:off x="934975" y="1302825"/>
            <a:ext cx="6327000" cy="2906400"/>
          </a:xfrm>
          <a:prstGeom prst="rect">
            <a:avLst/>
          </a:prstGeom>
        </p:spPr>
        <p:txBody>
          <a:bodyPr spcFirstLastPara="1" wrap="square" lIns="91425" tIns="91425" rIns="91425" bIns="91425" anchor="t" anchorCtr="0">
            <a:noAutofit/>
          </a:bodyPr>
          <a:lstStyle/>
          <a:p>
            <a:pPr marL="457200" lvl="0" indent="-374650" algn="l" rtl="0">
              <a:lnSpc>
                <a:spcPct val="115000"/>
              </a:lnSpc>
              <a:spcBef>
                <a:spcPts val="600"/>
              </a:spcBef>
              <a:spcAft>
                <a:spcPts val="0"/>
              </a:spcAft>
              <a:buClr>
                <a:schemeClr val="dk2"/>
              </a:buClr>
              <a:buSzPts val="2300"/>
              <a:buFont typeface="Ubuntu"/>
              <a:buChar char="❏"/>
            </a:pPr>
            <a:r>
              <a:rPr lang="en" sz="2300">
                <a:solidFill>
                  <a:schemeClr val="dk2"/>
                </a:solidFill>
                <a:latin typeface="Ubuntu"/>
                <a:ea typeface="Ubuntu"/>
                <a:cs typeface="Ubuntu"/>
                <a:sym typeface="Ubuntu"/>
              </a:rPr>
              <a:t>Bienvenue!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Pourquoi les robots?</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Comment les choisir?</a:t>
            </a:r>
            <a:endParaRPr sz="2300">
              <a:solidFill>
                <a:schemeClr val="dk2"/>
              </a:solidFill>
              <a:latin typeface="Ubuntu"/>
              <a:ea typeface="Ubuntu"/>
              <a:cs typeface="Ubuntu"/>
              <a:sym typeface="Ubuntu"/>
            </a:endParaRPr>
          </a:p>
          <a:p>
            <a:pPr marL="457200" lvl="0" indent="0" algn="l" rtl="0">
              <a:lnSpc>
                <a:spcPct val="115000"/>
              </a:lnSpc>
              <a:spcBef>
                <a:spcPts val="600"/>
              </a:spcBef>
              <a:spcAft>
                <a:spcPts val="0"/>
              </a:spcAft>
              <a:buNone/>
            </a:pPr>
            <a:r>
              <a:rPr lang="en" sz="1500" i="1">
                <a:solidFill>
                  <a:schemeClr val="dk2"/>
                </a:solidFill>
                <a:latin typeface="Ubuntu"/>
                <a:ea typeface="Ubuntu"/>
                <a:cs typeface="Ubuntu"/>
                <a:sym typeface="Ubuntu"/>
              </a:rPr>
              <a:t>(types de programmation, critères, pistes de réflexion, astuces, etc.)</a:t>
            </a:r>
            <a:endParaRPr sz="1500" i="1">
              <a:solidFill>
                <a:schemeClr val="dk2"/>
              </a:solidFill>
              <a:latin typeface="Ubuntu"/>
              <a:ea typeface="Ubuntu"/>
              <a:cs typeface="Ubuntu"/>
              <a:sym typeface="Ubuntu"/>
            </a:endParaRPr>
          </a:p>
          <a:p>
            <a:pPr marL="457200" lvl="0" indent="-374650" algn="l" rtl="0">
              <a:lnSpc>
                <a:spcPct val="115000"/>
              </a:lnSpc>
              <a:spcBef>
                <a:spcPts val="600"/>
              </a:spcBef>
              <a:spcAft>
                <a:spcPts val="0"/>
              </a:spcAft>
              <a:buClr>
                <a:schemeClr val="dk2"/>
              </a:buClr>
              <a:buSzPts val="2300"/>
              <a:buFont typeface="Ubuntu"/>
              <a:buChar char="❏"/>
            </a:pPr>
            <a:r>
              <a:rPr lang="en" sz="2300">
                <a:solidFill>
                  <a:schemeClr val="dk2"/>
                </a:solidFill>
                <a:latin typeface="Ubuntu"/>
                <a:ea typeface="Ubuntu"/>
                <a:cs typeface="Ubuntu"/>
                <a:sym typeface="Ubuntu"/>
              </a:rPr>
              <a:t>Ressources supplémentaires</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Badge</a:t>
            </a:r>
            <a:endParaRPr sz="2300">
              <a:solidFill>
                <a:schemeClr val="dk2"/>
              </a:solidFill>
              <a:latin typeface="Ubuntu"/>
              <a:ea typeface="Ubuntu"/>
              <a:cs typeface="Ubuntu"/>
              <a:sym typeface="Ubuntu"/>
            </a:endParaRPr>
          </a:p>
        </p:txBody>
      </p:sp>
      <p:sp>
        <p:nvSpPr>
          <p:cNvPr id="648" name="Google Shape;648;p30"/>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sz="1200">
                <a:solidFill>
                  <a:schemeClr val="accent1"/>
                </a:solidFill>
                <a:latin typeface="Sniglet"/>
                <a:ea typeface="Sniglet"/>
                <a:cs typeface="Sniglet"/>
                <a:sym typeface="Sniglet"/>
              </a:rPr>
              <a:t>4</a:t>
            </a:fld>
            <a:endParaRPr sz="1200">
              <a:solidFill>
                <a:schemeClr val="accent1"/>
              </a:solidFill>
              <a:latin typeface="Sniglet"/>
              <a:ea typeface="Sniglet"/>
              <a:cs typeface="Sniglet"/>
              <a:sym typeface="Sniglet"/>
            </a:endParaRPr>
          </a:p>
        </p:txBody>
      </p:sp>
      <p:sp>
        <p:nvSpPr>
          <p:cNvPr id="649" name="Google Shape;649;p30"/>
          <p:cNvSpPr/>
          <p:nvPr/>
        </p:nvSpPr>
        <p:spPr>
          <a:xfrm>
            <a:off x="-28575" y="4895850"/>
            <a:ext cx="9220200" cy="247800"/>
          </a:xfrm>
          <a:prstGeom prst="rect">
            <a:avLst/>
          </a:prstGeom>
          <a:solidFill>
            <a:srgbClr val="64B8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chemeClr val="lt2"/>
                </a:solidFill>
                <a:latin typeface="Ubuntu"/>
                <a:ea typeface="Ubuntu"/>
                <a:cs typeface="Ubuntu"/>
                <a:sym typeface="Ubuntu"/>
              </a:rPr>
              <a:t> </a:t>
            </a:r>
            <a:r>
              <a:rPr lang="en" sz="1200">
                <a:solidFill>
                  <a:schemeClr val="lt2"/>
                </a:solidFill>
                <a:latin typeface="Ubuntu"/>
                <a:ea typeface="Ubuntu"/>
                <a:cs typeface="Ubuntu"/>
                <a:sym typeface="Ubuntu"/>
              </a:rPr>
              <a:t> 🔗</a:t>
            </a:r>
            <a:r>
              <a:rPr lang="en" sz="1200">
                <a:solidFill>
                  <a:srgbClr val="434343"/>
                </a:solidFill>
                <a:latin typeface="Ubuntu"/>
                <a:ea typeface="Ubuntu"/>
                <a:cs typeface="Ubuntu"/>
                <a:sym typeface="Ubuntu"/>
              </a:rPr>
              <a:t> </a:t>
            </a:r>
            <a:r>
              <a:rPr lang="en" sz="1200" b="1" u="sng">
                <a:solidFill>
                  <a:schemeClr val="hlink"/>
                </a:solidFill>
                <a:latin typeface="Ubuntu"/>
                <a:ea typeface="Ubuntu"/>
                <a:cs typeface="Ubuntu"/>
                <a:sym typeface="Ubuntu"/>
                <a:hlinkClick r:id="rId3"/>
              </a:rPr>
              <a:t>recitmst.qc.ca/jne21-robots</a:t>
            </a:r>
            <a:endParaRPr sz="1200" b="1">
              <a:solidFill>
                <a:srgbClr val="434343"/>
              </a:solidFill>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31"/>
          <p:cNvSpPr txBox="1"/>
          <p:nvPr/>
        </p:nvSpPr>
        <p:spPr>
          <a:xfrm>
            <a:off x="1294800" y="1936000"/>
            <a:ext cx="6554400" cy="723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lnSpc>
                <a:spcPct val="115000"/>
              </a:lnSpc>
              <a:spcBef>
                <a:spcPts val="600"/>
              </a:spcBef>
              <a:spcAft>
                <a:spcPts val="0"/>
              </a:spcAft>
              <a:buNone/>
            </a:pPr>
            <a:r>
              <a:rPr lang="en" sz="3500">
                <a:solidFill>
                  <a:schemeClr val="dk2"/>
                </a:solidFill>
                <a:latin typeface="Viga"/>
                <a:ea typeface="Viga"/>
                <a:cs typeface="Viga"/>
                <a:sym typeface="Viga"/>
              </a:rPr>
              <a:t>Pourquoi les robots?</a:t>
            </a:r>
            <a:endParaRPr sz="3500">
              <a:latin typeface="Viga"/>
              <a:ea typeface="Viga"/>
              <a:cs typeface="Viga"/>
              <a:sym typeface="Vig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58"/>
        <p:cNvGrpSpPr/>
        <p:nvPr/>
      </p:nvGrpSpPr>
      <p:grpSpPr>
        <a:xfrm>
          <a:off x="0" y="0"/>
          <a:ext cx="0" cy="0"/>
          <a:chOff x="0" y="0"/>
          <a:chExt cx="0" cy="0"/>
        </a:xfrm>
      </p:grpSpPr>
      <p:sp>
        <p:nvSpPr>
          <p:cNvPr id="659" name="Google Shape;659;p32"/>
          <p:cNvSpPr txBox="1">
            <a:spLocks noGrp="1"/>
          </p:cNvSpPr>
          <p:nvPr>
            <p:ph type="title"/>
          </p:nvPr>
        </p:nvSpPr>
        <p:spPr>
          <a:xfrm>
            <a:off x="0" y="149069"/>
            <a:ext cx="9144000" cy="708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Usage pédagogique de la programmation…</a:t>
            </a:r>
            <a:endParaRPr sz="2500">
              <a:solidFill>
                <a:schemeClr val="dk2"/>
              </a:solidFill>
              <a:latin typeface="Viga"/>
              <a:ea typeface="Viga"/>
              <a:cs typeface="Viga"/>
              <a:sym typeface="Viga"/>
            </a:endParaRPr>
          </a:p>
        </p:txBody>
      </p:sp>
      <p:sp>
        <p:nvSpPr>
          <p:cNvPr id="660" name="Google Shape;660;p32"/>
          <p:cNvSpPr/>
          <p:nvPr/>
        </p:nvSpPr>
        <p:spPr>
          <a:xfrm>
            <a:off x="0" y="868031"/>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2"/>
          <p:cNvSpPr txBox="1"/>
          <p:nvPr/>
        </p:nvSpPr>
        <p:spPr>
          <a:xfrm>
            <a:off x="228600" y="1060856"/>
            <a:ext cx="8792100" cy="78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u="sng">
                <a:solidFill>
                  <a:srgbClr val="FFFFFF"/>
                </a:solidFill>
                <a:latin typeface="Viga"/>
                <a:ea typeface="Viga"/>
                <a:cs typeface="Viga"/>
                <a:sym typeface="Viga"/>
                <a:hlinkClick r:id="rId3">
                  <a:extLst>
                    <a:ext uri="{A12FA001-AC4F-418D-AE19-62706E023703}">
                      <ahyp:hlinkClr xmlns:ahyp="http://schemas.microsoft.com/office/drawing/2018/hyperlinkcolor" val="tx"/>
                    </a:ext>
                  </a:extLst>
                </a:hlinkClick>
              </a:rPr>
              <a:t>PAN: Plan d’action numérique du MEES</a:t>
            </a:r>
            <a:r>
              <a:rPr lang="en" sz="3000">
                <a:solidFill>
                  <a:srgbClr val="FFFFFF"/>
                </a:solidFill>
                <a:latin typeface="Viga"/>
                <a:ea typeface="Viga"/>
                <a:cs typeface="Viga"/>
                <a:sym typeface="Viga"/>
              </a:rPr>
              <a:t> </a:t>
            </a:r>
            <a:endParaRPr sz="3000">
              <a:solidFill>
                <a:srgbClr val="FFFFFF"/>
              </a:solidFill>
              <a:latin typeface="Viga"/>
              <a:ea typeface="Viga"/>
              <a:cs typeface="Viga"/>
              <a:sym typeface="Viga"/>
            </a:endParaRPr>
          </a:p>
          <a:p>
            <a:pPr marL="0" lvl="0" indent="0" algn="ctr" rtl="0">
              <a:spcBef>
                <a:spcPts val="0"/>
              </a:spcBef>
              <a:spcAft>
                <a:spcPts val="0"/>
              </a:spcAft>
              <a:buNone/>
            </a:pPr>
            <a:r>
              <a:rPr lang="en">
                <a:solidFill>
                  <a:srgbClr val="FFFFFF"/>
                </a:solidFill>
                <a:latin typeface="Viga"/>
                <a:ea typeface="Viga"/>
                <a:cs typeface="Viga"/>
                <a:sym typeface="Viga"/>
              </a:rPr>
              <a:t>(Orientation 1, mesure 02, pages 27-28)</a:t>
            </a:r>
            <a:endParaRPr>
              <a:solidFill>
                <a:srgbClr val="FFFFFF"/>
              </a:solidFill>
              <a:latin typeface="Viga"/>
              <a:ea typeface="Viga"/>
              <a:cs typeface="Viga"/>
              <a:sym typeface="Viga"/>
            </a:endParaRPr>
          </a:p>
        </p:txBody>
      </p:sp>
      <p:pic>
        <p:nvPicPr>
          <p:cNvPr id="662" name="Google Shape;662;p32"/>
          <p:cNvPicPr preferRelativeResize="0"/>
          <p:nvPr/>
        </p:nvPicPr>
        <p:blipFill>
          <a:blip r:embed="rId4">
            <a:alphaModFix/>
          </a:blip>
          <a:stretch>
            <a:fillRect/>
          </a:stretch>
        </p:blipFill>
        <p:spPr>
          <a:xfrm>
            <a:off x="1189118" y="2012237"/>
            <a:ext cx="7157331" cy="1282825"/>
          </a:xfrm>
          <a:prstGeom prst="rect">
            <a:avLst/>
          </a:prstGeom>
          <a:noFill/>
          <a:ln>
            <a:noFill/>
          </a:ln>
        </p:spPr>
      </p:pic>
      <p:sp>
        <p:nvSpPr>
          <p:cNvPr id="663" name="Google Shape;663;p32"/>
          <p:cNvSpPr txBox="1"/>
          <p:nvPr/>
        </p:nvSpPr>
        <p:spPr>
          <a:xfrm>
            <a:off x="2583000" y="4740550"/>
            <a:ext cx="4130400" cy="33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Viga"/>
                <a:ea typeface="Viga"/>
                <a:cs typeface="Viga"/>
                <a:sym typeface="Viga"/>
              </a:rPr>
              <a:t>Extrait du tableau synoptique du  PAN, p.2</a:t>
            </a:r>
            <a:endParaRPr>
              <a:solidFill>
                <a:srgbClr val="FFFFFF"/>
              </a:solidFill>
              <a:latin typeface="Viga"/>
              <a:ea typeface="Viga"/>
              <a:cs typeface="Viga"/>
              <a:sym typeface="Viga"/>
            </a:endParaRPr>
          </a:p>
        </p:txBody>
      </p:sp>
      <p:pic>
        <p:nvPicPr>
          <p:cNvPr id="664" name="Google Shape;664;p32"/>
          <p:cNvPicPr preferRelativeResize="0"/>
          <p:nvPr/>
        </p:nvPicPr>
        <p:blipFill>
          <a:blip r:embed="rId5">
            <a:alphaModFix/>
          </a:blip>
          <a:stretch>
            <a:fillRect/>
          </a:stretch>
        </p:blipFill>
        <p:spPr>
          <a:xfrm>
            <a:off x="228600" y="3355150"/>
            <a:ext cx="3564850" cy="1004550"/>
          </a:xfrm>
          <a:prstGeom prst="rect">
            <a:avLst/>
          </a:prstGeom>
          <a:noFill/>
          <a:ln>
            <a:noFill/>
          </a:ln>
          <a:effectLst>
            <a:outerShdw blurRad="57150" dist="19050" dir="5400000" algn="bl" rotWithShape="0">
              <a:srgbClr val="000000">
                <a:alpha val="50000"/>
              </a:srgbClr>
            </a:outerShdw>
          </a:effectLst>
        </p:spPr>
      </p:pic>
      <p:pic>
        <p:nvPicPr>
          <p:cNvPr id="665" name="Google Shape;665;p32"/>
          <p:cNvPicPr preferRelativeResize="0"/>
          <p:nvPr/>
        </p:nvPicPr>
        <p:blipFill>
          <a:blip r:embed="rId6">
            <a:alphaModFix/>
          </a:blip>
          <a:stretch>
            <a:fillRect/>
          </a:stretch>
        </p:blipFill>
        <p:spPr>
          <a:xfrm>
            <a:off x="4825050" y="3344749"/>
            <a:ext cx="4130401" cy="1025356"/>
          </a:xfrm>
          <a:prstGeom prst="rect">
            <a:avLst/>
          </a:prstGeom>
          <a:noFill/>
          <a:ln>
            <a:noFill/>
          </a:ln>
          <a:effectLst>
            <a:outerShdw blurRad="57150" dist="19050" dir="5400000" algn="bl" rotWithShape="0">
              <a:srgbClr val="000000">
                <a:alpha val="50000"/>
              </a:srgbClr>
            </a:outerShdw>
          </a:effectLst>
        </p:spPr>
      </p:pic>
      <p:sp>
        <p:nvSpPr>
          <p:cNvPr id="666" name="Google Shape;666;p32"/>
          <p:cNvSpPr/>
          <p:nvPr/>
        </p:nvSpPr>
        <p:spPr>
          <a:xfrm>
            <a:off x="1067775" y="2930550"/>
            <a:ext cx="1625700" cy="364500"/>
          </a:xfrm>
          <a:prstGeom prst="ellipse">
            <a:avLst/>
          </a:prstGeom>
          <a:noFill/>
          <a:ln w="28575" cap="flat" cmpd="sng">
            <a:solidFill>
              <a:srgbClr val="ED4A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2"/>
          <p:cNvSpPr/>
          <p:nvPr/>
        </p:nvSpPr>
        <p:spPr>
          <a:xfrm>
            <a:off x="6886475" y="2972050"/>
            <a:ext cx="1594800" cy="383100"/>
          </a:xfrm>
          <a:prstGeom prst="ellipse">
            <a:avLst/>
          </a:prstGeom>
          <a:noFill/>
          <a:ln w="28575" cap="flat" cmpd="sng">
            <a:solidFill>
              <a:srgbClr val="ED4A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71"/>
        <p:cNvGrpSpPr/>
        <p:nvPr/>
      </p:nvGrpSpPr>
      <p:grpSpPr>
        <a:xfrm>
          <a:off x="0" y="0"/>
          <a:ext cx="0" cy="0"/>
          <a:chOff x="0" y="0"/>
          <a:chExt cx="0" cy="0"/>
        </a:xfrm>
      </p:grpSpPr>
      <p:sp>
        <p:nvSpPr>
          <p:cNvPr id="672" name="Google Shape;672;p33"/>
          <p:cNvSpPr/>
          <p:nvPr/>
        </p:nvSpPr>
        <p:spPr>
          <a:xfrm>
            <a:off x="4742875" y="1166475"/>
            <a:ext cx="3324300" cy="37281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3"/>
          <p:cNvSpPr txBox="1">
            <a:spLocks noGrp="1"/>
          </p:cNvSpPr>
          <p:nvPr>
            <p:ph type="title"/>
          </p:nvPr>
        </p:nvSpPr>
        <p:spPr>
          <a:xfrm>
            <a:off x="176050" y="102350"/>
            <a:ext cx="8802300" cy="708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Usage pédagogique de la programmation…</a:t>
            </a:r>
            <a:endParaRPr sz="2500">
              <a:solidFill>
                <a:schemeClr val="dk2"/>
              </a:solidFill>
              <a:latin typeface="Viga"/>
              <a:ea typeface="Viga"/>
              <a:cs typeface="Viga"/>
              <a:sym typeface="Viga"/>
            </a:endParaRPr>
          </a:p>
        </p:txBody>
      </p:sp>
      <p:sp>
        <p:nvSpPr>
          <p:cNvPr id="674" name="Google Shape;674;p33"/>
          <p:cNvSpPr txBox="1"/>
          <p:nvPr/>
        </p:nvSpPr>
        <p:spPr>
          <a:xfrm>
            <a:off x="311700" y="4707425"/>
            <a:ext cx="53556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latin typeface="Viga"/>
                <a:ea typeface="Viga"/>
                <a:cs typeface="Viga"/>
                <a:sym typeface="Viga"/>
                <a:hlinkClick r:id="rId3"/>
              </a:rPr>
              <a:t>Cadre de référence de la compétence numérique</a:t>
            </a:r>
            <a:endParaRPr>
              <a:solidFill>
                <a:schemeClr val="dk1"/>
              </a:solidFill>
              <a:latin typeface="Viga"/>
              <a:ea typeface="Viga"/>
              <a:cs typeface="Viga"/>
              <a:sym typeface="Viga"/>
            </a:endParaRPr>
          </a:p>
        </p:txBody>
      </p:sp>
      <p:pic>
        <p:nvPicPr>
          <p:cNvPr id="675" name="Google Shape;675;p33"/>
          <p:cNvPicPr preferRelativeResize="0"/>
          <p:nvPr/>
        </p:nvPicPr>
        <p:blipFill>
          <a:blip r:embed="rId4">
            <a:alphaModFix/>
          </a:blip>
          <a:stretch>
            <a:fillRect/>
          </a:stretch>
        </p:blipFill>
        <p:spPr>
          <a:xfrm>
            <a:off x="311700" y="1068575"/>
            <a:ext cx="3996223" cy="3681426"/>
          </a:xfrm>
          <a:prstGeom prst="rect">
            <a:avLst/>
          </a:prstGeom>
          <a:noFill/>
          <a:ln>
            <a:noFill/>
          </a:ln>
        </p:spPr>
      </p:pic>
      <p:pic>
        <p:nvPicPr>
          <p:cNvPr id="676" name="Google Shape;676;p33"/>
          <p:cNvPicPr preferRelativeResize="0"/>
          <p:nvPr/>
        </p:nvPicPr>
        <p:blipFill rotWithShape="1">
          <a:blip r:embed="rId5">
            <a:alphaModFix/>
          </a:blip>
          <a:srcRect r="24161" b="74378"/>
          <a:stretch/>
        </p:blipFill>
        <p:spPr>
          <a:xfrm>
            <a:off x="4864875" y="1220850"/>
            <a:ext cx="2583203" cy="708601"/>
          </a:xfrm>
          <a:prstGeom prst="rect">
            <a:avLst/>
          </a:prstGeom>
          <a:noFill/>
          <a:ln>
            <a:noFill/>
          </a:ln>
        </p:spPr>
      </p:pic>
      <p:pic>
        <p:nvPicPr>
          <p:cNvPr id="677" name="Google Shape;677;p33"/>
          <p:cNvPicPr preferRelativeResize="0"/>
          <p:nvPr/>
        </p:nvPicPr>
        <p:blipFill rotWithShape="1">
          <a:blip r:embed="rId6">
            <a:alphaModFix/>
          </a:blip>
          <a:srcRect r="37150" b="65286"/>
          <a:stretch/>
        </p:blipFill>
        <p:spPr>
          <a:xfrm>
            <a:off x="4864875" y="1981188"/>
            <a:ext cx="2089607" cy="659526"/>
          </a:xfrm>
          <a:prstGeom prst="rect">
            <a:avLst/>
          </a:prstGeom>
          <a:noFill/>
          <a:ln>
            <a:noFill/>
          </a:ln>
        </p:spPr>
      </p:pic>
      <p:pic>
        <p:nvPicPr>
          <p:cNvPr id="678" name="Google Shape;678;p33"/>
          <p:cNvPicPr preferRelativeResize="0"/>
          <p:nvPr/>
        </p:nvPicPr>
        <p:blipFill rotWithShape="1">
          <a:blip r:embed="rId7">
            <a:alphaModFix/>
          </a:blip>
          <a:srcRect r="6576" b="61836"/>
          <a:stretch/>
        </p:blipFill>
        <p:spPr>
          <a:xfrm>
            <a:off x="4864875" y="3478812"/>
            <a:ext cx="3023007" cy="659526"/>
          </a:xfrm>
          <a:prstGeom prst="rect">
            <a:avLst/>
          </a:prstGeom>
          <a:noFill/>
          <a:ln>
            <a:noFill/>
          </a:ln>
        </p:spPr>
      </p:pic>
      <p:pic>
        <p:nvPicPr>
          <p:cNvPr id="679" name="Google Shape;679;p33"/>
          <p:cNvPicPr preferRelativeResize="0"/>
          <p:nvPr/>
        </p:nvPicPr>
        <p:blipFill rotWithShape="1">
          <a:blip r:embed="rId8">
            <a:alphaModFix/>
          </a:blip>
          <a:srcRect t="1354" r="9624" b="58573"/>
          <a:stretch/>
        </p:blipFill>
        <p:spPr>
          <a:xfrm>
            <a:off x="4864875" y="2703967"/>
            <a:ext cx="3009278" cy="6595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3"/>
        <p:cNvGrpSpPr/>
        <p:nvPr/>
      </p:nvGrpSpPr>
      <p:grpSpPr>
        <a:xfrm>
          <a:off x="0" y="0"/>
          <a:ext cx="0" cy="0"/>
          <a:chOff x="0" y="0"/>
          <a:chExt cx="0" cy="0"/>
        </a:xfrm>
      </p:grpSpPr>
      <p:sp>
        <p:nvSpPr>
          <p:cNvPr id="684" name="Google Shape;684;p34"/>
          <p:cNvSpPr/>
          <p:nvPr/>
        </p:nvSpPr>
        <p:spPr>
          <a:xfrm>
            <a:off x="0" y="868206"/>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4"/>
          <p:cNvSpPr txBox="1"/>
          <p:nvPr/>
        </p:nvSpPr>
        <p:spPr>
          <a:xfrm>
            <a:off x="2415150" y="4610325"/>
            <a:ext cx="52353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lt1"/>
                </a:solidFill>
                <a:latin typeface="Viga"/>
                <a:ea typeface="Viga"/>
                <a:cs typeface="Viga"/>
                <a:sym typeface="Viga"/>
                <a:hlinkClick r:id="rId3">
                  <a:extLst>
                    <a:ext uri="{A12FA001-AC4F-418D-AE19-62706E023703}">
                      <ahyp:hlinkClr xmlns:ahyp="http://schemas.microsoft.com/office/drawing/2018/hyperlinkcolor" val="tx"/>
                    </a:ext>
                  </a:extLst>
                </a:hlinkClick>
              </a:rPr>
              <a:t>Plan d’action numérique/Programmation informatique</a:t>
            </a:r>
            <a:endParaRPr>
              <a:solidFill>
                <a:schemeClr val="lt1"/>
              </a:solidFill>
              <a:latin typeface="Viga"/>
              <a:ea typeface="Viga"/>
              <a:cs typeface="Viga"/>
              <a:sym typeface="Viga"/>
            </a:endParaRPr>
          </a:p>
        </p:txBody>
      </p:sp>
      <p:pic>
        <p:nvPicPr>
          <p:cNvPr id="686" name="Google Shape;686;p34">
            <a:hlinkClick r:id="rId4"/>
          </p:cNvPr>
          <p:cNvPicPr preferRelativeResize="0"/>
          <p:nvPr/>
        </p:nvPicPr>
        <p:blipFill>
          <a:blip r:embed="rId5">
            <a:alphaModFix/>
          </a:blip>
          <a:stretch>
            <a:fillRect/>
          </a:stretch>
        </p:blipFill>
        <p:spPr>
          <a:xfrm>
            <a:off x="109525" y="1100925"/>
            <a:ext cx="2203175" cy="2855349"/>
          </a:xfrm>
          <a:prstGeom prst="rect">
            <a:avLst/>
          </a:prstGeom>
          <a:noFill/>
          <a:ln>
            <a:noFill/>
          </a:ln>
          <a:effectLst>
            <a:outerShdw blurRad="57150" dist="19050" dir="5400000" algn="bl" rotWithShape="0">
              <a:srgbClr val="000000">
                <a:alpha val="50000"/>
              </a:srgbClr>
            </a:outerShdw>
            <a:reflection endPos="30000" dist="38100" dir="5400000" fadeDir="5400012" sy="-100000" algn="bl" rotWithShape="0"/>
          </a:effectLst>
        </p:spPr>
      </p:pic>
      <p:pic>
        <p:nvPicPr>
          <p:cNvPr id="687" name="Google Shape;687;p34"/>
          <p:cNvPicPr preferRelativeResize="0"/>
          <p:nvPr/>
        </p:nvPicPr>
        <p:blipFill>
          <a:blip r:embed="rId6">
            <a:alphaModFix/>
          </a:blip>
          <a:stretch>
            <a:fillRect/>
          </a:stretch>
        </p:blipFill>
        <p:spPr>
          <a:xfrm>
            <a:off x="2536875" y="1207575"/>
            <a:ext cx="2873349" cy="2494075"/>
          </a:xfrm>
          <a:prstGeom prst="rect">
            <a:avLst/>
          </a:prstGeom>
          <a:noFill/>
          <a:ln>
            <a:noFill/>
          </a:ln>
          <a:effectLst>
            <a:outerShdw blurRad="57150" dist="19050" dir="5400000" algn="bl" rotWithShape="0">
              <a:srgbClr val="000000">
                <a:alpha val="50000"/>
              </a:srgbClr>
            </a:outerShdw>
          </a:effectLst>
        </p:spPr>
      </p:pic>
      <p:pic>
        <p:nvPicPr>
          <p:cNvPr id="688" name="Google Shape;688;p34"/>
          <p:cNvPicPr preferRelativeResize="0"/>
          <p:nvPr/>
        </p:nvPicPr>
        <p:blipFill>
          <a:blip r:embed="rId7">
            <a:alphaModFix/>
          </a:blip>
          <a:stretch>
            <a:fillRect/>
          </a:stretch>
        </p:blipFill>
        <p:spPr>
          <a:xfrm>
            <a:off x="5634400" y="1264973"/>
            <a:ext cx="3460400" cy="1454000"/>
          </a:xfrm>
          <a:prstGeom prst="rect">
            <a:avLst/>
          </a:prstGeom>
          <a:noFill/>
          <a:ln>
            <a:noFill/>
          </a:ln>
          <a:effectLst>
            <a:outerShdw blurRad="57150" dist="19050" dir="5400000" algn="bl" rotWithShape="0">
              <a:srgbClr val="000000">
                <a:alpha val="50000"/>
              </a:srgbClr>
            </a:outerShdw>
          </a:effectLst>
        </p:spPr>
      </p:pic>
      <p:pic>
        <p:nvPicPr>
          <p:cNvPr id="689" name="Google Shape;689;p34"/>
          <p:cNvPicPr preferRelativeResize="0"/>
          <p:nvPr/>
        </p:nvPicPr>
        <p:blipFill>
          <a:blip r:embed="rId8">
            <a:alphaModFix/>
          </a:blip>
          <a:stretch>
            <a:fillRect/>
          </a:stretch>
        </p:blipFill>
        <p:spPr>
          <a:xfrm>
            <a:off x="5520225" y="2992550"/>
            <a:ext cx="3372325" cy="1191150"/>
          </a:xfrm>
          <a:prstGeom prst="rect">
            <a:avLst/>
          </a:prstGeom>
          <a:noFill/>
          <a:ln>
            <a:noFill/>
          </a:ln>
          <a:effectLst>
            <a:outerShdw blurRad="57150" dist="19050" dir="5400000" algn="bl" rotWithShape="0">
              <a:srgbClr val="000000">
                <a:alpha val="50000"/>
              </a:srgbClr>
            </a:outerShdw>
          </a:effectLst>
        </p:spPr>
      </p:pic>
      <p:sp>
        <p:nvSpPr>
          <p:cNvPr id="690" name="Google Shape;690;p34"/>
          <p:cNvSpPr txBox="1">
            <a:spLocks noGrp="1"/>
          </p:cNvSpPr>
          <p:nvPr>
            <p:ph type="title"/>
          </p:nvPr>
        </p:nvSpPr>
        <p:spPr>
          <a:xfrm>
            <a:off x="109525" y="87100"/>
            <a:ext cx="8802300" cy="708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Usage pédagogique de la programmation…</a:t>
            </a:r>
            <a:endParaRPr sz="2500">
              <a:solidFill>
                <a:schemeClr val="dk2"/>
              </a:solidFill>
              <a:latin typeface="Viga"/>
              <a:ea typeface="Viga"/>
              <a:cs typeface="Viga"/>
              <a:sym typeface="Vig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35"/>
          <p:cNvSpPr txBox="1">
            <a:spLocks noGrp="1"/>
          </p:cNvSpPr>
          <p:nvPr>
            <p:ph type="body" idx="1"/>
          </p:nvPr>
        </p:nvSpPr>
        <p:spPr>
          <a:xfrm>
            <a:off x="438150" y="988638"/>
            <a:ext cx="6924600" cy="2497500"/>
          </a:xfrm>
          <a:prstGeom prst="rect">
            <a:avLst/>
          </a:prstGeom>
        </p:spPr>
        <p:txBody>
          <a:bodyPr spcFirstLastPara="1" wrap="square" lIns="91425" tIns="91425" rIns="91425" bIns="91425" anchor="t" anchorCtr="0">
            <a:noAutofit/>
          </a:bodyPr>
          <a:lstStyle/>
          <a:p>
            <a:pPr marL="0" lvl="0" indent="0" algn="l" rtl="0">
              <a:lnSpc>
                <a:spcPct val="150000"/>
              </a:lnSpc>
              <a:spcBef>
                <a:spcPts val="600"/>
              </a:spcBef>
              <a:spcAft>
                <a:spcPts val="0"/>
              </a:spcAft>
              <a:buNone/>
            </a:pPr>
            <a:r>
              <a:rPr lang="en" sz="2000">
                <a:latin typeface="Ubuntu"/>
                <a:ea typeface="Ubuntu"/>
                <a:cs typeface="Ubuntu"/>
                <a:sym typeface="Ubuntu"/>
              </a:rPr>
              <a:t>On programme quoi au juste? </a:t>
            </a:r>
            <a:endParaRPr sz="2000">
              <a:latin typeface="Ubuntu"/>
              <a:ea typeface="Ubuntu"/>
              <a:cs typeface="Ubuntu"/>
              <a:sym typeface="Ubuntu"/>
            </a:endParaRPr>
          </a:p>
          <a:p>
            <a:pPr marL="0" lvl="0" indent="0" algn="l" rtl="0">
              <a:lnSpc>
                <a:spcPct val="150000"/>
              </a:lnSpc>
              <a:spcBef>
                <a:spcPts val="600"/>
              </a:spcBef>
              <a:spcAft>
                <a:spcPts val="0"/>
              </a:spcAft>
              <a:buNone/>
            </a:pPr>
            <a:r>
              <a:rPr lang="en" sz="2000">
                <a:latin typeface="Ubuntu"/>
                <a:ea typeface="Ubuntu"/>
                <a:cs typeface="Ubuntu"/>
                <a:sym typeface="Ubuntu"/>
              </a:rPr>
              <a:t>Des logiciels, des «algorithmes», …, et des robots!</a:t>
            </a:r>
            <a:endParaRPr sz="2000">
              <a:latin typeface="Ubuntu"/>
              <a:ea typeface="Ubuntu"/>
              <a:cs typeface="Ubuntu"/>
              <a:sym typeface="Ubuntu"/>
            </a:endParaRPr>
          </a:p>
          <a:p>
            <a:pPr marL="0" lvl="0" indent="0" algn="l" rtl="0">
              <a:lnSpc>
                <a:spcPct val="100000"/>
              </a:lnSpc>
              <a:spcBef>
                <a:spcPts val="600"/>
              </a:spcBef>
              <a:spcAft>
                <a:spcPts val="0"/>
              </a:spcAft>
              <a:buNone/>
            </a:pPr>
            <a:r>
              <a:rPr lang="en" sz="2000">
                <a:latin typeface="Ubuntu"/>
                <a:ea typeface="Ubuntu"/>
                <a:cs typeface="Ubuntu"/>
                <a:sym typeface="Ubuntu"/>
              </a:rPr>
              <a:t>En science et technologie, l’ajout d’un robot (capteurs, actionneurs, mécanismes, etc.) devient un atout majeur pour développer les compétences du programme de formation.</a:t>
            </a:r>
            <a:endParaRPr sz="2000">
              <a:latin typeface="Ubuntu"/>
              <a:ea typeface="Ubuntu"/>
              <a:cs typeface="Ubuntu"/>
              <a:sym typeface="Ubuntu"/>
            </a:endParaRPr>
          </a:p>
        </p:txBody>
      </p:sp>
      <p:pic>
        <p:nvPicPr>
          <p:cNvPr id="696" name="Google Shape;696;p35"/>
          <p:cNvPicPr preferRelativeResize="0"/>
          <p:nvPr/>
        </p:nvPicPr>
        <p:blipFill>
          <a:blip r:embed="rId3">
            <a:alphaModFix/>
          </a:blip>
          <a:stretch>
            <a:fillRect/>
          </a:stretch>
        </p:blipFill>
        <p:spPr>
          <a:xfrm>
            <a:off x="2371100" y="3581413"/>
            <a:ext cx="1858518" cy="1225530"/>
          </a:xfrm>
          <a:prstGeom prst="flowChartTerminator">
            <a:avLst/>
          </a:prstGeom>
          <a:noFill/>
          <a:ln>
            <a:noFill/>
          </a:ln>
        </p:spPr>
      </p:pic>
      <p:pic>
        <p:nvPicPr>
          <p:cNvPr id="697" name="Google Shape;697;p35"/>
          <p:cNvPicPr preferRelativeResize="0"/>
          <p:nvPr/>
        </p:nvPicPr>
        <p:blipFill>
          <a:blip r:embed="rId4">
            <a:alphaModFix/>
          </a:blip>
          <a:stretch>
            <a:fillRect/>
          </a:stretch>
        </p:blipFill>
        <p:spPr>
          <a:xfrm>
            <a:off x="4418477" y="3581399"/>
            <a:ext cx="1858518" cy="1226070"/>
          </a:xfrm>
          <a:prstGeom prst="flowChartTerminator">
            <a:avLst/>
          </a:prstGeom>
          <a:noFill/>
          <a:ln>
            <a:noFill/>
          </a:ln>
        </p:spPr>
      </p:pic>
      <p:sp>
        <p:nvSpPr>
          <p:cNvPr id="698" name="Google Shape;698;p35"/>
          <p:cNvSpPr txBox="1">
            <a:spLocks noGrp="1"/>
          </p:cNvSpPr>
          <p:nvPr>
            <p:ph type="title"/>
          </p:nvPr>
        </p:nvSpPr>
        <p:spPr>
          <a:xfrm>
            <a:off x="-33350" y="201400"/>
            <a:ext cx="7529400" cy="708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Programmation vs robotique ?</a:t>
            </a:r>
            <a:endParaRPr sz="3500">
              <a:solidFill>
                <a:schemeClr val="dk2"/>
              </a:solidFill>
              <a:latin typeface="Viga"/>
              <a:ea typeface="Viga"/>
              <a:cs typeface="Viga"/>
              <a:sym typeface="Viga"/>
            </a:endParaRPr>
          </a:p>
        </p:txBody>
      </p:sp>
      <p:sp>
        <p:nvSpPr>
          <p:cNvPr id="699" name="Google Shape;699;p35"/>
          <p:cNvSpPr txBox="1"/>
          <p:nvPr/>
        </p:nvSpPr>
        <p:spPr>
          <a:xfrm>
            <a:off x="2847933" y="4771972"/>
            <a:ext cx="29529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Dosis"/>
                <a:ea typeface="Dosis"/>
                <a:cs typeface="Dosis"/>
                <a:sym typeface="Dosis"/>
              </a:rPr>
              <a:t>Projet</a:t>
            </a:r>
            <a:r>
              <a:rPr lang="en" sz="1000" u="sng">
                <a:solidFill>
                  <a:schemeClr val="hlink"/>
                </a:solidFill>
                <a:latin typeface="Dosis"/>
                <a:ea typeface="Dosis"/>
                <a:cs typeface="Dosis"/>
                <a:sym typeface="Dosis"/>
                <a:hlinkClick r:id="rId5"/>
              </a:rPr>
              <a:t> Serre automatisée du RÉCIT MST</a:t>
            </a:r>
            <a:endParaRPr sz="1000">
              <a:latin typeface="Dosis"/>
              <a:ea typeface="Dosis"/>
              <a:cs typeface="Dosis"/>
              <a:sym typeface="Dosi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36"/>
          <p:cNvSpPr txBox="1"/>
          <p:nvPr/>
        </p:nvSpPr>
        <p:spPr>
          <a:xfrm>
            <a:off x="1060950" y="1796525"/>
            <a:ext cx="7022100" cy="1143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lnSpc>
                <a:spcPct val="115000"/>
              </a:lnSpc>
              <a:spcBef>
                <a:spcPts val="600"/>
              </a:spcBef>
              <a:spcAft>
                <a:spcPts val="0"/>
              </a:spcAft>
              <a:buNone/>
            </a:pPr>
            <a:r>
              <a:rPr lang="en" sz="3500">
                <a:solidFill>
                  <a:schemeClr val="dk2"/>
                </a:solidFill>
                <a:latin typeface="Viga"/>
                <a:ea typeface="Viga"/>
                <a:cs typeface="Viga"/>
                <a:sym typeface="Viga"/>
              </a:rPr>
              <a:t>Comment les choisir?</a:t>
            </a:r>
            <a:endParaRPr sz="3500">
              <a:solidFill>
                <a:schemeClr val="dk2"/>
              </a:solidFill>
              <a:latin typeface="Viga"/>
              <a:ea typeface="Viga"/>
              <a:cs typeface="Viga"/>
              <a:sym typeface="Viga"/>
            </a:endParaRPr>
          </a:p>
          <a:p>
            <a:pPr marL="0" lvl="0" indent="0" algn="ctr" rtl="0">
              <a:lnSpc>
                <a:spcPct val="115000"/>
              </a:lnSpc>
              <a:spcBef>
                <a:spcPts val="600"/>
              </a:spcBef>
              <a:spcAft>
                <a:spcPts val="0"/>
              </a:spcAft>
              <a:buNone/>
            </a:pPr>
            <a:r>
              <a:rPr lang="en" sz="1700">
                <a:solidFill>
                  <a:schemeClr val="dk2"/>
                </a:solidFill>
                <a:latin typeface="Viga"/>
                <a:ea typeface="Viga"/>
                <a:cs typeface="Viga"/>
                <a:sym typeface="Viga"/>
              </a:rPr>
              <a:t>(critères, types de programmation, pistes de réflexion, astuces, etc.)</a:t>
            </a:r>
            <a:endParaRPr sz="3500">
              <a:solidFill>
                <a:schemeClr val="dk2"/>
              </a:solidFill>
              <a:latin typeface="Viga"/>
              <a:ea typeface="Viga"/>
              <a:cs typeface="Viga"/>
              <a:sym typeface="Vig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37"/>
          <p:cNvSpPr txBox="1"/>
          <p:nvPr/>
        </p:nvSpPr>
        <p:spPr>
          <a:xfrm>
            <a:off x="1881450" y="1285550"/>
            <a:ext cx="5381100" cy="1446900"/>
          </a:xfrm>
          <a:prstGeom prst="rect">
            <a:avLst/>
          </a:prstGeom>
          <a:solidFill>
            <a:schemeClr val="accen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solidFill>
                  <a:schemeClr val="lt1"/>
                </a:solidFill>
                <a:latin typeface="Ubuntu"/>
                <a:ea typeface="Ubuntu"/>
                <a:cs typeface="Ubuntu"/>
                <a:sym typeface="Ubuntu"/>
              </a:rPr>
              <a:t>Quels critères utilisez-vous </a:t>
            </a:r>
            <a:endParaRPr sz="3000">
              <a:solidFill>
                <a:schemeClr val="lt1"/>
              </a:solidFill>
              <a:latin typeface="Ubuntu"/>
              <a:ea typeface="Ubuntu"/>
              <a:cs typeface="Ubuntu"/>
              <a:sym typeface="Ubuntu"/>
            </a:endParaRPr>
          </a:p>
          <a:p>
            <a:pPr marL="0" lvl="0" indent="0" algn="ctr" rtl="0">
              <a:spcBef>
                <a:spcPts val="0"/>
              </a:spcBef>
              <a:spcAft>
                <a:spcPts val="0"/>
              </a:spcAft>
              <a:buNone/>
            </a:pPr>
            <a:r>
              <a:rPr lang="en" sz="3000">
                <a:solidFill>
                  <a:schemeClr val="lt1"/>
                </a:solidFill>
                <a:latin typeface="Ubuntu"/>
                <a:ea typeface="Ubuntu"/>
                <a:cs typeface="Ubuntu"/>
                <a:sym typeface="Ubuntu"/>
              </a:rPr>
              <a:t>pour choisir un robot?</a:t>
            </a:r>
            <a:endParaRPr sz="3000">
              <a:solidFill>
                <a:schemeClr val="lt1"/>
              </a:solidFill>
              <a:latin typeface="Ubuntu"/>
              <a:ea typeface="Ubuntu"/>
              <a:cs typeface="Ubuntu"/>
              <a:sym typeface="Ubuntu"/>
            </a:endParaRPr>
          </a:p>
          <a:p>
            <a:pPr marL="0" lvl="0" indent="0" algn="ctr" rtl="0">
              <a:spcBef>
                <a:spcPts val="0"/>
              </a:spcBef>
              <a:spcAft>
                <a:spcPts val="0"/>
              </a:spcAft>
              <a:buNone/>
            </a:pPr>
            <a:r>
              <a:rPr lang="en" sz="2200" i="1">
                <a:solidFill>
                  <a:schemeClr val="lt1"/>
                </a:solidFill>
                <a:latin typeface="Ubuntu"/>
                <a:ea typeface="Ubuntu"/>
                <a:cs typeface="Ubuntu"/>
                <a:sym typeface="Ubuntu"/>
              </a:rPr>
              <a:t>(ou lesquels devriez-vous utiliser?)</a:t>
            </a:r>
            <a:endParaRPr sz="2200" i="1">
              <a:solidFill>
                <a:schemeClr val="lt1"/>
              </a:solidFill>
              <a:latin typeface="Ubuntu"/>
              <a:ea typeface="Ubuntu"/>
              <a:cs typeface="Ubuntu"/>
              <a:sym typeface="Ubuntu"/>
            </a:endParaRPr>
          </a:p>
        </p:txBody>
      </p:sp>
      <p:pic>
        <p:nvPicPr>
          <p:cNvPr id="710" name="Google Shape;710;p37"/>
          <p:cNvPicPr preferRelativeResize="0"/>
          <p:nvPr/>
        </p:nvPicPr>
        <p:blipFill>
          <a:blip r:embed="rId3">
            <a:alphaModFix/>
          </a:blip>
          <a:stretch>
            <a:fillRect/>
          </a:stretch>
        </p:blipFill>
        <p:spPr>
          <a:xfrm>
            <a:off x="1685925" y="439225"/>
            <a:ext cx="457200" cy="457200"/>
          </a:xfrm>
          <a:prstGeom prst="rect">
            <a:avLst/>
          </a:prstGeom>
          <a:noFill/>
          <a:ln>
            <a:noFill/>
          </a:ln>
        </p:spPr>
      </p:pic>
      <p:sp>
        <p:nvSpPr>
          <p:cNvPr id="711" name="Google Shape;711;p37"/>
          <p:cNvSpPr txBox="1">
            <a:spLocks noGrp="1"/>
          </p:cNvSpPr>
          <p:nvPr>
            <p:ph type="title" idx="4294967295"/>
          </p:nvPr>
        </p:nvSpPr>
        <p:spPr>
          <a:xfrm>
            <a:off x="2219325" y="163000"/>
            <a:ext cx="5133900" cy="1014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3500">
                <a:solidFill>
                  <a:schemeClr val="dk2"/>
                </a:solidFill>
                <a:latin typeface="Viga"/>
                <a:ea typeface="Viga"/>
                <a:cs typeface="Viga"/>
                <a:sym typeface="Viga"/>
              </a:rPr>
              <a:t>Sondage</a:t>
            </a:r>
            <a:endParaRPr sz="3500">
              <a:solidFill>
                <a:schemeClr val="dk2"/>
              </a:solidFill>
              <a:latin typeface="Viga"/>
              <a:ea typeface="Viga"/>
              <a:cs typeface="Viga"/>
              <a:sym typeface="Viga"/>
            </a:endParaRPr>
          </a:p>
        </p:txBody>
      </p:sp>
      <p:pic>
        <p:nvPicPr>
          <p:cNvPr id="712" name="Google Shape;712;p37"/>
          <p:cNvPicPr preferRelativeResize="0"/>
          <p:nvPr/>
        </p:nvPicPr>
        <p:blipFill rotWithShape="1">
          <a:blip r:embed="rId4">
            <a:alphaModFix/>
          </a:blip>
          <a:srcRect l="8143" t="8350" r="7118" b="9134"/>
          <a:stretch/>
        </p:blipFill>
        <p:spPr>
          <a:xfrm>
            <a:off x="819150" y="2968350"/>
            <a:ext cx="1568625" cy="1527450"/>
          </a:xfrm>
          <a:prstGeom prst="rect">
            <a:avLst/>
          </a:prstGeom>
          <a:noFill/>
          <a:ln>
            <a:noFill/>
          </a:ln>
        </p:spPr>
      </p:pic>
      <p:sp>
        <p:nvSpPr>
          <p:cNvPr id="713" name="Google Shape;713;p37"/>
          <p:cNvSpPr txBox="1"/>
          <p:nvPr/>
        </p:nvSpPr>
        <p:spPr>
          <a:xfrm>
            <a:off x="2066925" y="3314700"/>
            <a:ext cx="67818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300" b="1" i="1" u="sng">
                <a:solidFill>
                  <a:schemeClr val="hlink"/>
                </a:solidFill>
                <a:latin typeface="Ubuntu"/>
                <a:ea typeface="Ubuntu"/>
                <a:cs typeface="Ubuntu"/>
                <a:sym typeface="Ubuntu"/>
                <a:hlinkClick r:id="rId5"/>
              </a:rPr>
              <a:t>www.wooclap.com/ROBOTSJNE</a:t>
            </a:r>
            <a:endParaRPr sz="1500" i="1" u="sng">
              <a:solidFill>
                <a:schemeClr val="accen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38"/>
          <p:cNvSpPr txBox="1"/>
          <p:nvPr/>
        </p:nvSpPr>
        <p:spPr>
          <a:xfrm>
            <a:off x="1165775" y="277875"/>
            <a:ext cx="7502700" cy="554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2"/>
                </a:solidFill>
                <a:latin typeface="Viga"/>
                <a:ea typeface="Viga"/>
                <a:cs typeface="Viga"/>
                <a:sym typeface="Viga"/>
              </a:rPr>
              <a:t>Démystifier la programmation informatique</a:t>
            </a:r>
            <a:endParaRPr>
              <a:solidFill>
                <a:schemeClr val="dk2"/>
              </a:solidFill>
            </a:endParaRPr>
          </a:p>
        </p:txBody>
      </p:sp>
      <p:pic>
        <p:nvPicPr>
          <p:cNvPr id="719" name="Google Shape;719;p38"/>
          <p:cNvPicPr preferRelativeResize="0"/>
          <p:nvPr/>
        </p:nvPicPr>
        <p:blipFill>
          <a:blip r:embed="rId3">
            <a:alphaModFix/>
          </a:blip>
          <a:stretch>
            <a:fillRect/>
          </a:stretch>
        </p:blipFill>
        <p:spPr>
          <a:xfrm>
            <a:off x="2157675" y="908175"/>
            <a:ext cx="4206100" cy="387667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39"/>
          <p:cNvSpPr/>
          <p:nvPr/>
        </p:nvSpPr>
        <p:spPr>
          <a:xfrm>
            <a:off x="285772" y="1114442"/>
            <a:ext cx="8470200" cy="22098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9"/>
          <p:cNvSpPr txBox="1">
            <a:spLocks noGrp="1"/>
          </p:cNvSpPr>
          <p:nvPr>
            <p:ph type="ctrTitle"/>
          </p:nvPr>
        </p:nvSpPr>
        <p:spPr>
          <a:xfrm>
            <a:off x="235500" y="238125"/>
            <a:ext cx="8520600" cy="734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Types de programmation</a:t>
            </a:r>
            <a:endParaRPr sz="3500">
              <a:solidFill>
                <a:schemeClr val="dk2"/>
              </a:solidFill>
              <a:latin typeface="Viga"/>
              <a:ea typeface="Viga"/>
              <a:cs typeface="Viga"/>
              <a:sym typeface="Viga"/>
            </a:endParaRPr>
          </a:p>
          <a:p>
            <a:pPr marL="0" lvl="0" indent="0" algn="ctr" rtl="0">
              <a:spcBef>
                <a:spcPts val="0"/>
              </a:spcBef>
              <a:spcAft>
                <a:spcPts val="0"/>
              </a:spcAft>
              <a:buNone/>
            </a:pPr>
            <a:r>
              <a:rPr lang="en" sz="1700" i="1">
                <a:solidFill>
                  <a:schemeClr val="dk2"/>
                </a:solidFill>
                <a:latin typeface="Viga"/>
                <a:ea typeface="Viga"/>
                <a:cs typeface="Viga"/>
                <a:sym typeface="Viga"/>
              </a:rPr>
              <a:t>Robotique éducative</a:t>
            </a:r>
            <a:endParaRPr sz="1700" i="1">
              <a:solidFill>
                <a:schemeClr val="dk2"/>
              </a:solidFill>
              <a:latin typeface="Viga"/>
              <a:ea typeface="Viga"/>
              <a:cs typeface="Viga"/>
              <a:sym typeface="Viga"/>
            </a:endParaRPr>
          </a:p>
        </p:txBody>
      </p:sp>
      <p:graphicFrame>
        <p:nvGraphicFramePr>
          <p:cNvPr id="726" name="Google Shape;726;p39"/>
          <p:cNvGraphicFramePr/>
          <p:nvPr/>
        </p:nvGraphicFramePr>
        <p:xfrm>
          <a:off x="311700" y="1112975"/>
          <a:ext cx="3000000" cy="3000000"/>
        </p:xfrm>
        <a:graphic>
          <a:graphicData uri="http://schemas.openxmlformats.org/drawingml/2006/table">
            <a:tbl>
              <a:tblPr>
                <a:noFill/>
                <a:tableStyleId>{0104EF82-5CA0-47A7-8762-701E189D82E1}</a:tableStyleId>
              </a:tblPr>
              <a:tblGrid>
                <a:gridCol w="2095525">
                  <a:extLst>
                    <a:ext uri="{9D8B030D-6E8A-4147-A177-3AD203B41FA5}">
                      <a16:colId xmlns:a16="http://schemas.microsoft.com/office/drawing/2014/main" val="20000"/>
                    </a:ext>
                  </a:extLst>
                </a:gridCol>
                <a:gridCol w="2095525">
                  <a:extLst>
                    <a:ext uri="{9D8B030D-6E8A-4147-A177-3AD203B41FA5}">
                      <a16:colId xmlns:a16="http://schemas.microsoft.com/office/drawing/2014/main" val="20001"/>
                    </a:ext>
                  </a:extLst>
                </a:gridCol>
                <a:gridCol w="2095525">
                  <a:extLst>
                    <a:ext uri="{9D8B030D-6E8A-4147-A177-3AD203B41FA5}">
                      <a16:colId xmlns:a16="http://schemas.microsoft.com/office/drawing/2014/main" val="20002"/>
                    </a:ext>
                  </a:extLst>
                </a:gridCol>
                <a:gridCol w="2095525">
                  <a:extLst>
                    <a:ext uri="{9D8B030D-6E8A-4147-A177-3AD203B41FA5}">
                      <a16:colId xmlns:a16="http://schemas.microsoft.com/office/drawing/2014/main" val="20003"/>
                    </a:ext>
                  </a:extLst>
                </a:gridCol>
              </a:tblGrid>
              <a:tr h="605875">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Activités</a:t>
                      </a:r>
                      <a:endParaRPr sz="1500">
                        <a:solidFill>
                          <a:schemeClr val="dk2"/>
                        </a:solidFill>
                        <a:latin typeface="Viga"/>
                        <a:ea typeface="Viga"/>
                        <a:cs typeface="Viga"/>
                        <a:sym typeface="Viga"/>
                      </a:endParaRPr>
                    </a:p>
                    <a:p>
                      <a:pPr marL="0" lvl="0" indent="0" algn="ctr" rtl="0">
                        <a:spcBef>
                          <a:spcPts val="0"/>
                        </a:spcBef>
                        <a:spcAft>
                          <a:spcPts val="0"/>
                        </a:spcAft>
                        <a:buNone/>
                      </a:pPr>
                      <a:r>
                        <a:rPr lang="en" sz="1500">
                          <a:solidFill>
                            <a:schemeClr val="dk2"/>
                          </a:solidFill>
                          <a:latin typeface="Viga"/>
                          <a:ea typeface="Viga"/>
                          <a:cs typeface="Viga"/>
                          <a:sym typeface="Viga"/>
                        </a:rPr>
                        <a:t>débranchées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Sans</a:t>
                      </a:r>
                      <a:endParaRPr sz="1500">
                        <a:solidFill>
                          <a:schemeClr val="dk2"/>
                        </a:solidFill>
                        <a:latin typeface="Viga"/>
                        <a:ea typeface="Viga"/>
                        <a:cs typeface="Viga"/>
                        <a:sym typeface="Viga"/>
                      </a:endParaRPr>
                    </a:p>
                    <a:p>
                      <a:pPr marL="0" lvl="0" indent="0" algn="ctr" rtl="0">
                        <a:spcBef>
                          <a:spcPts val="0"/>
                        </a:spcBef>
                        <a:spcAft>
                          <a:spcPts val="0"/>
                        </a:spcAft>
                        <a:buNone/>
                      </a:pPr>
                      <a:r>
                        <a:rPr lang="en" sz="1500">
                          <a:solidFill>
                            <a:schemeClr val="dk2"/>
                          </a:solidFill>
                          <a:latin typeface="Viga"/>
                          <a:ea typeface="Viga"/>
                          <a:cs typeface="Viga"/>
                          <a:sym typeface="Viga"/>
                        </a:rPr>
                        <a:t>appareils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Visuelle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Textuelle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1502925">
                <a:tc>
                  <a:txBody>
                    <a:bodyPr/>
                    <a:lstStyle/>
                    <a:p>
                      <a:pPr marL="0" lvl="0" indent="0" algn="ctr" rtl="0">
                        <a:spcBef>
                          <a:spcPts val="0"/>
                        </a:spcBef>
                        <a:spcAft>
                          <a:spcPts val="0"/>
                        </a:spcAft>
                        <a:buNone/>
                      </a:pPr>
                      <a:r>
                        <a:rPr lang="en">
                          <a:solidFill>
                            <a:schemeClr val="dk2"/>
                          </a:solidFill>
                          <a:latin typeface="Ubuntu"/>
                          <a:ea typeface="Ubuntu"/>
                          <a:cs typeface="Ubuntu"/>
                          <a:sym typeface="Ubuntu"/>
                        </a:rPr>
                        <a:t>Activités ou jeux réalisés sans technologie.</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On programme directement sur le robot (ou manette) ou à l’aide d’accessoires (cartes, cubes, crayons de couleur, etc.).</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Offre un langage de programmation  sous forme de blocs/pictogrammes classés par couleur. </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Codage sous forme textuelle respectant une syntaxe normalisée (Python, Java, Swift, etc.).</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727" name="Google Shape;727;p39"/>
          <p:cNvSpPr/>
          <p:nvPr/>
        </p:nvSpPr>
        <p:spPr>
          <a:xfrm>
            <a:off x="235500"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9"/>
          <p:cNvSpPr txBox="1"/>
          <p:nvPr/>
        </p:nvSpPr>
        <p:spPr>
          <a:xfrm>
            <a:off x="704850" y="3695275"/>
            <a:ext cx="14763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Introduction de concepts de programmation.</a:t>
            </a:r>
            <a:endParaRPr sz="1500" b="1">
              <a:solidFill>
                <a:schemeClr val="dk2"/>
              </a:solidFill>
              <a:latin typeface="Ubuntu"/>
              <a:ea typeface="Ubuntu"/>
              <a:cs typeface="Ubuntu"/>
              <a:sym typeface="Ubuntu"/>
            </a:endParaRPr>
          </a:p>
        </p:txBody>
      </p:sp>
      <p:sp>
        <p:nvSpPr>
          <p:cNvPr id="729" name="Google Shape;729;p39"/>
          <p:cNvSpPr/>
          <p:nvPr/>
        </p:nvSpPr>
        <p:spPr>
          <a:xfrm>
            <a:off x="2388150"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9"/>
          <p:cNvSpPr/>
          <p:nvPr/>
        </p:nvSpPr>
        <p:spPr>
          <a:xfrm>
            <a:off x="4521125"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9"/>
          <p:cNvSpPr/>
          <p:nvPr/>
        </p:nvSpPr>
        <p:spPr>
          <a:xfrm>
            <a:off x="6611475"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9"/>
          <p:cNvSpPr txBox="1"/>
          <p:nvPr/>
        </p:nvSpPr>
        <p:spPr>
          <a:xfrm>
            <a:off x="2818825" y="3709950"/>
            <a:ext cx="168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Appropriation rapide avec un codage simple.</a:t>
            </a:r>
            <a:endParaRPr sz="1200" b="1">
              <a:solidFill>
                <a:schemeClr val="dk2"/>
              </a:solidFill>
              <a:latin typeface="Ubuntu"/>
              <a:ea typeface="Ubuntu"/>
              <a:cs typeface="Ubuntu"/>
              <a:sym typeface="Ubuntu"/>
            </a:endParaRPr>
          </a:p>
        </p:txBody>
      </p:sp>
      <p:sp>
        <p:nvSpPr>
          <p:cNvPr id="733" name="Google Shape;733;p39"/>
          <p:cNvSpPr txBox="1"/>
          <p:nvPr/>
        </p:nvSpPr>
        <p:spPr>
          <a:xfrm>
            <a:off x="7067025" y="3709950"/>
            <a:ext cx="168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Usage plus avancé et varié de la programmation.</a:t>
            </a:r>
            <a:endParaRPr b="1"/>
          </a:p>
        </p:txBody>
      </p:sp>
      <p:sp>
        <p:nvSpPr>
          <p:cNvPr id="734" name="Google Shape;734;p39"/>
          <p:cNvSpPr txBox="1"/>
          <p:nvPr/>
        </p:nvSpPr>
        <p:spPr>
          <a:xfrm>
            <a:off x="4915050" y="3604525"/>
            <a:ext cx="1781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Programmation intuitive en réduisant les barrières d’un codage complexe.</a:t>
            </a:r>
            <a:endParaRPr sz="1200" b="1">
              <a:solidFill>
                <a:schemeClr val="dk2"/>
              </a:solidFill>
              <a:latin typeface="Ubuntu"/>
              <a:ea typeface="Ubuntu"/>
              <a:cs typeface="Ubuntu"/>
              <a:sym typeface="Ubuntu"/>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40"/>
          <p:cNvSpPr/>
          <p:nvPr/>
        </p:nvSpPr>
        <p:spPr>
          <a:xfrm>
            <a:off x="268900" y="1578375"/>
            <a:ext cx="8487300" cy="2176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0"/>
          <p:cNvSpPr txBox="1">
            <a:spLocks noGrp="1"/>
          </p:cNvSpPr>
          <p:nvPr>
            <p:ph type="ctrTitle"/>
          </p:nvPr>
        </p:nvSpPr>
        <p:spPr>
          <a:xfrm>
            <a:off x="235500" y="542925"/>
            <a:ext cx="8520600" cy="734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Types de robot</a:t>
            </a:r>
            <a:endParaRPr sz="3500">
              <a:solidFill>
                <a:schemeClr val="dk2"/>
              </a:solidFill>
              <a:latin typeface="Viga"/>
              <a:ea typeface="Viga"/>
              <a:cs typeface="Viga"/>
              <a:sym typeface="Viga"/>
            </a:endParaRPr>
          </a:p>
          <a:p>
            <a:pPr marL="0" lvl="0" indent="0" algn="ctr" rtl="0">
              <a:spcBef>
                <a:spcPts val="0"/>
              </a:spcBef>
              <a:spcAft>
                <a:spcPts val="0"/>
              </a:spcAft>
              <a:buNone/>
            </a:pPr>
            <a:r>
              <a:rPr lang="en" sz="1700" i="1">
                <a:solidFill>
                  <a:schemeClr val="dk2"/>
                </a:solidFill>
                <a:latin typeface="Viga"/>
                <a:ea typeface="Viga"/>
                <a:cs typeface="Viga"/>
                <a:sym typeface="Viga"/>
              </a:rPr>
              <a:t>Robotique éducative</a:t>
            </a:r>
            <a:endParaRPr sz="1700" i="1">
              <a:solidFill>
                <a:schemeClr val="dk2"/>
              </a:solidFill>
              <a:latin typeface="Viga"/>
              <a:ea typeface="Viga"/>
              <a:cs typeface="Viga"/>
              <a:sym typeface="Viga"/>
            </a:endParaRPr>
          </a:p>
        </p:txBody>
      </p:sp>
      <p:graphicFrame>
        <p:nvGraphicFramePr>
          <p:cNvPr id="741" name="Google Shape;741;p40"/>
          <p:cNvGraphicFramePr/>
          <p:nvPr/>
        </p:nvGraphicFramePr>
        <p:xfrm>
          <a:off x="311700" y="1570175"/>
          <a:ext cx="3000000" cy="3000000"/>
        </p:xfrm>
        <a:graphic>
          <a:graphicData uri="http://schemas.openxmlformats.org/drawingml/2006/table">
            <a:tbl>
              <a:tblPr>
                <a:noFill/>
                <a:tableStyleId>{0104EF82-5CA0-47A7-8762-701E189D82E1}</a:tableStyleId>
              </a:tblPr>
              <a:tblGrid>
                <a:gridCol w="2095525">
                  <a:extLst>
                    <a:ext uri="{9D8B030D-6E8A-4147-A177-3AD203B41FA5}">
                      <a16:colId xmlns:a16="http://schemas.microsoft.com/office/drawing/2014/main" val="20000"/>
                    </a:ext>
                  </a:extLst>
                </a:gridCol>
                <a:gridCol w="2095525">
                  <a:extLst>
                    <a:ext uri="{9D8B030D-6E8A-4147-A177-3AD203B41FA5}">
                      <a16:colId xmlns:a16="http://schemas.microsoft.com/office/drawing/2014/main" val="20001"/>
                    </a:ext>
                  </a:extLst>
                </a:gridCol>
                <a:gridCol w="2095525">
                  <a:extLst>
                    <a:ext uri="{9D8B030D-6E8A-4147-A177-3AD203B41FA5}">
                      <a16:colId xmlns:a16="http://schemas.microsoft.com/office/drawing/2014/main" val="20002"/>
                    </a:ext>
                  </a:extLst>
                </a:gridCol>
                <a:gridCol w="2095525">
                  <a:extLst>
                    <a:ext uri="{9D8B030D-6E8A-4147-A177-3AD203B41FA5}">
                      <a16:colId xmlns:a16="http://schemas.microsoft.com/office/drawing/2014/main" val="20003"/>
                    </a:ext>
                  </a:extLst>
                </a:gridCol>
              </a:tblGrid>
              <a:tr h="525250">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Sans montage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Avec montage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Éducation vs maison</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Famille de robots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1580200">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Utilisation sans assemblage complexe.</a:t>
                      </a:r>
                      <a:endParaRPr>
                        <a:solidFill>
                          <a:schemeClr val="dk2"/>
                        </a:solidFill>
                        <a:latin typeface="Ubuntu"/>
                        <a:ea typeface="Ubuntu"/>
                        <a:cs typeface="Ubuntu"/>
                        <a:sym typeface="Ubuntu"/>
                      </a:endParaRPr>
                    </a:p>
                    <a:p>
                      <a:pPr marL="0" lvl="0" indent="0" algn="l" rtl="0">
                        <a:spcBef>
                          <a:spcPts val="0"/>
                        </a:spcBef>
                        <a:spcAft>
                          <a:spcPts val="0"/>
                        </a:spcAft>
                        <a:buNone/>
                      </a:pPr>
                      <a:r>
                        <a:rPr lang="en">
                          <a:solidFill>
                            <a:schemeClr val="dk2"/>
                          </a:solidFill>
                          <a:latin typeface="Ubuntu"/>
                          <a:ea typeface="Ubuntu"/>
                          <a:cs typeface="Ubuntu"/>
                          <a:sym typeface="Ubuntu"/>
                        </a:rPr>
                        <a:t>Modifications mineures possibles avec certains modèles.</a:t>
                      </a:r>
                      <a:endParaRPr>
                        <a:solidFill>
                          <a:schemeClr val="dk2"/>
                        </a:solidFill>
                        <a:latin typeface="Ubuntu"/>
                        <a:ea typeface="Ubuntu"/>
                        <a:cs typeface="Ubuntu"/>
                        <a:sym typeface="Ubuntu"/>
                      </a:endParaRPr>
                    </a:p>
                  </a:txBody>
                  <a:tcPr marL="91425" marR="91425" marT="91425" marB="91425">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Ensemble (pièces, moteurs, capteurs, etc.) permettction libre ou selon un plan.ant la constru</a:t>
                      </a:r>
                      <a:endParaRPr>
                        <a:solidFill>
                          <a:schemeClr val="dk2"/>
                        </a:solidFill>
                        <a:latin typeface="Ubuntu"/>
                        <a:ea typeface="Ubuntu"/>
                        <a:cs typeface="Ubuntu"/>
                        <a:sym typeface="Ubuntu"/>
                      </a:endParaRPr>
                    </a:p>
                    <a:p>
                      <a:pPr marL="0" lvl="0" indent="0" algn="l" rtl="0">
                        <a:spcBef>
                          <a:spcPts val="0"/>
                        </a:spcBef>
                        <a:spcAft>
                          <a:spcPts val="0"/>
                        </a:spcAft>
                        <a:buNone/>
                      </a:pPr>
                      <a:endParaRPr>
                        <a:solidFill>
                          <a:schemeClr val="dk2"/>
                        </a:solidFill>
                        <a:latin typeface="Ubuntu"/>
                        <a:ea typeface="Ubuntu"/>
                        <a:cs typeface="Ubuntu"/>
                        <a:sym typeface="Ubuntu"/>
                      </a:endParaRPr>
                    </a:p>
                  </a:txBody>
                  <a:tcPr marL="91425" marR="91425" marT="91425" marB="91425">
                    <a:lnL w="1905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Est-il destiné au monde de l’éducation?</a:t>
                      </a:r>
                      <a:endParaRPr>
                        <a:solidFill>
                          <a:schemeClr val="dk2"/>
                        </a:solidFill>
                        <a:latin typeface="Ubuntu"/>
                        <a:ea typeface="Ubuntu"/>
                        <a:cs typeface="Ubuntu"/>
                        <a:sym typeface="Ubuntu"/>
                      </a:endParaRPr>
                    </a:p>
                    <a:p>
                      <a:pPr marL="0" lvl="0" indent="0" algn="l" rtl="0">
                        <a:spcBef>
                          <a:spcPts val="0"/>
                        </a:spcBef>
                        <a:spcAft>
                          <a:spcPts val="0"/>
                        </a:spcAft>
                        <a:buNone/>
                      </a:pPr>
                      <a:r>
                        <a:rPr lang="en">
                          <a:solidFill>
                            <a:schemeClr val="dk2"/>
                          </a:solidFill>
                          <a:latin typeface="Ubuntu"/>
                          <a:ea typeface="Ubuntu"/>
                          <a:cs typeface="Ubuntu"/>
                          <a:sym typeface="Ubuntu"/>
                        </a:rPr>
                        <a:t>Il existe parfois une version éducation et une version maison du même type de robot.</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Certains modèles font partie d’une famille de robots permettant un continuum (application et/ou matériel).</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41"/>
          <p:cNvSpPr txBox="1"/>
          <p:nvPr/>
        </p:nvSpPr>
        <p:spPr>
          <a:xfrm>
            <a:off x="335500" y="1275925"/>
            <a:ext cx="6878700" cy="3130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Combien de robots pour la classe? Pour l’école?</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(1 par élève, équipe de 2 ou 3, pour l’année complète vs pour une activité précise, etc.)</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Types d’élève?</a:t>
            </a:r>
            <a:endParaRPr sz="1600">
              <a:solidFill>
                <a:srgbClr val="434343"/>
              </a:solidFill>
              <a:latin typeface="Ubuntu"/>
              <a:ea typeface="Ubuntu"/>
              <a:cs typeface="Ubuntu"/>
              <a:sym typeface="Ubuntu"/>
            </a:endParaRPr>
          </a:p>
          <a:p>
            <a:pPr marL="0" lvl="0" indent="457200" algn="l" rtl="0">
              <a:lnSpc>
                <a:spcPct val="115000"/>
              </a:lnSpc>
              <a:spcBef>
                <a:spcPts val="0"/>
              </a:spcBef>
              <a:spcAft>
                <a:spcPts val="0"/>
              </a:spcAft>
              <a:buNone/>
            </a:pPr>
            <a:r>
              <a:rPr lang="en" sz="1200" i="1">
                <a:solidFill>
                  <a:srgbClr val="434343"/>
                </a:solidFill>
                <a:latin typeface="Ubuntu"/>
                <a:ea typeface="Ubuntu"/>
                <a:cs typeface="Ubuntu"/>
                <a:sym typeface="Ubuntu"/>
              </a:rPr>
              <a:t>(non-lecteurs, débutants vs avancés, etc.)</a:t>
            </a: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Des modèles qui favorisent la créativité (application &amp; robot)? </a:t>
            </a:r>
            <a:endParaRPr sz="1600">
              <a:solidFill>
                <a:srgbClr val="434343"/>
              </a:solidFill>
              <a:highlight>
                <a:srgbClr val="FFFF00"/>
              </a:highlight>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(pièces à monter, accessoires et capteurs variés, intégration à d’autre équipement, etc.)</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Robot avec une plateforme à plusieurs niveaux de programmation et/ou un modèle évolutif pour penser à un continuum?</a:t>
            </a:r>
            <a:endParaRPr sz="1600">
              <a:solidFill>
                <a:srgbClr val="434343"/>
              </a:solidFill>
              <a:latin typeface="Ubuntu"/>
              <a:ea typeface="Ubuntu"/>
              <a:cs typeface="Ubuntu"/>
              <a:sym typeface="Ubuntu"/>
            </a:endParaRPr>
          </a:p>
          <a:p>
            <a:pPr marL="9144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(sans appareils, programmation visuelle ou textuelle, famille de robots)</a:t>
            </a:r>
            <a:endParaRPr>
              <a:solidFill>
                <a:srgbClr val="434343"/>
              </a:solidFill>
              <a:latin typeface="Ubuntu"/>
              <a:ea typeface="Ubuntu"/>
              <a:cs typeface="Ubuntu"/>
              <a:sym typeface="Ubuntu"/>
            </a:endParaRPr>
          </a:p>
        </p:txBody>
      </p:sp>
      <p:sp>
        <p:nvSpPr>
          <p:cNvPr id="747" name="Google Shape;747;p41"/>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748" name="Google Shape;748;p41"/>
          <p:cNvSpPr txBox="1"/>
          <p:nvPr/>
        </p:nvSpPr>
        <p:spPr>
          <a:xfrm>
            <a:off x="768825" y="57550"/>
            <a:ext cx="65748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de classe et intention pédagogique</a:t>
            </a:r>
            <a:endParaRPr sz="1500" i="1">
              <a:solidFill>
                <a:srgbClr val="0069BF"/>
              </a:solidFill>
              <a:latin typeface="Viga"/>
              <a:ea typeface="Viga"/>
              <a:cs typeface="Viga"/>
              <a:sym typeface="Vig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42"/>
          <p:cNvSpPr txBox="1"/>
          <p:nvPr/>
        </p:nvSpPr>
        <p:spPr>
          <a:xfrm>
            <a:off x="348450" y="1164525"/>
            <a:ext cx="6755700" cy="3617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Plusieurs ressources disponibles?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(plans de conception et/ou programmation, parcours d’appropriation, activités pédagogiques, communautés de partage, autoformation, expertise locale, etc.)</a:t>
            </a: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Les élèves participent à des concours/événements?</a:t>
            </a:r>
            <a:endParaRPr sz="16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Répond-il à mes intentions disciplinaires?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a:solidFill>
                  <a:srgbClr val="434343"/>
                </a:solidFill>
                <a:latin typeface="Ubuntu"/>
                <a:ea typeface="Ubuntu"/>
                <a:cs typeface="Ubuntu"/>
                <a:sym typeface="Ubuntu"/>
              </a:rPr>
              <a:t>(mathématique = calculs/précision, science =  capteurs/montage, art = crayon/musique, langues = enregistrement, etc.)</a:t>
            </a: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Simulateurs disponibles pour les élèves?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a:solidFill>
                  <a:srgbClr val="434343"/>
                </a:solidFill>
                <a:latin typeface="Ubuntu"/>
                <a:ea typeface="Ubuntu"/>
                <a:cs typeface="Ubuntu"/>
                <a:sym typeface="Ubuntu"/>
              </a:rPr>
              <a:t>(travail à distance, équipement limité, introduction de concepts, etc.)</a:t>
            </a: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Voulez-vous une variété de robots pour un laboratoire créatif?</a:t>
            </a:r>
            <a:endParaRPr sz="1600">
              <a:solidFill>
                <a:srgbClr val="434343"/>
              </a:solidFill>
              <a:latin typeface="Ubuntu"/>
              <a:ea typeface="Ubuntu"/>
              <a:cs typeface="Ubuntu"/>
              <a:sym typeface="Ubuntu"/>
            </a:endParaRPr>
          </a:p>
        </p:txBody>
      </p:sp>
      <p:sp>
        <p:nvSpPr>
          <p:cNvPr id="754" name="Google Shape;754;p42"/>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755" name="Google Shape;755;p42"/>
          <p:cNvSpPr txBox="1"/>
          <p:nvPr/>
        </p:nvSpPr>
        <p:spPr>
          <a:xfrm>
            <a:off x="692625" y="57550"/>
            <a:ext cx="65748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de classe et intention pédagogique</a:t>
            </a:r>
            <a:endParaRPr sz="1500" i="1">
              <a:solidFill>
                <a:srgbClr val="0069BF"/>
              </a:solidFill>
              <a:latin typeface="Viga"/>
              <a:ea typeface="Viga"/>
              <a:cs typeface="Viga"/>
              <a:sym typeface="Vig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43"/>
          <p:cNvSpPr txBox="1"/>
          <p:nvPr/>
        </p:nvSpPr>
        <p:spPr>
          <a:xfrm>
            <a:off x="295325" y="1319650"/>
            <a:ext cx="7227300" cy="298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Compatibilité avec vos appareils?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(ordinateurs, tablettes, Chromebook, etc.)</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Installation et disponibilité des applications?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(en ligne ou installation par les services informatiques)</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Piles et recharge des robots?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(piles rechargeables ou à usage unique , utilisation d’un tournevis, autonomie de la charge, prises USB, rallonges et prises murales)</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Espace/lieu d’expérimentation</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(table, classe, local dédié, gymnase, cour extérieure)</a:t>
            </a:r>
            <a:endParaRPr>
              <a:solidFill>
                <a:srgbClr val="434343"/>
              </a:solidFill>
              <a:highlight>
                <a:srgbClr val="FFFF00"/>
              </a:highlight>
              <a:latin typeface="Ubuntu"/>
              <a:ea typeface="Ubuntu"/>
              <a:cs typeface="Ubuntu"/>
              <a:sym typeface="Ubuntu"/>
            </a:endParaRPr>
          </a:p>
        </p:txBody>
      </p:sp>
      <p:sp>
        <p:nvSpPr>
          <p:cNvPr id="761" name="Google Shape;761;p43"/>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762" name="Google Shape;762;p43"/>
          <p:cNvSpPr txBox="1"/>
          <p:nvPr/>
        </p:nvSpPr>
        <p:spPr>
          <a:xfrm>
            <a:off x="768825" y="57550"/>
            <a:ext cx="65748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du matériel et questions techniques</a:t>
            </a:r>
            <a:endParaRPr sz="1500" i="1">
              <a:solidFill>
                <a:srgbClr val="0069BF"/>
              </a:solidFill>
              <a:latin typeface="Viga"/>
              <a:ea typeface="Viga"/>
              <a:cs typeface="Viga"/>
              <a:sym typeface="Vig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44"/>
          <p:cNvSpPr txBox="1"/>
          <p:nvPr/>
        </p:nvSpPr>
        <p:spPr>
          <a:xfrm>
            <a:off x="295325" y="1235250"/>
            <a:ext cx="7227300" cy="2688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Avons-nous déjà des robots?</a:t>
            </a:r>
            <a:endParaRPr sz="16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a:solidFill>
                  <a:srgbClr val="434343"/>
                </a:solidFill>
                <a:latin typeface="Ubuntu"/>
                <a:ea typeface="Ubuntu"/>
                <a:cs typeface="Ubuntu"/>
                <a:sym typeface="Ubuntu"/>
              </a:rPr>
              <a:t> 	</a:t>
            </a:r>
            <a:r>
              <a:rPr lang="en" sz="1200" i="1">
                <a:solidFill>
                  <a:srgbClr val="434343"/>
                </a:solidFill>
                <a:latin typeface="Ubuntu"/>
                <a:ea typeface="Ubuntu"/>
                <a:cs typeface="Ubuntu"/>
                <a:sym typeface="Ubuntu"/>
              </a:rPr>
              <a:t>(</a:t>
            </a:r>
            <a:r>
              <a:rPr lang="en" sz="1100" i="1">
                <a:solidFill>
                  <a:srgbClr val="434343"/>
                </a:solidFill>
                <a:latin typeface="Ubuntu"/>
                <a:ea typeface="Ubuntu"/>
                <a:cs typeface="Ubuntu"/>
                <a:sym typeface="Ubuntu"/>
              </a:rPr>
              <a:t>compléter l’inventaire, exploration d’autres types, mettre à jour, etc.)</a:t>
            </a:r>
            <a:endParaRPr sz="11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highlight>
                <a:srgbClr val="FFFF00"/>
              </a:highlight>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Veut-on des modèles connus, polyvalents, plus solides?</a:t>
            </a:r>
            <a:endParaRPr sz="16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highlight>
                <a:srgbClr val="FFFF00"/>
              </a:highlight>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Clientèle ciblée?</a:t>
            </a:r>
            <a:endParaRPr sz="1600">
              <a:solidFill>
                <a:srgbClr val="434343"/>
              </a:solidFill>
              <a:latin typeface="Ubuntu"/>
              <a:ea typeface="Ubuntu"/>
              <a:cs typeface="Ubuntu"/>
              <a:sym typeface="Ubuntu"/>
            </a:endParaRPr>
          </a:p>
          <a:p>
            <a:pPr marL="0" lvl="0" indent="457200" algn="l" rtl="0">
              <a:lnSpc>
                <a:spcPct val="115000"/>
              </a:lnSpc>
              <a:spcBef>
                <a:spcPts val="0"/>
              </a:spcBef>
              <a:spcAft>
                <a:spcPts val="0"/>
              </a:spcAft>
              <a:buNone/>
            </a:pPr>
            <a:r>
              <a:rPr lang="en" sz="1200" i="1">
                <a:solidFill>
                  <a:srgbClr val="434343"/>
                </a:solidFill>
                <a:latin typeface="Ubuntu"/>
                <a:ea typeface="Ubuntu"/>
                <a:cs typeface="Ubuntu"/>
                <a:sym typeface="Ubuntu"/>
              </a:rPr>
              <a:t>(trousses CSS vs école vs classe, projets particuliers, parascolaire)</a:t>
            </a: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500">
                <a:solidFill>
                  <a:srgbClr val="434343"/>
                </a:solidFill>
                <a:latin typeface="Ubuntu"/>
                <a:ea typeface="Ubuntu"/>
                <a:cs typeface="Ubuntu"/>
                <a:sym typeface="Ubuntu"/>
              </a:rPr>
              <a:t>Organisation et entreposage?</a:t>
            </a:r>
            <a:endParaRPr sz="15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(boîtes, chariots, armoires, transport, personne responsable)</a:t>
            </a:r>
            <a:endParaRPr>
              <a:solidFill>
                <a:srgbClr val="434343"/>
              </a:solidFill>
              <a:latin typeface="Ubuntu"/>
              <a:ea typeface="Ubuntu"/>
              <a:cs typeface="Ubuntu"/>
              <a:sym typeface="Ubuntu"/>
            </a:endParaRPr>
          </a:p>
        </p:txBody>
      </p:sp>
      <p:sp>
        <p:nvSpPr>
          <p:cNvPr id="768" name="Google Shape;768;p44"/>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769" name="Google Shape;769;p44"/>
          <p:cNvSpPr txBox="1"/>
          <p:nvPr/>
        </p:nvSpPr>
        <p:spPr>
          <a:xfrm>
            <a:off x="768825" y="57550"/>
            <a:ext cx="65748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du matériel et questions techniques</a:t>
            </a:r>
            <a:endParaRPr sz="1500" i="1">
              <a:solidFill>
                <a:srgbClr val="0069BF"/>
              </a:solidFill>
              <a:latin typeface="Viga"/>
              <a:ea typeface="Viga"/>
              <a:cs typeface="Viga"/>
              <a:sym typeface="Vig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45"/>
          <p:cNvSpPr txBox="1"/>
          <p:nvPr/>
        </p:nvSpPr>
        <p:spPr>
          <a:xfrm>
            <a:off x="1065249" y="293375"/>
            <a:ext cx="6849900" cy="1000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3500">
                <a:solidFill>
                  <a:schemeClr val="dk2"/>
                </a:solidFill>
                <a:latin typeface="Viga"/>
                <a:ea typeface="Viga"/>
                <a:cs typeface="Viga"/>
                <a:sym typeface="Viga"/>
              </a:rPr>
              <a:t>Une fois qu’on a notre robot</a:t>
            </a:r>
            <a:endParaRPr sz="3500">
              <a:solidFill>
                <a:schemeClr val="dk2"/>
              </a:solidFill>
              <a:latin typeface="Viga"/>
              <a:ea typeface="Viga"/>
              <a:cs typeface="Viga"/>
              <a:sym typeface="Viga"/>
            </a:endParaRPr>
          </a:p>
          <a:p>
            <a:pPr marL="0" lvl="0" indent="0" algn="l" rtl="0">
              <a:spcBef>
                <a:spcPts val="0"/>
              </a:spcBef>
              <a:spcAft>
                <a:spcPts val="0"/>
              </a:spcAft>
              <a:buNone/>
            </a:pPr>
            <a:r>
              <a:rPr lang="en" sz="1800" i="1">
                <a:solidFill>
                  <a:schemeClr val="accent1"/>
                </a:solidFill>
                <a:latin typeface="Viga"/>
                <a:ea typeface="Viga"/>
                <a:cs typeface="Viga"/>
                <a:sym typeface="Viga"/>
              </a:rPr>
              <a:t>Pour débuter...</a:t>
            </a:r>
            <a:endParaRPr sz="1800" i="1">
              <a:solidFill>
                <a:schemeClr val="accent1"/>
              </a:solidFill>
              <a:latin typeface="Viga"/>
              <a:ea typeface="Viga"/>
              <a:cs typeface="Viga"/>
              <a:sym typeface="Viga"/>
            </a:endParaRPr>
          </a:p>
        </p:txBody>
      </p:sp>
      <p:pic>
        <p:nvPicPr>
          <p:cNvPr id="775" name="Google Shape;775;p45"/>
          <p:cNvPicPr preferRelativeResize="0"/>
          <p:nvPr/>
        </p:nvPicPr>
        <p:blipFill>
          <a:blip r:embed="rId3">
            <a:alphaModFix/>
          </a:blip>
          <a:stretch>
            <a:fillRect/>
          </a:stretch>
        </p:blipFill>
        <p:spPr>
          <a:xfrm>
            <a:off x="533400" y="1531100"/>
            <a:ext cx="8001026" cy="243861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46"/>
          <p:cNvSpPr txBox="1"/>
          <p:nvPr/>
        </p:nvSpPr>
        <p:spPr>
          <a:xfrm>
            <a:off x="1294800" y="1936000"/>
            <a:ext cx="6554400" cy="723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lnSpc>
                <a:spcPct val="115000"/>
              </a:lnSpc>
              <a:spcBef>
                <a:spcPts val="600"/>
              </a:spcBef>
              <a:spcAft>
                <a:spcPts val="0"/>
              </a:spcAft>
              <a:buNone/>
            </a:pPr>
            <a:r>
              <a:rPr lang="en" sz="3500">
                <a:solidFill>
                  <a:schemeClr val="dk2"/>
                </a:solidFill>
                <a:latin typeface="Viga"/>
                <a:ea typeface="Viga"/>
                <a:cs typeface="Viga"/>
                <a:sym typeface="Viga"/>
              </a:rPr>
              <a:t>Ressources</a:t>
            </a:r>
            <a:endParaRPr sz="3500">
              <a:latin typeface="Viga"/>
              <a:ea typeface="Viga"/>
              <a:cs typeface="Viga"/>
              <a:sym typeface="Vig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47"/>
          <p:cNvSpPr txBox="1"/>
          <p:nvPr/>
        </p:nvSpPr>
        <p:spPr>
          <a:xfrm>
            <a:off x="1082850" y="405450"/>
            <a:ext cx="7489800" cy="723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600"/>
              </a:spcBef>
              <a:spcAft>
                <a:spcPts val="0"/>
              </a:spcAft>
              <a:buNone/>
            </a:pPr>
            <a:r>
              <a:rPr lang="en" sz="3500" b="1">
                <a:solidFill>
                  <a:schemeClr val="dk2"/>
                </a:solidFill>
                <a:latin typeface="Viga"/>
                <a:ea typeface="Viga"/>
                <a:cs typeface="Viga"/>
                <a:sym typeface="Viga"/>
              </a:rPr>
              <a:t>Ressources</a:t>
            </a:r>
            <a:endParaRPr/>
          </a:p>
        </p:txBody>
      </p:sp>
      <p:pic>
        <p:nvPicPr>
          <p:cNvPr id="786" name="Google Shape;786;p47">
            <a:hlinkClick r:id="rId3"/>
          </p:cNvPr>
          <p:cNvPicPr preferRelativeResize="0"/>
          <p:nvPr/>
        </p:nvPicPr>
        <p:blipFill>
          <a:blip r:embed="rId4">
            <a:alphaModFix/>
          </a:blip>
          <a:stretch>
            <a:fillRect/>
          </a:stretch>
        </p:blipFill>
        <p:spPr>
          <a:xfrm>
            <a:off x="664475" y="1313525"/>
            <a:ext cx="2354352" cy="1324326"/>
          </a:xfrm>
          <a:prstGeom prst="rect">
            <a:avLst/>
          </a:prstGeom>
          <a:noFill/>
          <a:ln w="9525" cap="flat" cmpd="sng">
            <a:solidFill>
              <a:srgbClr val="1C4587"/>
            </a:solidFill>
            <a:prstDash val="solid"/>
            <a:round/>
            <a:headEnd type="none" w="sm" len="sm"/>
            <a:tailEnd type="none" w="sm" len="sm"/>
          </a:ln>
        </p:spPr>
      </p:pic>
      <p:sp>
        <p:nvSpPr>
          <p:cNvPr id="787" name="Google Shape;787;p47"/>
          <p:cNvSpPr txBox="1"/>
          <p:nvPr/>
        </p:nvSpPr>
        <p:spPr>
          <a:xfrm>
            <a:off x="3112625" y="1471650"/>
            <a:ext cx="5460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u="sng">
                <a:solidFill>
                  <a:schemeClr val="accent1"/>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campus.recit.qc.ca</a:t>
            </a:r>
            <a:endParaRPr sz="1300" b="1">
              <a:solidFill>
                <a:srgbClr val="7F888F"/>
              </a:solidFill>
              <a:latin typeface="Ubuntu"/>
              <a:ea typeface="Ubuntu"/>
              <a:cs typeface="Ubuntu"/>
              <a:sym typeface="Ubuntu"/>
            </a:endParaRPr>
          </a:p>
          <a:p>
            <a:pPr marL="0" lvl="0" indent="0" algn="l" rtl="0">
              <a:spcBef>
                <a:spcPts val="1200"/>
              </a:spcBef>
              <a:spcAft>
                <a:spcPts val="1200"/>
              </a:spcAft>
              <a:buNone/>
            </a:pPr>
            <a:r>
              <a:rPr lang="en" sz="1300" b="1"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Formations en robotique, section mathématique, science et technologique</a:t>
            </a:r>
            <a:endParaRPr/>
          </a:p>
        </p:txBody>
      </p:sp>
      <p:pic>
        <p:nvPicPr>
          <p:cNvPr id="788" name="Google Shape;788;p47"/>
          <p:cNvPicPr preferRelativeResize="0"/>
          <p:nvPr/>
        </p:nvPicPr>
        <p:blipFill>
          <a:blip r:embed="rId6">
            <a:alphaModFix/>
          </a:blip>
          <a:stretch>
            <a:fillRect/>
          </a:stretch>
        </p:blipFill>
        <p:spPr>
          <a:xfrm>
            <a:off x="1203700" y="2857131"/>
            <a:ext cx="2034475" cy="584050"/>
          </a:xfrm>
          <a:prstGeom prst="rect">
            <a:avLst/>
          </a:prstGeom>
          <a:noFill/>
          <a:ln>
            <a:noFill/>
          </a:ln>
        </p:spPr>
      </p:pic>
      <p:sp>
        <p:nvSpPr>
          <p:cNvPr id="789" name="Google Shape;789;p47"/>
          <p:cNvSpPr txBox="1"/>
          <p:nvPr/>
        </p:nvSpPr>
        <p:spPr>
          <a:xfrm>
            <a:off x="1161424" y="3350950"/>
            <a:ext cx="3255900" cy="100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7"/>
              </a:rPr>
              <a:t>recitmst.qc.ca</a:t>
            </a:r>
            <a:endParaRPr sz="1200">
              <a:solidFill>
                <a:srgbClr val="3C78D8"/>
              </a:solidFill>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8"/>
              </a:rPr>
              <a:t>robot-tic.qc.ca</a:t>
            </a:r>
            <a:endParaRPr sz="1200">
              <a:solidFill>
                <a:srgbClr val="3C78D8"/>
              </a:solidFill>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9"/>
              </a:rPr>
              <a:t>laboratoirecreatif.recit.org</a:t>
            </a:r>
            <a:r>
              <a:rPr lang="en" sz="1200">
                <a:solidFill>
                  <a:srgbClr val="3C78D8"/>
                </a:solidFill>
                <a:latin typeface="Ubuntu"/>
                <a:ea typeface="Ubuntu"/>
                <a:cs typeface="Ubuntu"/>
                <a:sym typeface="Ubuntu"/>
              </a:rPr>
              <a:t> </a:t>
            </a:r>
            <a:endParaRPr sz="1200">
              <a:solidFill>
                <a:srgbClr val="3C78D8"/>
              </a:solidFill>
              <a:latin typeface="Ubuntu"/>
              <a:ea typeface="Ubuntu"/>
              <a:cs typeface="Ubuntu"/>
              <a:sym typeface="Ubuntu"/>
            </a:endParaRPr>
          </a:p>
          <a:p>
            <a:pPr marL="0" lvl="0" indent="0" algn="l" rtl="0">
              <a:lnSpc>
                <a:spcPct val="100000"/>
              </a:lnSpc>
              <a:spcBef>
                <a:spcPts val="0"/>
              </a:spcBef>
              <a:spcAft>
                <a:spcPts val="0"/>
              </a:spcAft>
              <a:buNone/>
            </a:pPr>
            <a:r>
              <a:rPr lang="en" sz="1200" u="sng">
                <a:solidFill>
                  <a:schemeClr val="hlink"/>
                </a:solidFill>
                <a:latin typeface="Ubuntu"/>
                <a:ea typeface="Ubuntu"/>
                <a:cs typeface="Ubuntu"/>
                <a:sym typeface="Ubuntu"/>
                <a:hlinkClick r:id="rId10"/>
              </a:rPr>
              <a:t>La robotique en FGA</a:t>
            </a:r>
            <a:endParaRPr sz="1200" u="sng">
              <a:solidFill>
                <a:srgbClr val="384F5C"/>
              </a:solidFill>
              <a:latin typeface="Ubuntu"/>
              <a:ea typeface="Ubuntu"/>
              <a:cs typeface="Ubuntu"/>
              <a:sym typeface="Ubuntu"/>
            </a:endParaRPr>
          </a:p>
        </p:txBody>
      </p:sp>
      <p:sp>
        <p:nvSpPr>
          <p:cNvPr id="790" name="Google Shape;790;p47"/>
          <p:cNvSpPr txBox="1"/>
          <p:nvPr/>
        </p:nvSpPr>
        <p:spPr>
          <a:xfrm>
            <a:off x="4896975" y="2959325"/>
            <a:ext cx="203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2"/>
                </a:solidFill>
                <a:latin typeface="Viga"/>
                <a:ea typeface="Viga"/>
                <a:cs typeface="Viga"/>
                <a:sym typeface="Viga"/>
              </a:rPr>
              <a:t>Autres ressources</a:t>
            </a:r>
            <a:endParaRPr>
              <a:solidFill>
                <a:schemeClr val="dk2"/>
              </a:solidFill>
              <a:latin typeface="Viga"/>
              <a:ea typeface="Viga"/>
              <a:cs typeface="Viga"/>
              <a:sym typeface="Viga"/>
            </a:endParaRPr>
          </a:p>
        </p:txBody>
      </p:sp>
      <p:sp>
        <p:nvSpPr>
          <p:cNvPr id="791" name="Google Shape;791;p47"/>
          <p:cNvSpPr txBox="1"/>
          <p:nvPr/>
        </p:nvSpPr>
        <p:spPr>
          <a:xfrm>
            <a:off x="4463900" y="3340375"/>
            <a:ext cx="4618500" cy="1219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u="sng">
                <a:solidFill>
                  <a:schemeClr val="hlink"/>
                </a:solidFill>
                <a:latin typeface="Ubuntu"/>
                <a:ea typeface="Ubuntu"/>
                <a:cs typeface="Ubuntu"/>
                <a:sym typeface="Ubuntu"/>
                <a:hlinkClick r:id="rId11"/>
              </a:rPr>
              <a:t>recit.qc.ca/parcours-de-formation-combos-numeriques-robotique1</a:t>
            </a:r>
            <a:endParaRPr sz="1100">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12"/>
              </a:rPr>
              <a:t>recitpresco.qc.ca/fr/robotique</a:t>
            </a:r>
            <a:r>
              <a:rPr lang="en" sz="1200">
                <a:solidFill>
                  <a:srgbClr val="3C78D8"/>
                </a:solidFill>
                <a:latin typeface="Ubuntu"/>
                <a:ea typeface="Ubuntu"/>
                <a:cs typeface="Ubuntu"/>
                <a:sym typeface="Ubuntu"/>
              </a:rPr>
              <a:t> </a:t>
            </a:r>
            <a:endParaRPr sz="1200">
              <a:solidFill>
                <a:srgbClr val="3C78D8"/>
              </a:solidFill>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13"/>
              </a:rPr>
              <a:t>recitas.ca/robotique</a:t>
            </a:r>
            <a:endParaRPr sz="1200">
              <a:solidFill>
                <a:srgbClr val="3C78D8"/>
              </a:solidFill>
              <a:latin typeface="Ubuntu"/>
              <a:ea typeface="Ubuntu"/>
              <a:cs typeface="Ubuntu"/>
              <a:sym typeface="Ubuntu"/>
            </a:endParaRPr>
          </a:p>
          <a:p>
            <a:pPr marL="0" lvl="0" indent="0" algn="l" rtl="0">
              <a:lnSpc>
                <a:spcPct val="100000"/>
              </a:lnSpc>
              <a:spcBef>
                <a:spcPts val="0"/>
              </a:spcBef>
              <a:spcAft>
                <a:spcPts val="0"/>
              </a:spcAft>
              <a:buNone/>
            </a:pPr>
            <a:r>
              <a:rPr lang="en" sz="1200" u="sng">
                <a:solidFill>
                  <a:schemeClr val="hlink"/>
                </a:solidFill>
                <a:latin typeface="Ubuntu"/>
                <a:ea typeface="Ubuntu"/>
                <a:cs typeface="Ubuntu"/>
                <a:sym typeface="Ubuntu"/>
                <a:hlinkClick r:id="rId14"/>
              </a:rPr>
              <a:t>recitus.qc.ca/technologie/publication/code-us</a:t>
            </a:r>
            <a:endParaRPr sz="1200" u="sng">
              <a:solidFill>
                <a:srgbClr val="384F5C"/>
              </a:solidFill>
              <a:latin typeface="Ubuntu"/>
              <a:ea typeface="Ubuntu"/>
              <a:cs typeface="Ubuntu"/>
              <a:sym typeface="Ubuntu"/>
            </a:endParaRPr>
          </a:p>
          <a:p>
            <a:pPr marL="0" lvl="0" indent="0" algn="l" rtl="0">
              <a:lnSpc>
                <a:spcPct val="100000"/>
              </a:lnSpc>
              <a:spcBef>
                <a:spcPts val="0"/>
              </a:spcBef>
              <a:spcAft>
                <a:spcPts val="0"/>
              </a:spcAft>
              <a:buNone/>
            </a:pPr>
            <a:r>
              <a:rPr lang="en" sz="1500" u="sng">
                <a:solidFill>
                  <a:srgbClr val="384F5C"/>
                </a:solidFill>
                <a:latin typeface="Ubuntu"/>
                <a:ea typeface="Ubuntu"/>
                <a:cs typeface="Ubuntu"/>
                <a:sym typeface="Ubuntu"/>
              </a:rPr>
              <a:t> </a:t>
            </a:r>
            <a:endParaRPr sz="1500" u="sng">
              <a:solidFill>
                <a:srgbClr val="384F5C"/>
              </a:solidFill>
              <a:latin typeface="Ubuntu"/>
              <a:ea typeface="Ubuntu"/>
              <a:cs typeface="Ubuntu"/>
              <a:sym typeface="Ubuntu"/>
            </a:endParaRPr>
          </a:p>
        </p:txBody>
      </p:sp>
      <p:pic>
        <p:nvPicPr>
          <p:cNvPr id="792" name="Google Shape;792;p47"/>
          <p:cNvPicPr preferRelativeResize="0"/>
          <p:nvPr/>
        </p:nvPicPr>
        <p:blipFill rotWithShape="1">
          <a:blip r:embed="rId6">
            <a:alphaModFix/>
          </a:blip>
          <a:srcRect r="75869"/>
          <a:stretch/>
        </p:blipFill>
        <p:spPr>
          <a:xfrm>
            <a:off x="4463900" y="2857125"/>
            <a:ext cx="490925" cy="584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48"/>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798" name="Google Shape;798;p48"/>
          <p:cNvSpPr txBox="1">
            <a:spLocks noGrp="1"/>
          </p:cNvSpPr>
          <p:nvPr>
            <p:ph type="title" idx="4294967295"/>
          </p:nvPr>
        </p:nvSpPr>
        <p:spPr>
          <a:xfrm>
            <a:off x="943500" y="483325"/>
            <a:ext cx="7257000" cy="1327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chemeClr val="dk2"/>
                </a:solidFill>
                <a:latin typeface="Viga"/>
                <a:ea typeface="Viga"/>
                <a:cs typeface="Viga"/>
                <a:sym typeface="Viga"/>
              </a:rPr>
              <a:t>L’équipe du RÉCIT MST est disponible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chemeClr val="dk2"/>
                </a:solidFill>
                <a:latin typeface="Viga"/>
                <a:ea typeface="Viga"/>
                <a:cs typeface="Viga"/>
                <a:sym typeface="Viga"/>
              </a:rPr>
              <a:t>les mercredis matins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chemeClr val="dk2"/>
                </a:solidFill>
                <a:latin typeface="Viga"/>
                <a:ea typeface="Viga"/>
                <a:cs typeface="Viga"/>
                <a:sym typeface="Viga"/>
              </a:rPr>
              <a:t>de 9 h à 11 h 30.</a:t>
            </a:r>
            <a:r>
              <a:rPr lang="en" sz="3000">
                <a:latin typeface="Viga"/>
                <a:ea typeface="Viga"/>
                <a:cs typeface="Viga"/>
                <a:sym typeface="Viga"/>
              </a:rPr>
              <a:t> </a:t>
            </a:r>
            <a:endParaRPr sz="3000">
              <a:latin typeface="Viga"/>
              <a:ea typeface="Viga"/>
              <a:cs typeface="Viga"/>
              <a:sym typeface="Viga"/>
            </a:endParaRPr>
          </a:p>
        </p:txBody>
      </p:sp>
      <p:sp>
        <p:nvSpPr>
          <p:cNvPr id="799" name="Google Shape;799;p48">
            <a:hlinkClick r:id="rId3"/>
          </p:cNvPr>
          <p:cNvSpPr/>
          <p:nvPr/>
        </p:nvSpPr>
        <p:spPr>
          <a:xfrm>
            <a:off x="3092753" y="1988225"/>
            <a:ext cx="2958600" cy="1633200"/>
          </a:xfrm>
          <a:prstGeom prst="rect">
            <a:avLst/>
          </a:prstGeom>
          <a:solidFill>
            <a:schemeClr val="lt1"/>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800" name="Google Shape;800;p48"/>
          <p:cNvSpPr/>
          <p:nvPr/>
        </p:nvSpPr>
        <p:spPr>
          <a:xfrm>
            <a:off x="2957648" y="18770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801" name="Google Shape;801;p48"/>
          <p:cNvSpPr txBox="1"/>
          <p:nvPr/>
        </p:nvSpPr>
        <p:spPr>
          <a:xfrm>
            <a:off x="2098950" y="4116175"/>
            <a:ext cx="4946100" cy="57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 : </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chemeClr val="hlink"/>
                </a:solidFill>
                <a:highlight>
                  <a:srgbClr val="FFFFFF"/>
                </a:highlight>
                <a:latin typeface="Viga"/>
                <a:ea typeface="Viga"/>
                <a:cs typeface="Viga"/>
                <a:sym typeface="Viga"/>
                <a:hlinkClick r:id="rId4"/>
              </a:rPr>
              <a:t>recitmst.qc.ca/ecv-zoom</a:t>
            </a:r>
            <a:endParaRPr sz="2400" b="1">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802" name="Google Shape;802;p48"/>
          <p:cNvPicPr preferRelativeResize="0"/>
          <p:nvPr/>
        </p:nvPicPr>
        <p:blipFill>
          <a:blip r:embed="rId5">
            <a:alphaModFix/>
          </a:blip>
          <a:stretch>
            <a:fillRect/>
          </a:stretch>
        </p:blipFill>
        <p:spPr>
          <a:xfrm>
            <a:off x="3092750" y="1988225"/>
            <a:ext cx="2958601" cy="16331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50"/>
          <p:cNvSpPr txBox="1">
            <a:spLocks noGrp="1"/>
          </p:cNvSpPr>
          <p:nvPr>
            <p:ph type="ctrTitle" idx="4294967295"/>
          </p:nvPr>
        </p:nvSpPr>
        <p:spPr>
          <a:xfrm>
            <a:off x="1761750" y="1598975"/>
            <a:ext cx="5620500" cy="7041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0000" b="1">
                <a:latin typeface="Viga"/>
                <a:ea typeface="Viga"/>
                <a:cs typeface="Viga"/>
                <a:sym typeface="Viga"/>
              </a:rPr>
              <a:t>MERCI !</a:t>
            </a:r>
            <a:endParaRPr sz="10000" b="1">
              <a:latin typeface="Viga"/>
              <a:ea typeface="Viga"/>
              <a:cs typeface="Viga"/>
              <a:sym typeface="Viga"/>
            </a:endParaRPr>
          </a:p>
        </p:txBody>
      </p:sp>
      <p:pic>
        <p:nvPicPr>
          <p:cNvPr id="845" name="Google Shape;845;p50"/>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846" name="Google Shape;846;p50"/>
          <p:cNvSpPr txBox="1"/>
          <p:nvPr/>
        </p:nvSpPr>
        <p:spPr>
          <a:xfrm>
            <a:off x="4142800" y="2643500"/>
            <a:ext cx="51288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1500" u="sng">
                <a:solidFill>
                  <a:schemeClr val="hlink"/>
                </a:solidFill>
                <a:latin typeface="Ubuntu"/>
                <a:ea typeface="Ubuntu"/>
                <a:cs typeface="Ubuntu"/>
                <a:sym typeface="Ubuntu"/>
                <a:hlinkClick r:id="rId4"/>
              </a:rPr>
              <a:t>luc.lagarde</a:t>
            </a:r>
            <a:r>
              <a:rPr lang="en" sz="1500" u="sng">
                <a:solidFill>
                  <a:schemeClr val="hlink"/>
                </a:solidFill>
                <a:latin typeface="Ubuntu"/>
                <a:ea typeface="Ubuntu"/>
                <a:cs typeface="Ubuntu"/>
                <a:sym typeface="Ubuntu"/>
                <a:hlinkClick r:id="rId4"/>
              </a:rPr>
              <a:t>@recitmst.qc.ca</a:t>
            </a:r>
            <a:endParaRPr sz="1500">
              <a:latin typeface="Ubuntu"/>
              <a:ea typeface="Ubuntu"/>
              <a:cs typeface="Ubuntu"/>
              <a:sym typeface="Ubuntu"/>
            </a:endParaRPr>
          </a:p>
          <a:p>
            <a:pPr marL="0" lvl="0" indent="0" algn="l" rtl="0">
              <a:spcBef>
                <a:spcPts val="600"/>
              </a:spcBef>
              <a:spcAft>
                <a:spcPts val="0"/>
              </a:spcAft>
              <a:buNone/>
            </a:pPr>
            <a:r>
              <a:rPr lang="en" sz="1500" u="sng">
                <a:solidFill>
                  <a:schemeClr val="hlink"/>
                </a:solidFill>
                <a:latin typeface="Ubuntu"/>
                <a:ea typeface="Ubuntu"/>
                <a:cs typeface="Ubuntu"/>
                <a:sym typeface="Ubuntu"/>
                <a:hlinkClick r:id="rId5"/>
              </a:rPr>
              <a:t>pierre.lachanche@recitmst.qc.ca</a:t>
            </a:r>
            <a:endParaRPr sz="1500">
              <a:latin typeface="Ubuntu"/>
              <a:ea typeface="Ubuntu"/>
              <a:cs typeface="Ubuntu"/>
              <a:sym typeface="Ubuntu"/>
            </a:endParaRPr>
          </a:p>
          <a:p>
            <a:pPr marL="0" lvl="0" indent="0" algn="l" rtl="0">
              <a:spcBef>
                <a:spcPts val="600"/>
              </a:spcBef>
              <a:spcAft>
                <a:spcPts val="0"/>
              </a:spcAft>
              <a:buNone/>
            </a:pPr>
            <a:r>
              <a:rPr lang="en" sz="1500" u="sng">
                <a:solidFill>
                  <a:schemeClr val="hlink"/>
                </a:solidFill>
                <a:latin typeface="Ubuntu"/>
                <a:ea typeface="Ubuntu"/>
                <a:cs typeface="Ubuntu"/>
                <a:sym typeface="Ubuntu"/>
                <a:hlinkClick r:id="rId6"/>
              </a:rPr>
              <a:t>equipe@recitmst.qc.ca </a:t>
            </a:r>
            <a:endParaRPr sz="1500">
              <a:solidFill>
                <a:schemeClr val="dk2"/>
              </a:solidFill>
              <a:latin typeface="Ubuntu"/>
              <a:ea typeface="Ubuntu"/>
              <a:cs typeface="Ubuntu"/>
              <a:sym typeface="Ubuntu"/>
            </a:endParaRPr>
          </a:p>
          <a:p>
            <a:pPr marL="457200" lvl="0" indent="-330200" algn="l" rtl="0">
              <a:spcBef>
                <a:spcPts val="60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7">
                  <a:extLst>
                    <a:ext uri="{A12FA001-AC4F-418D-AE19-62706E023703}">
                      <ahyp:hlinkClr xmlns:ahyp="http://schemas.microsoft.com/office/drawing/2018/hyperlinkcolor" val="tx"/>
                    </a:ext>
                  </a:extLst>
                </a:hlinkClick>
              </a:rPr>
              <a:t>Page Facebook</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8">
                  <a:extLst>
                    <a:ext uri="{A12FA001-AC4F-418D-AE19-62706E023703}">
                      <ahyp:hlinkClr xmlns:ahyp="http://schemas.microsoft.com/office/drawing/2018/hyperlinkcolor" val="tx"/>
                    </a:ext>
                  </a:extLst>
                </a:hlinkClick>
              </a:rPr>
              <a:t>Twitter</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9">
                  <a:extLst>
                    <a:ext uri="{A12FA001-AC4F-418D-AE19-62706E023703}">
                      <ahyp:hlinkClr xmlns:ahyp="http://schemas.microsoft.com/office/drawing/2018/hyperlinkcolor" val="tx"/>
                    </a:ext>
                  </a:extLst>
                </a:hlinkClick>
              </a:rPr>
              <a:t>Chaîne YouTube</a:t>
            </a:r>
            <a:endParaRPr sz="900">
              <a:solidFill>
                <a:schemeClr val="dk2"/>
              </a:solidFill>
            </a:endParaRPr>
          </a:p>
        </p:txBody>
      </p:sp>
      <p:sp>
        <p:nvSpPr>
          <p:cNvPr id="847" name="Google Shape;847;p50"/>
          <p:cNvSpPr txBox="1"/>
          <p:nvPr/>
        </p:nvSpPr>
        <p:spPr>
          <a:xfrm>
            <a:off x="443038" y="2719700"/>
            <a:ext cx="3321300" cy="784800"/>
          </a:xfrm>
          <a:prstGeom prst="rect">
            <a:avLst/>
          </a:prstGeom>
          <a:noFill/>
          <a:ln>
            <a:noFill/>
          </a:ln>
        </p:spPr>
        <p:txBody>
          <a:bodyPr spcFirstLastPara="1" wrap="square" lIns="91425" tIns="91425" rIns="91425" bIns="91425" anchor="ctr" anchorCtr="0">
            <a:noAutofit/>
          </a:bodyPr>
          <a:lstStyle/>
          <a:p>
            <a:pPr marL="0" lvl="0" indent="0" algn="l" rtl="0">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848" name="Google Shape;848;p50"/>
          <p:cNvSpPr txBox="1"/>
          <p:nvPr/>
        </p:nvSpPr>
        <p:spPr>
          <a:xfrm>
            <a:off x="2451875" y="4528300"/>
            <a:ext cx="53925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RÉCIT sont mises à disposition, sauf exception, selon les termes de la licence</a:t>
            </a:r>
            <a:r>
              <a:rPr lang="en" sz="800">
                <a:solidFill>
                  <a:schemeClr val="accent1"/>
                </a:solidFill>
                <a:latin typeface="Ubuntu"/>
                <a:ea typeface="Ubuntu"/>
                <a:cs typeface="Ubuntu"/>
                <a:sym typeface="Ubuntu"/>
              </a:rPr>
              <a:t> </a:t>
            </a:r>
            <a:r>
              <a:rPr lang="en" sz="800" u="sng">
                <a:solidFill>
                  <a:schemeClr val="accent1"/>
                </a:solidFill>
                <a:hlinkClick r:id="rId10">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chemeClr val="accent1"/>
                </a:solidFill>
              </a:rPr>
              <a:t>.</a:t>
            </a:r>
            <a:r>
              <a:rPr lang="en"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849" name="Google Shape;849;p50"/>
          <p:cNvPicPr preferRelativeResize="0"/>
          <p:nvPr/>
        </p:nvPicPr>
        <p:blipFill>
          <a:blip r:embed="rId11">
            <a:alphaModFix/>
          </a:blip>
          <a:stretch>
            <a:fillRect/>
          </a:stretch>
        </p:blipFill>
        <p:spPr>
          <a:xfrm>
            <a:off x="1699475" y="4552425"/>
            <a:ext cx="808425" cy="286175"/>
          </a:xfrm>
          <a:prstGeom prst="rect">
            <a:avLst/>
          </a:prstGeom>
          <a:noFill/>
          <a:ln>
            <a:noFill/>
          </a:ln>
        </p:spPr>
      </p:pic>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1306</Words>
  <Application>Microsoft Office PowerPoint</Application>
  <PresentationFormat>Affichage à l'écran (16:9)</PresentationFormat>
  <Paragraphs>172</Paragraphs>
  <Slides>23</Slides>
  <Notes>23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23</vt:i4>
      </vt:variant>
    </vt:vector>
  </HeadingPairs>
  <TitlesOfParts>
    <vt:vector size="30" baseType="lpstr">
      <vt:lpstr>Dosis</vt:lpstr>
      <vt:lpstr>Roboto</vt:lpstr>
      <vt:lpstr>Viga</vt:lpstr>
      <vt:lpstr>Ubuntu</vt:lpstr>
      <vt:lpstr>Arial</vt:lpstr>
      <vt:lpstr>Sniglet</vt:lpstr>
      <vt:lpstr>Friar template</vt:lpstr>
      <vt:lpstr>Présentation PowerPoint</vt:lpstr>
      <vt:lpstr>Présentation PowerPoint</vt:lpstr>
      <vt:lpstr>Présentation PowerPoint</vt:lpstr>
      <vt:lpstr>Plan de la rencontre</vt:lpstr>
      <vt:lpstr>Présentation PowerPoint</vt:lpstr>
      <vt:lpstr>Usage pédagogique de la programmation…</vt:lpstr>
      <vt:lpstr>Usage pédagogique de la programmation…</vt:lpstr>
      <vt:lpstr>Usage pédagogique de la programmation…</vt:lpstr>
      <vt:lpstr>Programmation vs robotique ?</vt:lpstr>
      <vt:lpstr>Présentation PowerPoint</vt:lpstr>
      <vt:lpstr>Sondage</vt:lpstr>
      <vt:lpstr>Présentation PowerPoint</vt:lpstr>
      <vt:lpstr>Types de programmation Robotique éducative</vt:lpstr>
      <vt:lpstr>Types de robot Robotique éducative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L’équipe du RÉCIT MST est disponible  les mercredis matins  de 9 h à 11 h 30. </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cp:lastModifiedBy>Luc Lagarde</cp:lastModifiedBy>
  <cp:revision>1</cp:revision>
  <dcterms:modified xsi:type="dcterms:W3CDTF">2021-11-02T14:59:21Z</dcterms:modified>
</cp:coreProperties>
</file>