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3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4" r:id="rId1"/>
    <p:sldMasterId id="2147483705" r:id="rId2"/>
    <p:sldMasterId id="2147483706" r:id="rId3"/>
    <p:sldMasterId id="2147483707" r:id="rId4"/>
  </p:sldMasterIdLst>
  <p:notesMasterIdLst>
    <p:notesMasterId r:id="rId28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</p:sldIdLst>
  <p:sldSz cx="9144000" cy="5143500" type="screen16x9"/>
  <p:notesSz cx="6858000" cy="9144000"/>
  <p:embeddedFontLst>
    <p:embeddedFont>
      <p:font typeface="Arial Black" panose="020B0A04020102020204" pitchFamily="34" charset="0"/>
      <p:regular r:id="rId29"/>
      <p:bold r:id="rId30"/>
    </p:embeddedFont>
    <p:embeddedFont>
      <p:font typeface="Bangers" panose="020B0604020202020204" charset="0"/>
      <p:regular r:id="rId31"/>
    </p:embeddedFont>
    <p:embeddedFont>
      <p:font typeface="Book Antiqua" panose="02040602050305030304" pitchFamily="18" charset="0"/>
      <p:regular r:id="rId32"/>
      <p:bold r:id="rId33"/>
      <p:italic r:id="rId34"/>
      <p:boldItalic r:id="rId35"/>
    </p:embeddedFont>
    <p:embeddedFont>
      <p:font typeface="Calibri" panose="020F0502020204030204" pitchFamily="34" charset="0"/>
      <p:regular r:id="rId36"/>
      <p:bold r:id="rId37"/>
      <p:italic r:id="rId38"/>
      <p:boldItalic r:id="rId39"/>
    </p:embeddedFont>
    <p:embeddedFont>
      <p:font typeface="Corbel" panose="020B0503020204020204" pitchFamily="34" charset="0"/>
      <p:regular r:id="rId40"/>
      <p:bold r:id="rId41"/>
      <p:italic r:id="rId42"/>
      <p:boldItalic r:id="rId43"/>
    </p:embeddedFont>
    <p:embeddedFont>
      <p:font typeface="Cousine" panose="020B0604020202020204" charset="0"/>
      <p:regular r:id="rId44"/>
      <p:bold r:id="rId45"/>
      <p:italic r:id="rId46"/>
      <p:boldItalic r:id="rId47"/>
    </p:embeddedFont>
    <p:embeddedFont>
      <p:font typeface="Dosis" panose="020B0604020202020204" charset="0"/>
      <p:regular r:id="rId48"/>
      <p:bold r:id="rId49"/>
    </p:embeddedFont>
    <p:embeddedFont>
      <p:font typeface="Merriweather" panose="020B0604020202020204" charset="0"/>
      <p:regular r:id="rId50"/>
      <p:bold r:id="rId51"/>
      <p:italic r:id="rId52"/>
      <p:boldItalic r:id="rId53"/>
    </p:embeddedFont>
    <p:embeddedFont>
      <p:font typeface="Oswald" panose="020B0604020202020204" charset="0"/>
      <p:regular r:id="rId54"/>
      <p:bold r:id="rId55"/>
    </p:embeddedFont>
    <p:embeddedFont>
      <p:font typeface="Permanent Marker" panose="020B0604020202020204" charset="0"/>
      <p:regular r:id="rId56"/>
    </p:embeddedFont>
    <p:embeddedFont>
      <p:font typeface="Sniglet" panose="020B0604020202020204" charset="0"/>
      <p:regular r:id="rId57"/>
    </p:embeddedFont>
    <p:embeddedFont>
      <p:font typeface="Trebuchet MS" panose="020B0603020202020204" pitchFamily="34" charset="0"/>
      <p:regular r:id="rId58"/>
      <p:bold r:id="rId59"/>
      <p:italic r:id="rId60"/>
      <p:boldItalic r:id="rId61"/>
    </p:embeddedFont>
    <p:embeddedFont>
      <p:font typeface="Ubuntu" panose="020B0604020202020204" charset="0"/>
      <p:regular r:id="rId62"/>
      <p:bold r:id="rId63"/>
      <p:italic r:id="rId64"/>
      <p:boldItalic r:id="rId65"/>
    </p:embeddedFont>
    <p:embeddedFont>
      <p:font typeface="Viga" panose="020B0604020202020204" charset="0"/>
      <p:regular r:id="rId6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font" Target="fonts/font14.fntdata"/><Relationship Id="rId47" Type="http://schemas.openxmlformats.org/officeDocument/2006/relationships/font" Target="fonts/font19.fntdata"/><Relationship Id="rId63" Type="http://schemas.openxmlformats.org/officeDocument/2006/relationships/font" Target="fonts/font35.fntdata"/><Relationship Id="rId68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1.fntdata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font" Target="fonts/font4.fntdata"/><Relationship Id="rId37" Type="http://schemas.openxmlformats.org/officeDocument/2006/relationships/font" Target="fonts/font9.fntdata"/><Relationship Id="rId40" Type="http://schemas.openxmlformats.org/officeDocument/2006/relationships/font" Target="fonts/font12.fntdata"/><Relationship Id="rId45" Type="http://schemas.openxmlformats.org/officeDocument/2006/relationships/font" Target="fonts/font17.fntdata"/><Relationship Id="rId53" Type="http://schemas.openxmlformats.org/officeDocument/2006/relationships/font" Target="fonts/font25.fntdata"/><Relationship Id="rId58" Type="http://schemas.openxmlformats.org/officeDocument/2006/relationships/font" Target="fonts/font30.fntdata"/><Relationship Id="rId66" Type="http://schemas.openxmlformats.org/officeDocument/2006/relationships/font" Target="fonts/font38.fntdata"/><Relationship Id="rId5" Type="http://schemas.openxmlformats.org/officeDocument/2006/relationships/slide" Target="slides/slide1.xml"/><Relationship Id="rId61" Type="http://schemas.openxmlformats.org/officeDocument/2006/relationships/font" Target="fonts/font33.fntdata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font" Target="fonts/font2.fntdata"/><Relationship Id="rId35" Type="http://schemas.openxmlformats.org/officeDocument/2006/relationships/font" Target="fonts/font7.fntdata"/><Relationship Id="rId43" Type="http://schemas.openxmlformats.org/officeDocument/2006/relationships/font" Target="fonts/font15.fntdata"/><Relationship Id="rId48" Type="http://schemas.openxmlformats.org/officeDocument/2006/relationships/font" Target="fonts/font20.fntdata"/><Relationship Id="rId56" Type="http://schemas.openxmlformats.org/officeDocument/2006/relationships/font" Target="fonts/font28.fntdata"/><Relationship Id="rId64" Type="http://schemas.openxmlformats.org/officeDocument/2006/relationships/font" Target="fonts/font36.fntdata"/><Relationship Id="rId69" Type="http://schemas.openxmlformats.org/officeDocument/2006/relationships/theme" Target="theme/theme1.xml"/><Relationship Id="rId8" Type="http://schemas.openxmlformats.org/officeDocument/2006/relationships/slide" Target="slides/slide4.xml"/><Relationship Id="rId51" Type="http://schemas.openxmlformats.org/officeDocument/2006/relationships/font" Target="fonts/font23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font" Target="fonts/font5.fntdata"/><Relationship Id="rId38" Type="http://schemas.openxmlformats.org/officeDocument/2006/relationships/font" Target="fonts/font10.fntdata"/><Relationship Id="rId46" Type="http://schemas.openxmlformats.org/officeDocument/2006/relationships/font" Target="fonts/font18.fntdata"/><Relationship Id="rId59" Type="http://schemas.openxmlformats.org/officeDocument/2006/relationships/font" Target="fonts/font31.fntdata"/><Relationship Id="rId67" Type="http://schemas.openxmlformats.org/officeDocument/2006/relationships/presProps" Target="presProps.xml"/><Relationship Id="rId20" Type="http://schemas.openxmlformats.org/officeDocument/2006/relationships/slide" Target="slides/slide16.xml"/><Relationship Id="rId41" Type="http://schemas.openxmlformats.org/officeDocument/2006/relationships/font" Target="fonts/font13.fntdata"/><Relationship Id="rId54" Type="http://schemas.openxmlformats.org/officeDocument/2006/relationships/font" Target="fonts/font26.fntdata"/><Relationship Id="rId62" Type="http://schemas.openxmlformats.org/officeDocument/2006/relationships/font" Target="fonts/font34.fntdata"/><Relationship Id="rId7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36" Type="http://schemas.openxmlformats.org/officeDocument/2006/relationships/font" Target="fonts/font8.fntdata"/><Relationship Id="rId49" Type="http://schemas.openxmlformats.org/officeDocument/2006/relationships/font" Target="fonts/font21.fntdata"/><Relationship Id="rId57" Type="http://schemas.openxmlformats.org/officeDocument/2006/relationships/font" Target="fonts/font29.fntdata"/><Relationship Id="rId10" Type="http://schemas.openxmlformats.org/officeDocument/2006/relationships/slide" Target="slides/slide6.xml"/><Relationship Id="rId31" Type="http://schemas.openxmlformats.org/officeDocument/2006/relationships/font" Target="fonts/font3.fntdata"/><Relationship Id="rId44" Type="http://schemas.openxmlformats.org/officeDocument/2006/relationships/font" Target="fonts/font16.fntdata"/><Relationship Id="rId52" Type="http://schemas.openxmlformats.org/officeDocument/2006/relationships/font" Target="fonts/font24.fntdata"/><Relationship Id="rId60" Type="http://schemas.openxmlformats.org/officeDocument/2006/relationships/font" Target="fonts/font32.fntdata"/><Relationship Id="rId65" Type="http://schemas.openxmlformats.org/officeDocument/2006/relationships/font" Target="fonts/font37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font" Target="fonts/font11.fntdata"/><Relationship Id="rId34" Type="http://schemas.openxmlformats.org/officeDocument/2006/relationships/font" Target="fonts/font6.fntdata"/><Relationship Id="rId50" Type="http://schemas.openxmlformats.org/officeDocument/2006/relationships/font" Target="fonts/font22.fntdata"/><Relationship Id="rId55" Type="http://schemas.openxmlformats.org/officeDocument/2006/relationships/font" Target="fonts/font27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mst5nov21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recitmst.qc.ca/ecrire/?exec=article&amp;id_article=1356" TargetMode="Externa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mst5nov21" TargetMode="External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docs.google.com/presentation/d/1IW5V0EksOEzU29KMDNc9S56TAu_g70pe09nmAX9HB84/edit?usp=sharing" TargetMode="External"/><Relationship Id="rId4" Type="http://schemas.openxmlformats.org/officeDocument/2006/relationships/hyperlink" Target="https://recitmst.qc.ca/ecrire/?exec=article&amp;id_article=1356" TargetMode="Externa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Usage-pedagogique-programmation-informatique.pdf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://www.education.gouv.qc.ca/dossiers-thematiques/plan-daction-numerique/programmation-informatique/" TargetMode="Externa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Cadre-reference-competence-num.pdf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images.app.goo.gl/gxCn8HghpoSxiAQ58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cratchjr.org/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ratch.mit.edu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91389999" TargetMode="External"/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54220533/editor/" TargetMode="External"/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campus.recit.qc.ca/math%c3%a9matique-science-et-technologie/scratchmathematique1" TargetMode="External"/><Relationship Id="rId4" Type="http://schemas.openxmlformats.org/officeDocument/2006/relationships/hyperlink" Target="https://campus.recit.qc.ca/math%c3%a9matique-science-et-technologie/scratchpremierspas" TargetMode="External"/></Relationships>
</file>

<file path=ppt/notesSlides/_rels/notesSlide19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77" TargetMode="External"/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campus.recit.qc.ca/mod/page/view.php?id=11976" TargetMode="External"/><Relationship Id="rId4" Type="http://schemas.openxmlformats.org/officeDocument/2006/relationships/hyperlink" Target="https://campus.recit.qc.ca/course/view.php?id=384" TargetMode="External"/></Relationships>
</file>

<file path=ppt/notesSlides/_rels/notesSlide21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jne2021-d6" TargetMode="External"/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journeedunumerique.ca/" TargetMode="External"/></Relationships>
</file>

<file path=ppt/notesSlides/_rels/notesSlide22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gf8f8d95ed8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5" name="Google Shape;1275;gf8f8d95ed8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dk1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https://bit.ly/mst5nov21</a:t>
            </a:r>
            <a:r>
              <a:rPr lang="en">
                <a:solidFill>
                  <a:schemeClr val="dk1"/>
                </a:solidFill>
              </a:rPr>
              <a:t>  </a:t>
            </a:r>
            <a:endParaRPr sz="1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Lien de l’article : </a:t>
            </a:r>
            <a:r>
              <a:rPr lang="en" u="sng">
                <a:solidFill>
                  <a:srgbClr val="0097A7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https://recitmst.qc.ca/ecrire/?exec=article&amp;id_article=1356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2" name="Google Shape;1282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dk1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https://bit.ly/mst5nov21</a:t>
            </a:r>
            <a:r>
              <a:rPr lang="en">
                <a:solidFill>
                  <a:schemeClr val="dk1"/>
                </a:solidFill>
              </a:rPr>
              <a:t>  </a:t>
            </a:r>
            <a:endParaRPr sz="1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https://recitmst.qc.ca/ecrire/?exec=article&amp;id_article=1356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voir ancienne présentation 1 jour complet </a:t>
            </a:r>
            <a:r>
              <a:rPr lang="en" u="sng">
                <a:solidFill>
                  <a:srgbClr val="0097A7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5" name="Google Shape;129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" name="Google Shape;1306;gf8f8d95ed8_0_16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7" name="Google Shape;1307;gf8f8d95ed8_0_16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" name="Google Shape;1319;gf8f8d95ed8_0_27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0" name="Google Shape;1320;gf8f8d95ed8_0_27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Source: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http://www.education.gouv.qc.ca/fileadmin/site_web/documents/ministere/Usage-pedagogique-programmation-informatique.pdf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u="sng">
                <a:solidFill>
                  <a:schemeClr val="hlink"/>
                </a:solidFill>
                <a:hlinkClick r:id="rId4"/>
              </a:rPr>
              <a:t>http://www.education.gouv.qc.ca/dossiers-thematiques/plan-daction-numerique/programmation-informatique/</a:t>
            </a:r>
            <a:r>
              <a:rPr lang="en" b="1"/>
              <a:t> </a:t>
            </a:r>
            <a:endParaRPr b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" name="Google Shape;1330;gf8f8d95ed8_0_5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1" name="Google Shape;1331;gf8f8d95ed8_0_5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http://www.education.gouv.qc.ca/fileadmin/site_web/documents/ministere/Cadre-reference-competence-num.pdf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g870a178747_0_18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2" name="Google Shape;1342;g870a178747_0_18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Modèle d’engagement créatif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https://images.app.goo.gl/gxCn8HghpoSxiAQ58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Google Shape;1349;g870a178747_0_3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0" name="Google Shape;1350;g870a178747_0_3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Plateforme Scratch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" name="Google Shape;1357;gf704252f8a_0_5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8" name="Google Shape;1358;gf704252f8a_0_5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https://www.scratchjr.org/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gf704252f8a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7" name="Google Shape;1367;gf704252f8a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" name="Google Shape;1377;gf704252f8a_0_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8" name="Google Shape;1378;gf704252f8a_0_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" name="Google Shape;1387;gf704252f8a_0_5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8" name="Google Shape;1388;gf704252f8a_0_5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Change la langue en haut à gauche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Google Shape;1395;gea561e3bbb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6" name="Google Shape;1396;gea561e3bbb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gb7dc080134_0_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3" name="Google Shape;1403;gb7dc080134_0_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" name="Google Shape;1413;gb7dc080134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4" name="Google Shape;1414;gb7dc080134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" name="Google Shape;1429;gb7dc080134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0" name="Google Shape;1430;gb7dc080134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Projet Scratch : </a:t>
            </a:r>
            <a:r>
              <a:rPr lang="en" sz="1200" u="sng">
                <a:solidFill>
                  <a:srgbClr val="3C78D8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https://scratch.mit.edu/projects/191389999</a:t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" name="Google Shape;1437;gb7dc080134_0_1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8" name="Google Shape;1438;gb7dc080134_0_1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https://scratch.mit.edu/projects/254220533/editor/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" name="Google Shape;1446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7" name="Google Shape;1447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ScratchJr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https://campus.recit.qc.ca/math%c3%a9matique-science-et-technologie/scratchpremierspas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 en mathématique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https://campus.recit.qc.ca/math%c3%a9matique-science-et-technologie/scratchmathematique1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" name="Google Shape;1454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5" name="Google Shape;1455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" name="Google Shape;1464;g535b498cba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5" name="Google Shape;1465;g535b498cba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Les participants doivent s’inscrire à ce cours pour avoir le badge : </a:t>
            </a:r>
            <a:endParaRPr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u="sng">
                <a:solidFill>
                  <a:srgbClr val="1155CC"/>
                </a:solidFill>
                <a:latin typeface="Calibri"/>
                <a:ea typeface="Calibri"/>
                <a:cs typeface="Calibri"/>
                <a:sym typeface="Calibri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https://campus.recit.qc.ca/course/view.php?id=177</a:t>
            </a: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ou </a:t>
            </a:r>
            <a:r>
              <a:rPr lang="en" u="sng">
                <a:solidFill>
                  <a:schemeClr val="hlink"/>
                </a:solidFill>
                <a:latin typeface="Calibri"/>
                <a:ea typeface="Calibri"/>
                <a:cs typeface="Calibri"/>
                <a:sym typeface="Calibri"/>
                <a:hlinkClick r:id="rId4"/>
              </a:rPr>
              <a:t>https://campus.recit.qc.ca/course/view.php?id=384</a:t>
            </a: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Lien pour obtenir le badge : </a:t>
            </a:r>
            <a:r>
              <a:rPr lang="en" u="sng">
                <a:solidFill>
                  <a:srgbClr val="1155CC"/>
                </a:solidFill>
                <a:latin typeface="Calibri"/>
                <a:ea typeface="Calibri"/>
                <a:cs typeface="Calibri"/>
                <a:sym typeface="Calibri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https://campus.recit.qc.ca/mod/page/view.php?id=11976</a:t>
            </a: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ou </a:t>
            </a:r>
            <a:endParaRPr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2" name="Google Shape;1472;gfd2e6fc4cd_0_1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u="sng">
                <a:solidFill>
                  <a:schemeClr val="hlink"/>
                </a:solidFill>
                <a:highlight>
                  <a:schemeClr val="accent4"/>
                </a:highlight>
                <a:hlinkClick r:id="rId3"/>
              </a:rPr>
              <a:t>https://bit.ly/jne2021-d6</a:t>
            </a:r>
            <a:r>
              <a:rPr lang="en">
                <a:highlight>
                  <a:schemeClr val="accent4"/>
                </a:highlight>
              </a:rPr>
              <a:t>  </a:t>
            </a:r>
            <a:endParaRPr>
              <a:highlight>
                <a:schemeClr val="accent4"/>
              </a:highlight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>
                <a:highlight>
                  <a:schemeClr val="accent4"/>
                </a:highlight>
              </a:rPr>
              <a:t>Padlet </a:t>
            </a: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sur la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Calibri"/>
                <a:ea typeface="Calibri"/>
                <a:cs typeface="Calibri"/>
                <a:sym typeface="Calibri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</a:t>
            </a:r>
            <a:r>
              <a:rPr lang="en" u="sng">
                <a:solidFill>
                  <a:schemeClr val="hlink"/>
                </a:solidFill>
                <a:latin typeface="Calibri"/>
                <a:ea typeface="Calibri"/>
                <a:cs typeface="Calibri"/>
                <a:sym typeface="Calibri"/>
                <a:hlinkClick r:id="rId4"/>
              </a:rPr>
              <a:t>page de l’événement,</a:t>
            </a:r>
            <a:r>
              <a:rPr lang="en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>
              <a:highlight>
                <a:schemeClr val="accent4"/>
              </a:highlight>
            </a:endParaRPr>
          </a:p>
        </p:txBody>
      </p:sp>
      <p:sp>
        <p:nvSpPr>
          <p:cNvPr id="1473" name="Google Shape;1473;gfd2e6fc4cd_0_1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0" name="Google Shape;1510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gfd8b30cc9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0" name="Google Shape;1520;gfd8b30cc9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3">
  <p:cSld name="TITLE_3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1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8" name="Google Shape;548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17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4" name="Google Shape;554;p1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0" name="Google Shape;560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p20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22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70" name="Google Shape;570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2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3" name="Google Shape;573;p2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74" name="Google Shape;574;p23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6" name="Google Shape;576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24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9" name="Google Shape;579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25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82" name="Google Shape;582;p25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83" name="Google Shape;583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p2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" name="Google Shape;743;p28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44" name="Google Shape;744;p28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28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28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28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28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28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28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28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28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28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28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28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28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28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28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6" name="Google Shape;766;p28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7" name="Google Shape;767;p28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28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p29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75" name="Google Shape;775;p29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76" name="Google Shape;776;p29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29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29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29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29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2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29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29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29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29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29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29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2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29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29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2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29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2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29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2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29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29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29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29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2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29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2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29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29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29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29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29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2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29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2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2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29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29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29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29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29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29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8" name="Google Shape;818;p2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9" name="Google Shape;819;p29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0" name="Google Shape;820;p2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1" name="Google Shape;821;p29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2" name="Google Shape;822;p29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3" name="Google Shape;823;p29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4" name="Google Shape;824;p29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5" name="Google Shape;825;p2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6" name="Google Shape;826;p29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30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29" name="Google Shape;829;p3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0" name="Google Shape;830;p3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1" name="Google Shape;831;p3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2" name="Google Shape;832;p3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3" name="Google Shape;833;p3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4" name="Google Shape;834;p3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5" name="Google Shape;835;p3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6" name="Google Shape;836;p3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7" name="Google Shape;837;p3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8" name="Google Shape;838;p3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9" name="Google Shape;839;p3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0" name="Google Shape;840;p3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1" name="Google Shape;841;p3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2" name="Google Shape;842;p3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3" name="Google Shape;843;p3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4" name="Google Shape;844;p3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5" name="Google Shape;845;p3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6" name="Google Shape;846;p3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7" name="Google Shape;847;p3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8" name="Google Shape;848;p3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9" name="Google Shape;849;p3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0" name="Google Shape;850;p3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1" name="Google Shape;851;p3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2" name="Google Shape;852;p3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3" name="Google Shape;853;p3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4" name="Google Shape;854;p3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5" name="Google Shape;855;p3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6" name="Google Shape;856;p3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7" name="Google Shape;857;p3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8" name="Google Shape;858;p3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9" name="Google Shape;859;p3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0" name="Google Shape;860;p3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1" name="Google Shape;861;p3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2" name="Google Shape;862;p3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3" name="Google Shape;863;p3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4" name="Google Shape;864;p3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5" name="Google Shape;865;p3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6" name="Google Shape;866;p3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7" name="Google Shape;867;p3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8" name="Google Shape;868;p3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9" name="Google Shape;869;p3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70" name="Google Shape;870;p3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p31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73" name="Google Shape;873;p31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74" name="Google Shape;874;p3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75" name="Google Shape;875;p3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6" name="Google Shape;876;p3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7" name="Google Shape;877;p3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8" name="Google Shape;878;p3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9" name="Google Shape;879;p3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0" name="Google Shape;880;p3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1" name="Google Shape;881;p3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2" name="Google Shape;882;p3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3" name="Google Shape;883;p3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4" name="Google Shape;884;p3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5" name="Google Shape;885;p3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6" name="Google Shape;886;p3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7" name="Google Shape;887;p3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8" name="Google Shape;888;p3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9" name="Google Shape;889;p3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0" name="Google Shape;890;p3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1" name="Google Shape;891;p3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2" name="Google Shape;892;p3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3" name="Google Shape;893;p3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4" name="Google Shape;894;p3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5" name="Google Shape;895;p3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6" name="Google Shape;896;p3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7" name="Google Shape;897;p3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8" name="Google Shape;898;p3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9" name="Google Shape;899;p3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900" name="Google Shape;900;p3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901" name="Google Shape;901;p3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902" name="Google Shape;902;p3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903" name="Google Shape;903;p3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904" name="Google Shape;904;p3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05" name="Google Shape;905;p3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p3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p32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09" name="Google Shape;909;p32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10" name="Google Shape;910;p3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11" name="Google Shape;911;p3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40" name="Google Shape;940;p3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41" name="Google Shape;941;p3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p3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44" name="Google Shape;944;p33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45" name="Google Shape;945;p33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46" name="Google Shape;946;p33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47" name="Google Shape;947;p33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8" name="Google Shape;948;p33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77" name="Google Shape;977;p33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78" name="Google Shape;978;p3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3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81" name="Google Shape;981;p34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82" name="Google Shape;982;p34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4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4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4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4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4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4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4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4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4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4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4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4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4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4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4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4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4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4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4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4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4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4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4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4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4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4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4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4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11" name="Google Shape;1011;p34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12" name="Google Shape;1012;p3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p35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015" name="Google Shape;1015;p35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35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35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3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35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35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3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35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35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3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3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3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35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35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3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35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3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35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35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35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35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35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3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35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3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3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35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35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35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35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35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35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7" name="Google Shape;1047;p3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8" name="Google Shape;1048;p35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9" name="Google Shape;1049;p3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0" name="Google Shape;1050;p35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1" name="Google Shape;1051;p35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2" name="Google Shape;1052;p35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3" name="Google Shape;1053;p35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4" name="Google Shape;1054;p3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5" name="Google Shape;1055;p35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6" name="Google Shape;1056;p3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3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9" name="Google Shape;1059;p3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0" name="Google Shape;1060;p3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1" name="Google Shape;1061;p3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2" name="Google Shape;1062;p3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3" name="Google Shape;1063;p3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4" name="Google Shape;1064;p3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5" name="Google Shape;1065;p3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6" name="Google Shape;1066;p3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7" name="Google Shape;1067;p3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8" name="Google Shape;1068;p3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9" name="Google Shape;1069;p3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0" name="Google Shape;1070;p3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1" name="Google Shape;1071;p3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2" name="Google Shape;1072;p3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3" name="Google Shape;1073;p3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4" name="Google Shape;1074;p3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5" name="Google Shape;1075;p3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6" name="Google Shape;1076;p3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7" name="Google Shape;1077;p3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8" name="Google Shape;1078;p3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9" name="Google Shape;1079;p3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0" name="Google Shape;1080;p3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1" name="Google Shape;1081;p3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2" name="Google Shape;1082;p3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3" name="Google Shape;1083;p3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4" name="Google Shape;1084;p3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5" name="Google Shape;1085;p3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6" name="Google Shape;1086;p3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7" name="Google Shape;1087;p3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8" name="Google Shape;1088;p3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9" name="Google Shape;1089;p3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0" name="Google Shape;1090;p3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1" name="Google Shape;1091;p3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2" name="Google Shape;1092;p3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3" name="Google Shape;1093;p36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4" name="Google Shape;1094;p3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5" name="Google Shape;1095;p3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6" name="Google Shape;1096;p3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7" name="Google Shape;1097;p3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8" name="Google Shape;1098;p3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9" name="Google Shape;1099;p3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p3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3" name="Google Shape;1103;p38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104" name="Google Shape;1104;p38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05" name="Google Shape;1105;p38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106" name="Google Shape;1106;p38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107" name="Google Shape;1107;p38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08" name="Google Shape;1108;p38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8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10" name="Google Shape;1110;p38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11" name="Google Shape;1111;p38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112" name="Google Shape;1112;p38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8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4" name="Google Shape;1114;p38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5" name="Google Shape;1115;p38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16" name="Google Shape;1116;p3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7" name="Google Shape;1117;p3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8" name="Google Shape;1118;p3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39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21" name="Google Shape;1121;p39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22" name="Google Shape;1122;p3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p4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5" name="Google Shape;1125;p4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26" name="Google Shape;1126;p4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7" name="Google Shape;1127;p4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8" name="Google Shape;1128;p4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" name="Google Shape;1130;p41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1" name="Google Shape;1131;p41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32" name="Google Shape;1132;p41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3" name="Google Shape;1133;p41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4" name="Google Shape;1134;p41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p42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7" name="Google Shape;1137;p42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8" name="Google Shape;1138;p42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9" name="Google Shape;1139;p42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40" name="Google Shape;1140;p42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41" name="Google Shape;1141;p42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" name="Google Shape;1143;p4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44" name="Google Shape;1144;p4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45" name="Google Shape;1145;p4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p44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48" name="Google Shape;1148;p44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9" name="Google Shape;1149;p44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0" name="Google Shape;1150;p44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1" name="Google Shape;1151;p44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2" name="Google Shape;1152;p44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3" name="Google Shape;1153;p44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4" name="Google Shape;1154;p44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5" name="Google Shape;1155;p44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6" name="Google Shape;1156;p44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7" name="Google Shape;1157;p44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8" name="Google Shape;1158;p44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9" name="Google Shape;1159;p44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0" name="Google Shape;1160;p44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1" name="Google Shape;1161;p44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2" name="Google Shape;1162;p44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3" name="Google Shape;1163;p44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4" name="Google Shape;1164;p44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5" name="Google Shape;1165;p44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6" name="Google Shape;1166;p44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7" name="Google Shape;1167;p44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8" name="Google Shape;1168;p44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9" name="Google Shape;1169;p44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0" name="Google Shape;1170;p44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1" name="Google Shape;1171;p44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2" name="Google Shape;1172;p44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3" name="Google Shape;1173;p44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4" name="Google Shape;1174;p44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5" name="Google Shape;1175;p44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76" name="Google Shape;1176;p44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p45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79" name="Google Shape;1179;p45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80" name="Google Shape;1180;p45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81" name="Google Shape;1181;p45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82" name="Google Shape;1182;p45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83" name="Google Shape;1183;p45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46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86" name="Google Shape;1186;p46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87" name="Google Shape;1187;p46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8" name="Google Shape;1188;p46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9" name="Google Shape;1189;p46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47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92" name="Google Shape;1192;p47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93" name="Google Shape;1193;p4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49"/>
          <p:cNvSpPr txBox="1">
            <a:spLocks noGrp="1"/>
          </p:cNvSpPr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49"/>
          <p:cNvSpPr txBox="1">
            <a:spLocks noGrp="1"/>
          </p:cNvSpPr>
          <p:nvPr>
            <p:ph type="body" idx="1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03" name="Google Shape;1203;p49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04" name="Google Shape;1204;p49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05" name="Google Shape;1205;p49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" type="title">
  <p:cSld name="TITLE"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p50"/>
          <p:cNvSpPr txBox="1"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alibri"/>
              <a:buNone/>
              <a:defRPr sz="45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08" name="Google Shape;1208;p50"/>
          <p:cNvSpPr txBox="1"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lvl="0" algn="ctr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1pPr>
            <a:lvl2pPr lvl="1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algn="ctr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209" name="Google Shape;1209;p50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10" name="Google Shape;1210;p50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11" name="Google Shape;1211;p50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51"/>
          <p:cNvSpPr txBox="1">
            <a:spLocks noGrp="1"/>
          </p:cNvSpPr>
          <p:nvPr>
            <p:ph type="title"/>
          </p:nvPr>
        </p:nvSpPr>
        <p:spPr>
          <a:xfrm>
            <a:off x="623888" y="1282304"/>
            <a:ext cx="7886700" cy="21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alibri"/>
              <a:buNone/>
              <a:defRPr sz="45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14" name="Google Shape;1214;p51"/>
          <p:cNvSpPr txBox="1">
            <a:spLocks noGrp="1"/>
          </p:cNvSpPr>
          <p:nvPr>
            <p:ph type="body" idx="1"/>
          </p:nvPr>
        </p:nvSpPr>
        <p:spPr>
          <a:xfrm>
            <a:off x="623888" y="3442097"/>
            <a:ext cx="7886700" cy="11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 sz="15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215" name="Google Shape;1215;p51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16" name="Google Shape;1216;p51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17" name="Google Shape;1217;p51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p52"/>
          <p:cNvSpPr txBox="1">
            <a:spLocks noGrp="1"/>
          </p:cNvSpPr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20" name="Google Shape;1220;p52"/>
          <p:cNvSpPr txBox="1">
            <a:spLocks noGrp="1"/>
          </p:cNvSpPr>
          <p:nvPr>
            <p:ph type="body" idx="1"/>
          </p:nvPr>
        </p:nvSpPr>
        <p:spPr>
          <a:xfrm>
            <a:off x="628650" y="1369219"/>
            <a:ext cx="3886200" cy="326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21" name="Google Shape;1221;p52"/>
          <p:cNvSpPr txBox="1">
            <a:spLocks noGrp="1"/>
          </p:cNvSpPr>
          <p:nvPr>
            <p:ph type="body" idx="2"/>
          </p:nvPr>
        </p:nvSpPr>
        <p:spPr>
          <a:xfrm>
            <a:off x="4629150" y="1369219"/>
            <a:ext cx="3886200" cy="326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22" name="Google Shape;1222;p52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52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24" name="Google Shape;1224;p52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aison" type="twoTxTwoObj">
  <p:cSld name="TWO_OBJECTS_WITH_TEXT">
    <p:spTree>
      <p:nvGrpSpPr>
        <p:cNvPr id="1" name="Shape 1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Google Shape;1226;p53"/>
          <p:cNvSpPr txBox="1">
            <a:spLocks noGrp="1"/>
          </p:cNvSpPr>
          <p:nvPr>
            <p:ph type="title"/>
          </p:nvPr>
        </p:nvSpPr>
        <p:spPr>
          <a:xfrm>
            <a:off x="629841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27" name="Google Shape;1227;p53"/>
          <p:cNvSpPr txBox="1">
            <a:spLocks noGrp="1"/>
          </p:cNvSpPr>
          <p:nvPr>
            <p:ph type="body" idx="1"/>
          </p:nvPr>
        </p:nvSpPr>
        <p:spPr>
          <a:xfrm>
            <a:off x="629841" y="1260872"/>
            <a:ext cx="3868500" cy="61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 b="1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9pPr>
          </a:lstStyle>
          <a:p>
            <a:endParaRPr/>
          </a:p>
        </p:txBody>
      </p:sp>
      <p:sp>
        <p:nvSpPr>
          <p:cNvPr id="1228" name="Google Shape;1228;p53"/>
          <p:cNvSpPr txBox="1">
            <a:spLocks noGrp="1"/>
          </p:cNvSpPr>
          <p:nvPr>
            <p:ph type="body" idx="2"/>
          </p:nvPr>
        </p:nvSpPr>
        <p:spPr>
          <a:xfrm>
            <a:off x="629841" y="1878806"/>
            <a:ext cx="3868500" cy="2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29" name="Google Shape;1229;p53"/>
          <p:cNvSpPr txBox="1">
            <a:spLocks noGrp="1"/>
          </p:cNvSpPr>
          <p:nvPr>
            <p:ph type="body" idx="3"/>
          </p:nvPr>
        </p:nvSpPr>
        <p:spPr>
          <a:xfrm>
            <a:off x="4629150" y="1260872"/>
            <a:ext cx="3887400" cy="61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 b="1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9pPr>
          </a:lstStyle>
          <a:p>
            <a:endParaRPr/>
          </a:p>
        </p:txBody>
      </p:sp>
      <p:sp>
        <p:nvSpPr>
          <p:cNvPr id="1230" name="Google Shape;1230;p53"/>
          <p:cNvSpPr txBox="1">
            <a:spLocks noGrp="1"/>
          </p:cNvSpPr>
          <p:nvPr>
            <p:ph type="body" idx="4"/>
          </p:nvPr>
        </p:nvSpPr>
        <p:spPr>
          <a:xfrm>
            <a:off x="4629150" y="1878806"/>
            <a:ext cx="3887400" cy="2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31" name="Google Shape;1231;p53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32" name="Google Shape;1232;p53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53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seul" type="titleOnly">
  <p:cSld name="TITLE_ONLY">
    <p:spTree>
      <p:nvGrpSpPr>
        <p:cNvPr id="1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" name="Google Shape;1235;p54"/>
          <p:cNvSpPr txBox="1">
            <a:spLocks noGrp="1"/>
          </p:cNvSpPr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36" name="Google Shape;1236;p54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37" name="Google Shape;1237;p54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38" name="Google Shape;1238;p54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ide" type="blank">
  <p:cSld name="BLANK">
    <p:spTree>
      <p:nvGrpSpPr>
        <p:cNvPr id="1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p55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41" name="Google Shape;1241;p55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42" name="Google Shape;1242;p55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" name="Google Shape;1244;p56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56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•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9pPr>
          </a:lstStyle>
          <a:p>
            <a:endParaRPr/>
          </a:p>
        </p:txBody>
      </p:sp>
      <p:sp>
        <p:nvSpPr>
          <p:cNvPr id="1246" name="Google Shape;1246;p56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247" name="Google Shape;1247;p56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48" name="Google Shape;1248;p56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49" name="Google Shape;1249;p56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avec légende" type="picTx">
  <p:cSld name="PICTURE_WITH_CAPTION_TEXT">
    <p:spTree>
      <p:nvGrpSpPr>
        <p:cNvPr id="1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p57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52" name="Google Shape;1252;p57"/>
          <p:cNvSpPr>
            <a:spLocks noGrp="1"/>
          </p:cNvSpPr>
          <p:nvPr>
            <p:ph type="pic" idx="2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</p:sp>
      <p:sp>
        <p:nvSpPr>
          <p:cNvPr id="1253" name="Google Shape;1253;p57"/>
          <p:cNvSpPr txBox="1">
            <a:spLocks noGrp="1"/>
          </p:cNvSpPr>
          <p:nvPr>
            <p:ph type="body" idx="1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254" name="Google Shape;1254;p57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57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57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texte vertical" type="vertTx">
  <p:cSld name="VERTICAL_TEXT"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58"/>
          <p:cNvSpPr txBox="1">
            <a:spLocks noGrp="1"/>
          </p:cNvSpPr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59" name="Google Shape;1259;p58"/>
          <p:cNvSpPr txBox="1">
            <a:spLocks noGrp="1"/>
          </p:cNvSpPr>
          <p:nvPr>
            <p:ph type="body" idx="1"/>
          </p:nvPr>
        </p:nvSpPr>
        <p:spPr>
          <a:xfrm rot="5400000">
            <a:off x="2940300" y="-942431"/>
            <a:ext cx="3263400" cy="78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60" name="Google Shape;1260;p58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61" name="Google Shape;1261;p58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62" name="Google Shape;1262;p58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vertical et texte" type="vertTitleAndTx">
  <p:cSld name="VERTICAL_TITLE_AND_VERTICAL_TEXT">
    <p:spTree>
      <p:nvGrpSpPr>
        <p:cNvPr id="1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" name="Google Shape;1264;p59"/>
          <p:cNvSpPr txBox="1">
            <a:spLocks noGrp="1"/>
          </p:cNvSpPr>
          <p:nvPr>
            <p:ph type="title"/>
          </p:nvPr>
        </p:nvSpPr>
        <p:spPr>
          <a:xfrm rot="5400000">
            <a:off x="5350050" y="1467544"/>
            <a:ext cx="4359000" cy="197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65" name="Google Shape;1265;p59"/>
          <p:cNvSpPr txBox="1">
            <a:spLocks noGrp="1"/>
          </p:cNvSpPr>
          <p:nvPr>
            <p:ph type="body" idx="1"/>
          </p:nvPr>
        </p:nvSpPr>
        <p:spPr>
          <a:xfrm rot="5400000">
            <a:off x="1349475" y="-447056"/>
            <a:ext cx="4359000" cy="58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marL="914400" lvl="1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marL="1371600" lvl="2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marL="182880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marL="228600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marL="274320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marL="320040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marL="365760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marL="411480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>
            <a:endParaRPr/>
          </a:p>
        </p:txBody>
      </p:sp>
      <p:sp>
        <p:nvSpPr>
          <p:cNvPr id="1266" name="Google Shape;1266;p59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67" name="Google Shape;1267;p59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1268" name="Google Shape;1268;p59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" name="Google Shape;1270;p60"/>
          <p:cNvSpPr txBox="1">
            <a:spLocks noGrp="1"/>
          </p:cNvSpPr>
          <p:nvPr>
            <p:ph type="title"/>
          </p:nvPr>
        </p:nvSpPr>
        <p:spPr>
          <a:xfrm>
            <a:off x="592103" y="445294"/>
            <a:ext cx="7989300" cy="53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AB7EA"/>
              </a:buClr>
              <a:buSzPts val="1200"/>
              <a:buFont typeface="Arial Black"/>
              <a:buNone/>
              <a:defRPr sz="2600" b="1" i="0" u="none" strike="noStrike" cap="none">
                <a:solidFill>
                  <a:srgbClr val="1AB7EA"/>
                </a:solidFill>
                <a:latin typeface="Arial Black"/>
                <a:ea typeface="Arial Black"/>
                <a:cs typeface="Arial Black"/>
                <a:sym typeface="Arial Black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ook Antiqua"/>
              <a:buNone/>
              <a:defRPr sz="2100" b="1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9pPr>
          </a:lstStyle>
          <a:p>
            <a:endParaRPr/>
          </a:p>
        </p:txBody>
      </p:sp>
      <p:sp>
        <p:nvSpPr>
          <p:cNvPr id="1271" name="Google Shape;1271;p60"/>
          <p:cNvSpPr txBox="1">
            <a:spLocks noGrp="1"/>
          </p:cNvSpPr>
          <p:nvPr>
            <p:ph type="body" idx="1"/>
          </p:nvPr>
        </p:nvSpPr>
        <p:spPr>
          <a:xfrm>
            <a:off x="592015" y="1202531"/>
            <a:ext cx="79893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marR="0" lvl="0" indent="-3746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B8D"/>
              </a:buClr>
              <a:buSzPts val="2300"/>
              <a:buFont typeface="Arial"/>
              <a:buChar char="•"/>
              <a:defRPr sz="23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492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B8D"/>
              </a:buClr>
              <a:buSzPts val="1900"/>
              <a:buFont typeface="Arial"/>
              <a:buChar char="•"/>
              <a:defRPr sz="19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30200" algn="l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B1F65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28600" algn="l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400" b="0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4pPr>
            <a:lvl5pPr marL="2286000" marR="0" lvl="4" indent="-2286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400" b="0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4B8D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286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400" b="0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7pPr>
            <a:lvl8pPr marL="3657600" marR="0" lvl="7" indent="-228600" algn="l" rtl="0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400" b="0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8pPr>
            <a:lvl9pPr marL="4114800" marR="0" lvl="8" indent="-228600" algn="l" rtl="0">
              <a:lnSpc>
                <a:spcPct val="90000"/>
              </a:lnSpc>
              <a:spcBef>
                <a:spcPts val="600"/>
              </a:spcBef>
              <a:spcAft>
                <a:spcPts val="600"/>
              </a:spcAft>
              <a:buClr>
                <a:schemeClr val="dk1"/>
              </a:buClr>
              <a:buSzPts val="1200"/>
              <a:buNone/>
              <a:defRPr sz="1400" b="0" i="0" u="none" strike="noStrike" cap="none">
                <a:solidFill>
                  <a:schemeClr val="dk1"/>
                </a:solidFill>
                <a:latin typeface="Book Antiqua"/>
                <a:ea typeface="Book Antiqua"/>
                <a:cs typeface="Book Antiqua"/>
                <a:sym typeface="Book Antiqua"/>
              </a:defRPr>
            </a:lvl9pPr>
          </a:lstStyle>
          <a:p>
            <a:endParaRPr/>
          </a:p>
        </p:txBody>
      </p:sp>
      <p:sp>
        <p:nvSpPr>
          <p:cNvPr id="1272" name="Google Shape;1272;p60"/>
          <p:cNvSpPr txBox="1">
            <a:spLocks noGrp="1"/>
          </p:cNvSpPr>
          <p:nvPr>
            <p:ph type="sldNum" idx="12"/>
          </p:nvPr>
        </p:nvSpPr>
        <p:spPr>
          <a:xfrm>
            <a:off x="8556784" y="4749850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 sz="1100" b="0" i="0" u="none" strike="noStrike" cap="none">
                <a:solidFill>
                  <a:srgbClr val="004B8D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18" Type="http://schemas.openxmlformats.org/officeDocument/2006/relationships/slideLayout" Target="../slideLayouts/slideLayout42.xml"/><Relationship Id="rId3" Type="http://schemas.openxmlformats.org/officeDocument/2006/relationships/slideLayout" Target="../slideLayouts/slideLayout27.xml"/><Relationship Id="rId21" Type="http://schemas.openxmlformats.org/officeDocument/2006/relationships/theme" Target="../theme/theme3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41.xml"/><Relationship Id="rId2" Type="http://schemas.openxmlformats.org/officeDocument/2006/relationships/slideLayout" Target="../slideLayouts/slideLayout26.xml"/><Relationship Id="rId16" Type="http://schemas.openxmlformats.org/officeDocument/2006/relationships/slideLayout" Target="../slideLayouts/slideLayout40.xml"/><Relationship Id="rId20" Type="http://schemas.openxmlformats.org/officeDocument/2006/relationships/slideLayout" Target="../slideLayouts/slideLayout44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34.xml"/><Relationship Id="rId19" Type="http://schemas.openxmlformats.org/officeDocument/2006/relationships/slideLayout" Target="../slideLayouts/slideLayout43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slideLayout" Target="../slideLayouts/slideLayout38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44" name="Google Shape;544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7" name="Google Shape;587;p27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88" name="Google Shape;588;p27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7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7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7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7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7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7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7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7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7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7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7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7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7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7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7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7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7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7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7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7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7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7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7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7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7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7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7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7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7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7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7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7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7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7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7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7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7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7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7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7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7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7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7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7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7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7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7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7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7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7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7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7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7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7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7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7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7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7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7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7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7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7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7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7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7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7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7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7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7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7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7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7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7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7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7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7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7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7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7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7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7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7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7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7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7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7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7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7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7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7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7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7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7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7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7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7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7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7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7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7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7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7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7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7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7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7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7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7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7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7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7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7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7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7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7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7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7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7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7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7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7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7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7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7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7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7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7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7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7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7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7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7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7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7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7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7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7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7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7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7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7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7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7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7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7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7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7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7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7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9" name="Google Shape;739;p2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740" name="Google Shape;740;p27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741" name="Google Shape;741;p2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7" r:id="rId16"/>
    <p:sldLayoutId id="2147483688" r:id="rId17"/>
    <p:sldLayoutId id="2147483689" r:id="rId18"/>
    <p:sldLayoutId id="2147483690" r:id="rId19"/>
    <p:sldLayoutId id="2147483691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8"/>
          <p:cNvSpPr txBox="1">
            <a:spLocks noGrp="1"/>
          </p:cNvSpPr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Font typeface="Calibri"/>
              <a:buNone/>
              <a:defRPr sz="33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6" name="Google Shape;1196;p48"/>
          <p:cNvSpPr txBox="1">
            <a:spLocks noGrp="1"/>
          </p:cNvSpPr>
          <p:nvPr>
            <p:ph type="body" idx="1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marR="0" lvl="0" indent="-36195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Arial"/>
              <a:buChar char="•"/>
              <a:defRPr sz="21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175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7" name="Google Shape;1197;p48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8" name="Google Shape;1198;p48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9" name="Google Shape;1199;p48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  <p:sldLayoutId id="2147483701" r:id="rId10"/>
    <p:sldLayoutId id="2147483702" r:id="rId11"/>
    <p:sldLayoutId id="2147483703" r:id="rId1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3.xml"/><Relationship Id="rId4" Type="http://schemas.openxmlformats.org/officeDocument/2006/relationships/hyperlink" Target="https://bit.ly/mst5nov21" TargetMode="Externa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3.png"/><Relationship Id="rId11" Type="http://schemas.openxmlformats.org/officeDocument/2006/relationships/hyperlink" Target="https://docs.google.com/presentation/d/1wiSbxz9VIvo8ZIhtMWImhZBBebvkSJ3jm3gj-cxozW8/edit?usp=sharing" TargetMode="External"/><Relationship Id="rId5" Type="http://schemas.openxmlformats.org/officeDocument/2006/relationships/hyperlink" Target="https://recitmst.qc.ca/" TargetMode="External"/><Relationship Id="rId10" Type="http://schemas.openxmlformats.org/officeDocument/2006/relationships/hyperlink" Target="mailto:equipe@recitmst.qc.ca" TargetMode="External"/><Relationship Id="rId4" Type="http://schemas.openxmlformats.org/officeDocument/2006/relationships/hyperlink" Target="https://bit.ly/mst5nov21" TargetMode="External"/><Relationship Id="rId9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hyperlink" Target="https://bit.ly/mst5nov21" TargetMode="External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docs.google.com/presentation/d/1wiSbxz9VIvo8ZIhtMWImhZBBebvkSJ3jm3gj-cxozW8/edit?usp=sharing" TargetMode="External"/><Relationship Id="rId5" Type="http://schemas.openxmlformats.org/officeDocument/2006/relationships/hyperlink" Target="mailto:equipe@recitmst.qc.ca" TargetMode="External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hyperlink" Target="http://www.education.gouv.qc.ca/dossiers-thematiques/plan-daction-numerique/programmation-informatique/" TargetMode="External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hyperlink" Target="http://www.education.gouv.qc.ca/fileadmin/site_web/documents/ministere/Usage-pedagogique-programmation-informatique.pdf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Cadre-reference-competence-num.pdf" TargetMode="External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scratch.mit.edu/" TargetMode="External"/><Relationship Id="rId5" Type="http://schemas.openxmlformats.org/officeDocument/2006/relationships/hyperlink" Target="https://www.scratchjr.org/" TargetMode="External"/><Relationship Id="rId4" Type="http://schemas.openxmlformats.org/officeDocument/2006/relationships/hyperlink" Target="http://code.org/" TargetMode="Externa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5" Type="http://schemas.openxmlformats.org/officeDocument/2006/relationships/hyperlink" Target="https://padlet.com/sonya_fiset/progCSC" TargetMode="External"/><Relationship Id="rId4" Type="http://schemas.openxmlformats.org/officeDocument/2006/relationships/image" Target="../media/image20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https://youtu.be/fp65_YS65hU" TargetMode="External"/><Relationship Id="rId13" Type="http://schemas.openxmlformats.org/officeDocument/2006/relationships/image" Target="../media/image25.png"/><Relationship Id="rId3" Type="http://schemas.openxmlformats.org/officeDocument/2006/relationships/hyperlink" Target="https://drive.google.com/open?id=1IcvKlt57EsNvC5KE6T46iZ-kvyBSFPy0" TargetMode="External"/><Relationship Id="rId7" Type="http://schemas.openxmlformats.org/officeDocument/2006/relationships/hyperlink" Target="https://youtu.be/g-8OtOj9hDA" TargetMode="External"/><Relationship Id="rId12" Type="http://schemas.openxmlformats.org/officeDocument/2006/relationships/image" Target="../media/image2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mlqd1xlVn-I" TargetMode="External"/><Relationship Id="rId11" Type="http://schemas.openxmlformats.org/officeDocument/2006/relationships/image" Target="../media/image23.png"/><Relationship Id="rId5" Type="http://schemas.openxmlformats.org/officeDocument/2006/relationships/hyperlink" Target="https://youtu.be/UmrYvGTJ8EU" TargetMode="External"/><Relationship Id="rId10" Type="http://schemas.openxmlformats.org/officeDocument/2006/relationships/image" Target="../media/image22.png"/><Relationship Id="rId4" Type="http://schemas.openxmlformats.org/officeDocument/2006/relationships/hyperlink" Target="https://drive.google.com/open?id=12MC_rghQ9RNAWrfMeCAMFJH9kKUxx1M2" TargetMode="External"/><Relationship Id="rId9" Type="http://schemas.openxmlformats.org/officeDocument/2006/relationships/image" Target="../media/image21.png"/><Relationship Id="rId14" Type="http://schemas.openxmlformats.org/officeDocument/2006/relationships/image" Target="../media/image2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hyperlink" Target="http://somup.com/cYeD24hmcD" TargetMode="External"/><Relationship Id="rId7" Type="http://schemas.openxmlformats.org/officeDocument/2006/relationships/hyperlink" Target="https://youtu.be/FwqddZjDF3A" TargetMode="External"/><Relationship Id="rId12" Type="http://schemas.openxmlformats.org/officeDocument/2006/relationships/image" Target="../media/image3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E7Ur-WyqZDI" TargetMode="External"/><Relationship Id="rId11" Type="http://schemas.openxmlformats.org/officeDocument/2006/relationships/image" Target="../media/image30.png"/><Relationship Id="rId5" Type="http://schemas.openxmlformats.org/officeDocument/2006/relationships/hyperlink" Target="https://youtu.be/u0bBeXQqDww" TargetMode="External"/><Relationship Id="rId10" Type="http://schemas.openxmlformats.org/officeDocument/2006/relationships/image" Target="../media/image29.png"/><Relationship Id="rId4" Type="http://schemas.openxmlformats.org/officeDocument/2006/relationships/hyperlink" Target="https://youtu.be/UECBiRelnEk" TargetMode="External"/><Relationship Id="rId9" Type="http://schemas.openxmlformats.org/officeDocument/2006/relationships/image" Target="../media/image2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Relationship Id="rId4" Type="http://schemas.openxmlformats.org/officeDocument/2006/relationships/hyperlink" Target="https://scratch.mit.edu/projects/298029557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hyperlink" Target="https://scratch.mit.edu/projects/189233210" TargetMode="External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Relationship Id="rId9" Type="http://schemas.openxmlformats.org/officeDocument/2006/relationships/image" Target="../media/image3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91389999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40.png"/><Relationship Id="rId4" Type="http://schemas.openxmlformats.org/officeDocument/2006/relationships/image" Target="../media/image4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gi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40.png"/><Relationship Id="rId4" Type="http://schemas.openxmlformats.org/officeDocument/2006/relationships/hyperlink" Target="https://scratch.mit.edu/projects/254220533/editor/" TargetMode="Externa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hyperlink" Target="https://padlet.com/rioux_stephanie/scratch" TargetMode="External"/><Relationship Id="rId3" Type="http://schemas.openxmlformats.org/officeDocument/2006/relationships/hyperlink" Target="https://campus.recit.qc.ca/course/view.php?id=16" TargetMode="External"/><Relationship Id="rId7" Type="http://schemas.openxmlformats.org/officeDocument/2006/relationships/hyperlink" Target="https://padlet.com/sonya_fiset/kml29hq5sgsx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padlet.com/sonya_fiset/scratchjr" TargetMode="External"/><Relationship Id="rId11" Type="http://schemas.openxmlformats.org/officeDocument/2006/relationships/image" Target="../media/image5.png"/><Relationship Id="rId5" Type="http://schemas.openxmlformats.org/officeDocument/2006/relationships/hyperlink" Target="https://campus.recit.qc.ca/math%c3%a9matique-science-et-technologie/scratchmathematique1" TargetMode="External"/><Relationship Id="rId10" Type="http://schemas.openxmlformats.org/officeDocument/2006/relationships/image" Target="../media/image4.png"/><Relationship Id="rId4" Type="http://schemas.openxmlformats.org/officeDocument/2006/relationships/hyperlink" Target="https://campus.recit.qc.ca/math%c3%a9matique-science-et-technologie/scratchpremierspas" TargetMode="External"/><Relationship Id="rId9" Type="http://schemas.openxmlformats.org/officeDocument/2006/relationships/image" Target="../media/image4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43.png"/><Relationship Id="rId4" Type="http://schemas.openxmlformats.org/officeDocument/2006/relationships/hyperlink" Target="http://recitmst.qc.ca/ecv-zoom" TargetMode="Externa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44.png"/><Relationship Id="rId5" Type="http://schemas.openxmlformats.org/officeDocument/2006/relationships/hyperlink" Target="https://campus.recit.qc.ca/mod/page/view.php?id=11976" TargetMode="External"/><Relationship Id="rId4" Type="http://schemas.openxmlformats.org/officeDocument/2006/relationships/hyperlink" Target="https://campus.recit.qc.ca/course/view.php?id=177" TargetMode="Externa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s://bit.ly/jne2021-d7" TargetMode="External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5.xml"/><Relationship Id="rId6" Type="http://schemas.openxmlformats.org/officeDocument/2006/relationships/image" Target="../media/image48.png"/><Relationship Id="rId11" Type="http://schemas.openxmlformats.org/officeDocument/2006/relationships/image" Target="../media/image51.png"/><Relationship Id="rId5" Type="http://schemas.openxmlformats.org/officeDocument/2006/relationships/image" Target="../media/image47.png"/><Relationship Id="rId10" Type="http://schemas.openxmlformats.org/officeDocument/2006/relationships/image" Target="../media/image50.png"/><Relationship Id="rId4" Type="http://schemas.openxmlformats.org/officeDocument/2006/relationships/image" Target="../media/image46.png"/><Relationship Id="rId9" Type="http://schemas.openxmlformats.org/officeDocument/2006/relationships/hyperlink" Target="https://bit.ly/jne2021-d6" TargetMode="Externa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image" Target="../media/image52.png"/><Relationship Id="rId7" Type="http://schemas.openxmlformats.org/officeDocument/2006/relationships/hyperlink" Target="https://www.youtube.com/channel/UC7IcadI_rZFwso9N81PYqFg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twitter.com/recitmst" TargetMode="External"/><Relationship Id="rId5" Type="http://schemas.openxmlformats.org/officeDocument/2006/relationships/hyperlink" Target="https://www.facebook.com/RECITMST2020/" TargetMode="External"/><Relationship Id="rId4" Type="http://schemas.openxmlformats.org/officeDocument/2006/relationships/hyperlink" Target="mailto:equipe@recitmst.qc.ca" TargetMode="External"/><Relationship Id="rId9" Type="http://schemas.openxmlformats.org/officeDocument/2006/relationships/image" Target="../media/image5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p6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</a:t>
            </a:fld>
            <a:endParaRPr/>
          </a:p>
        </p:txBody>
      </p:sp>
      <p:pic>
        <p:nvPicPr>
          <p:cNvPr id="1278" name="Google Shape;1278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42325" y="0"/>
            <a:ext cx="918632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79" name="Google Shape;1279;p61"/>
          <p:cNvSpPr txBox="1"/>
          <p:nvPr/>
        </p:nvSpPr>
        <p:spPr>
          <a:xfrm>
            <a:off x="407400" y="3295175"/>
            <a:ext cx="4363200" cy="64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 b="1" u="sng">
                <a:solidFill>
                  <a:srgbClr val="FFAB40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bit.ly/mst5nov21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4" name="Google Shape;1284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285" name="Google Shape;1285;p62"/>
          <p:cNvSpPr txBox="1"/>
          <p:nvPr/>
        </p:nvSpPr>
        <p:spPr>
          <a:xfrm>
            <a:off x="5673750" y="3346175"/>
            <a:ext cx="3470400" cy="13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107999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5 novembre 2021</a:t>
            </a: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bit.ly/mst5nov21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286" name="Google Shape;1286;p62"/>
          <p:cNvSpPr txBox="1"/>
          <p:nvPr/>
        </p:nvSpPr>
        <p:spPr>
          <a:xfrm>
            <a:off x="5777300" y="4216250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7" name="Google Shape;1287;p62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88" name="Google Shape;1288;p62"/>
          <p:cNvSpPr txBox="1"/>
          <p:nvPr/>
        </p:nvSpPr>
        <p:spPr>
          <a:xfrm>
            <a:off x="1037900" y="4043675"/>
            <a:ext cx="2030100" cy="8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9" name="Google Shape;1289;p6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2853775" y="1235675"/>
            <a:ext cx="2292075" cy="1916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0" name="Google Shape;1290;p6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203625" y="1320850"/>
            <a:ext cx="2475625" cy="1750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1" name="Google Shape;1291;p62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3341088" y="4733920"/>
            <a:ext cx="1108530" cy="392400"/>
          </a:xfrm>
          <a:prstGeom prst="rect">
            <a:avLst/>
          </a:prstGeom>
          <a:noFill/>
          <a:ln>
            <a:noFill/>
          </a:ln>
        </p:spPr>
      </p:pic>
      <p:sp>
        <p:nvSpPr>
          <p:cNvPr id="1292" name="Google Shape;1292;p62"/>
          <p:cNvSpPr txBox="1"/>
          <p:nvPr/>
        </p:nvSpPr>
        <p:spPr>
          <a:xfrm>
            <a:off x="4539850" y="4731575"/>
            <a:ext cx="4299900" cy="4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  <a:hlinkClick r:id="rId1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 MST</a:t>
            </a:r>
            <a:r>
              <a:rPr lang="en" sz="800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sont mises à disposition, sauf exception, selon les termes de la </a:t>
            </a:r>
            <a:r>
              <a:rPr lang="en" sz="800" u="sng">
                <a:solidFill>
                  <a:srgbClr val="117BF6"/>
                </a:solidFill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rgbClr val="117BF6"/>
                </a:solidFill>
              </a:rPr>
              <a:t>.</a:t>
            </a:r>
            <a:endParaRPr>
              <a:solidFill>
                <a:srgbClr val="117BF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" name="Google Shape;1297;p6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Plan de la rencontre</a:t>
            </a:r>
            <a:endParaRPr sz="32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8" name="Google Shape;1298;p63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7199700" cy="29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0069BF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Bienvenue!</a:t>
            </a:r>
            <a:endParaRPr sz="23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Usage pédagogique de la programmation</a:t>
            </a:r>
            <a:endParaRPr sz="23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Jr et Scratch</a:t>
            </a:r>
            <a:endParaRPr sz="23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Explorons dans différentes matières</a:t>
            </a:r>
            <a:endParaRPr sz="23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Ressources </a:t>
            </a:r>
            <a:endParaRPr sz="23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Badge</a:t>
            </a:r>
            <a:endParaRPr sz="23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99" name="Google Shape;1299;p6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sp>
        <p:nvSpPr>
          <p:cNvPr id="1300" name="Google Shape;1300;p63"/>
          <p:cNvSpPr txBox="1"/>
          <p:nvPr/>
        </p:nvSpPr>
        <p:spPr>
          <a:xfrm rot="-5400000">
            <a:off x="6373825" y="2160975"/>
            <a:ext cx="3886500" cy="73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 u="sng">
                <a:solidFill>
                  <a:srgbClr val="FFAB40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bit.ly/mst5nov21</a:t>
            </a:r>
            <a:endParaRPr sz="2000">
              <a:highlight>
                <a:schemeClr val="lt1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301" name="Google Shape;1301;p6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77724" y="4722724"/>
            <a:ext cx="926172" cy="327850"/>
          </a:xfrm>
          <a:prstGeom prst="rect">
            <a:avLst/>
          </a:prstGeom>
          <a:noFill/>
          <a:ln>
            <a:noFill/>
          </a:ln>
        </p:spPr>
      </p:pic>
      <p:sp>
        <p:nvSpPr>
          <p:cNvPr id="1302" name="Google Shape;1302;p63"/>
          <p:cNvSpPr txBox="1"/>
          <p:nvPr/>
        </p:nvSpPr>
        <p:spPr>
          <a:xfrm>
            <a:off x="1522600" y="4597300"/>
            <a:ext cx="63708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 MST</a:t>
            </a:r>
            <a:r>
              <a:rPr lang="en" sz="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 sont mises à disposition, sauf exception, selon les termes de la </a:t>
            </a:r>
            <a:r>
              <a:rPr lang="en" sz="800" u="sng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.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3" name="Google Shape;1303;p6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416425" y="433175"/>
            <a:ext cx="1267075" cy="1059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4" name="Google Shape;1304;p6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976825" y="476350"/>
            <a:ext cx="1383926" cy="978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" name="Google Shape;1309;p64"/>
          <p:cNvSpPr txBox="1">
            <a:spLocks noGrp="1"/>
          </p:cNvSpPr>
          <p:nvPr>
            <p:ph type="title"/>
          </p:nvPr>
        </p:nvSpPr>
        <p:spPr>
          <a:xfrm>
            <a:off x="0" y="149069"/>
            <a:ext cx="91440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35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10" name="Google Shape;1310;p64"/>
          <p:cNvSpPr/>
          <p:nvPr/>
        </p:nvSpPr>
        <p:spPr>
          <a:xfrm>
            <a:off x="0" y="868031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1" name="Google Shape;1311;p64"/>
          <p:cNvSpPr txBox="1"/>
          <p:nvPr/>
        </p:nvSpPr>
        <p:spPr>
          <a:xfrm>
            <a:off x="228600" y="1060856"/>
            <a:ext cx="8792100" cy="7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u="sng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PAN: Plan d’action numérique du MEES</a:t>
            </a:r>
            <a:r>
              <a:rPr lang="en" sz="3000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(Orientation 1, mesure 02, pages 27-28)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12" name="Google Shape;1312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9118" y="2012237"/>
            <a:ext cx="7157331" cy="1282825"/>
          </a:xfrm>
          <a:prstGeom prst="rect">
            <a:avLst/>
          </a:prstGeom>
          <a:noFill/>
          <a:ln>
            <a:noFill/>
          </a:ln>
        </p:spPr>
      </p:pic>
      <p:sp>
        <p:nvSpPr>
          <p:cNvPr id="1313" name="Google Shape;1313;p64"/>
          <p:cNvSpPr txBox="1"/>
          <p:nvPr/>
        </p:nvSpPr>
        <p:spPr>
          <a:xfrm>
            <a:off x="2583000" y="4740550"/>
            <a:ext cx="41304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Extrait du tableau synoptique du  PAN, p.2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14" name="Google Shape;1314;p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8600" y="3355150"/>
            <a:ext cx="3564850" cy="10045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15" name="Google Shape;1315;p6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25050" y="3344749"/>
            <a:ext cx="4130401" cy="102535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16" name="Google Shape;1316;p64"/>
          <p:cNvSpPr/>
          <p:nvPr/>
        </p:nvSpPr>
        <p:spPr>
          <a:xfrm>
            <a:off x="1067775" y="2930550"/>
            <a:ext cx="1625700" cy="3645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7" name="Google Shape;1317;p64"/>
          <p:cNvSpPr/>
          <p:nvPr/>
        </p:nvSpPr>
        <p:spPr>
          <a:xfrm>
            <a:off x="6886475" y="2972050"/>
            <a:ext cx="1594800" cy="3831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" name="Google Shape;1322;p65"/>
          <p:cNvSpPr/>
          <p:nvPr/>
        </p:nvSpPr>
        <p:spPr>
          <a:xfrm>
            <a:off x="0" y="868206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3" name="Google Shape;1323;p65"/>
          <p:cNvSpPr txBox="1"/>
          <p:nvPr/>
        </p:nvSpPr>
        <p:spPr>
          <a:xfrm>
            <a:off x="2415150" y="4610325"/>
            <a:ext cx="52353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Plan d’action numérique/Programmation informatique</a:t>
            </a:r>
            <a:endParaRPr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24" name="Google Shape;1324;p65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09525" y="1100925"/>
            <a:ext cx="2203175" cy="28553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  <a:reflection endPos="30000" dist="38100" dir="5400000" fadeDir="5400012" sy="-100000" algn="bl" rotWithShape="0"/>
          </a:effectLst>
        </p:spPr>
      </p:pic>
      <p:pic>
        <p:nvPicPr>
          <p:cNvPr id="1325" name="Google Shape;1325;p6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6875" y="1207575"/>
            <a:ext cx="2873349" cy="24940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26" name="Google Shape;1326;p6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34400" y="1264973"/>
            <a:ext cx="3460400" cy="14540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27" name="Google Shape;1327;p6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5520225" y="2992550"/>
            <a:ext cx="3372325" cy="11911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28" name="Google Shape;1328;p65"/>
          <p:cNvSpPr txBox="1">
            <a:spLocks noGrp="1"/>
          </p:cNvSpPr>
          <p:nvPr>
            <p:ph type="title"/>
          </p:nvPr>
        </p:nvSpPr>
        <p:spPr>
          <a:xfrm>
            <a:off x="109525" y="8710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35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" name="Google Shape;1333;p66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" name="Google Shape;1334;p66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35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35" name="Google Shape;1335;p66"/>
          <p:cNvSpPr txBox="1"/>
          <p:nvPr/>
        </p:nvSpPr>
        <p:spPr>
          <a:xfrm>
            <a:off x="501713" y="4707425"/>
            <a:ext cx="36162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Cadre de référence de la compétence numérique</a:t>
            </a:r>
            <a:endParaRPr sz="1200"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36" name="Google Shape;1336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7" name="Google Shape;1337;p66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4494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8" name="Google Shape;1338;p66"/>
          <p:cNvPicPr preferRelativeResize="0"/>
          <p:nvPr/>
        </p:nvPicPr>
        <p:blipFill rotWithShape="1">
          <a:blip r:embed="rId6">
            <a:alphaModFix/>
          </a:blip>
          <a:srcRect r="6576" b="61836"/>
          <a:stretch/>
        </p:blipFill>
        <p:spPr>
          <a:xfrm>
            <a:off x="4864875" y="37074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9" name="Google Shape;1339;p66"/>
          <p:cNvPicPr preferRelativeResize="0"/>
          <p:nvPr/>
        </p:nvPicPr>
        <p:blipFill rotWithShape="1">
          <a:blip r:embed="rId7">
            <a:alphaModFix/>
          </a:blip>
          <a:srcRect t="1354" r="9624" b="58573"/>
          <a:stretch/>
        </p:blipFill>
        <p:spPr>
          <a:xfrm>
            <a:off x="4864875" y="2551567"/>
            <a:ext cx="3009278" cy="659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67"/>
          <p:cNvSpPr txBox="1">
            <a:spLocks noGrp="1"/>
          </p:cNvSpPr>
          <p:nvPr>
            <p:ph type="title"/>
          </p:nvPr>
        </p:nvSpPr>
        <p:spPr>
          <a:xfrm>
            <a:off x="464825" y="168775"/>
            <a:ext cx="6423600" cy="64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>
                <a:latin typeface="Viga"/>
                <a:ea typeface="Viga"/>
                <a:cs typeface="Viga"/>
                <a:sym typeface="Viga"/>
              </a:rPr>
              <a:t>L’engagement de l’élève</a:t>
            </a:r>
            <a:endParaRPr sz="35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45" name="Google Shape;1345;p67"/>
          <p:cNvSpPr txBox="1">
            <a:spLocks noGrp="1"/>
          </p:cNvSpPr>
          <p:nvPr>
            <p:ph type="body" idx="1"/>
          </p:nvPr>
        </p:nvSpPr>
        <p:spPr>
          <a:xfrm>
            <a:off x="747925" y="977128"/>
            <a:ext cx="6140400" cy="270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" name="Google Shape;1346;p67"/>
          <p:cNvSpPr/>
          <p:nvPr/>
        </p:nvSpPr>
        <p:spPr>
          <a:xfrm>
            <a:off x="3629575" y="1145438"/>
            <a:ext cx="136500" cy="221700"/>
          </a:xfrm>
          <a:prstGeom prst="rect">
            <a:avLst/>
          </a:prstGeom>
          <a:solidFill>
            <a:srgbClr val="980000"/>
          </a:solidFill>
          <a:ln w="9525" cap="flat" cmpd="sng">
            <a:solidFill>
              <a:srgbClr val="FF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347" name="Google Shape;1347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200" y="879651"/>
            <a:ext cx="7364624" cy="4058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2" name="Google Shape;1352;p68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82590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30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53" name="Google Shape;1353;p68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731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Jeux Blockly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http://recitmst.qc.ca/blockly/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connexion, base de la programmation, pas à pas. 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673100" lvl="0" indent="-35560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4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d’enseignant, on suit les élèves dans leurs défis.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673100" lvl="0" indent="-35560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Application ScratchJr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https://www.scratchjr.org/</a:t>
            </a: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673100" lvl="0" indent="-35560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6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Prêt à programmer...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1354" name="Google Shape;1354;p68"/>
          <p:cNvCxnSpPr/>
          <p:nvPr/>
        </p:nvCxnSpPr>
        <p:spPr>
          <a:xfrm rot="10800000" flipH="1">
            <a:off x="27050" y="4243350"/>
            <a:ext cx="497400" cy="9600"/>
          </a:xfrm>
          <a:prstGeom prst="straightConnector1">
            <a:avLst/>
          </a:prstGeom>
          <a:noFill/>
          <a:ln w="76200" cap="flat" cmpd="sng">
            <a:solidFill>
              <a:srgbClr val="FFAB40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355" name="Google Shape;1355;p68"/>
          <p:cNvCxnSpPr/>
          <p:nvPr/>
        </p:nvCxnSpPr>
        <p:spPr>
          <a:xfrm rot="10800000" flipH="1">
            <a:off x="27050" y="3405150"/>
            <a:ext cx="497400" cy="9600"/>
          </a:xfrm>
          <a:prstGeom prst="straightConnector1">
            <a:avLst/>
          </a:prstGeom>
          <a:noFill/>
          <a:ln w="76200" cap="flat" cmpd="sng">
            <a:solidFill>
              <a:srgbClr val="FFAB40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6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9</a:t>
            </a:fld>
            <a:endParaRPr/>
          </a:p>
        </p:txBody>
      </p:sp>
      <p:sp>
        <p:nvSpPr>
          <p:cNvPr id="1361" name="Google Shape;1361;p69"/>
          <p:cNvSpPr txBox="1"/>
          <p:nvPr/>
        </p:nvSpPr>
        <p:spPr>
          <a:xfrm>
            <a:off x="313175" y="68257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ScratchJr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62" name="Google Shape;1362;p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46750" y="1672375"/>
            <a:ext cx="1603875" cy="1336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3" name="Google Shape;1363;p6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46065" y="152400"/>
            <a:ext cx="5745535" cy="4700899"/>
          </a:xfrm>
          <a:prstGeom prst="rect">
            <a:avLst/>
          </a:prstGeom>
          <a:noFill/>
          <a:ln>
            <a:noFill/>
          </a:ln>
        </p:spPr>
      </p:pic>
      <p:sp>
        <p:nvSpPr>
          <p:cNvPr id="1364" name="Google Shape;1364;p69"/>
          <p:cNvSpPr txBox="1"/>
          <p:nvPr/>
        </p:nvSpPr>
        <p:spPr>
          <a:xfrm>
            <a:off x="600700" y="3214950"/>
            <a:ext cx="2205600" cy="16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Pour commencer :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Missions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(au bas 2e année)</a:t>
            </a:r>
            <a:endParaRPr sz="20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" name="Google Shape;1369;p70"/>
          <p:cNvSpPr txBox="1">
            <a:spLocks noGrp="1"/>
          </p:cNvSpPr>
          <p:nvPr>
            <p:ph type="body" idx="1"/>
          </p:nvPr>
        </p:nvSpPr>
        <p:spPr>
          <a:xfrm>
            <a:off x="245200" y="158569"/>
            <a:ext cx="8349900" cy="46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Apprendre en mathématique</a:t>
            </a: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Lire, compter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 1-2-3</a:t>
            </a:r>
            <a:r>
              <a:rPr lang="en" sz="1800" b="0">
                <a:solidFill>
                  <a:schemeClr val="dk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Tables +</a:t>
            </a:r>
            <a:r>
              <a:rPr lang="en"/>
              <a:t>   			    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5"/>
              </a:rPr>
              <a:t>Se repérer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Compter par bonds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Mesurer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8"/>
              </a:rPr>
              <a:t>Carré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70" name="Google Shape;1370;p70">
            <a:hlinkClick r:id="rId3"/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890988" y="1378362"/>
            <a:ext cx="1058325" cy="79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1" name="Google Shape;1371;p70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80725" y="3699750"/>
            <a:ext cx="1127595" cy="821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2" name="Google Shape;1372;p70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949725" y="1319538"/>
            <a:ext cx="1058325" cy="796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3" name="Google Shape;1373;p70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6563025" y="1338213"/>
            <a:ext cx="1058325" cy="759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4" name="Google Shape;1374;p70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978725" y="3656351"/>
            <a:ext cx="1058325" cy="821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5" name="Google Shape;1375;p70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6059375" y="3539250"/>
            <a:ext cx="2134725" cy="1519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" name="Google Shape;1380;p71"/>
          <p:cNvSpPr txBox="1">
            <a:spLocks noGrp="1"/>
          </p:cNvSpPr>
          <p:nvPr>
            <p:ph type="body" idx="1"/>
          </p:nvPr>
        </p:nvSpPr>
        <p:spPr>
          <a:xfrm>
            <a:off x="659000" y="158575"/>
            <a:ext cx="5810100" cy="479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des histoires </a:t>
            </a:r>
            <a:endParaRPr sz="36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avec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modification de la taille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d’un lutin 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-Faire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apparaître 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et/ou disparaître le lutin et modifier l’arrière-plan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à l’aide d’un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message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pour animer deux lutins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-Commencer un programme en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touchant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un lutin par exemple pour choisir une réponse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-Illustrer 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abécédaire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81" name="Google Shape;1381;p7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83425" y="1420669"/>
            <a:ext cx="1118287" cy="8191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2" name="Google Shape;1382;p7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5948975" y="781106"/>
            <a:ext cx="1118287" cy="839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3" name="Google Shape;1383;p71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6329975" y="2477684"/>
            <a:ext cx="1118288" cy="8047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4" name="Google Shape;1384;p71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984099" y="3967498"/>
            <a:ext cx="1587250" cy="1080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5" name="Google Shape;1385;p71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7318769" y="3409547"/>
            <a:ext cx="1144411" cy="83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" name="Google Shape;1390;p7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391" name="Google Shape;1391;p72"/>
          <p:cNvSpPr txBox="1"/>
          <p:nvPr/>
        </p:nvSpPr>
        <p:spPr>
          <a:xfrm>
            <a:off x="198475" y="22322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92" name="Google Shape;1392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883407" y="70825"/>
            <a:ext cx="1104243" cy="923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3" name="Google Shape;1393;p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0418" y="983025"/>
            <a:ext cx="7841270" cy="4208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8" name="Google Shape;1398;p73"/>
          <p:cNvSpPr txBox="1"/>
          <p:nvPr/>
        </p:nvSpPr>
        <p:spPr>
          <a:xfrm>
            <a:off x="373025" y="1735050"/>
            <a:ext cx="8545200" cy="31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1-Choisir un personnage (Sprite)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2-Animation avec un changement de costume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3-Choix d’un arrière-plan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4-Déplacement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5-Écrire un dialogue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6-Ajouter le bloc « Son » pour ajouter du bruit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99" name="Google Shape;1399;p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63650" y="219525"/>
            <a:ext cx="2554575" cy="1885982"/>
          </a:xfrm>
          <a:prstGeom prst="rect">
            <a:avLst/>
          </a:prstGeom>
          <a:noFill/>
          <a:ln>
            <a:noFill/>
          </a:ln>
        </p:spPr>
      </p:pic>
      <p:sp>
        <p:nvSpPr>
          <p:cNvPr id="1400" name="Google Shape;1400;p73"/>
          <p:cNvSpPr txBox="1"/>
          <p:nvPr/>
        </p:nvSpPr>
        <p:spPr>
          <a:xfrm>
            <a:off x="905775" y="295725"/>
            <a:ext cx="55065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1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Animer un personnage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Projet Scratch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" name="Google Shape;1405;p74"/>
          <p:cNvSpPr txBox="1"/>
          <p:nvPr/>
        </p:nvSpPr>
        <p:spPr>
          <a:xfrm>
            <a:off x="514400" y="196591"/>
            <a:ext cx="8420700" cy="130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Construction des figures planes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Projet Scratch</a:t>
            </a:r>
            <a:endParaRPr sz="12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/>
          </a:p>
        </p:txBody>
      </p:sp>
      <p:pic>
        <p:nvPicPr>
          <p:cNvPr id="1406" name="Google Shape;1406;p7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9775" y="1358201"/>
            <a:ext cx="2650824" cy="22693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7" name="Google Shape;1407;p7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27375" y="1477819"/>
            <a:ext cx="2764825" cy="20959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8" name="Google Shape;1408;p7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022000" y="3723450"/>
            <a:ext cx="1408500" cy="8614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9" name="Google Shape;1409;p7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090600" y="3870913"/>
            <a:ext cx="1597634" cy="8614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0" name="Google Shape;1410;p7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969575" y="3533460"/>
            <a:ext cx="1729275" cy="1241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1" name="Google Shape;1411;p74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900875" y="1250226"/>
            <a:ext cx="2104375" cy="3682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6" name="Google Shape;1416;p75"/>
          <p:cNvSpPr txBox="1"/>
          <p:nvPr/>
        </p:nvSpPr>
        <p:spPr>
          <a:xfrm>
            <a:off x="922200" y="376174"/>
            <a:ext cx="7504500" cy="83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SOMME DE 2 NOMBRES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17" name="Google Shape;1417;p75"/>
          <p:cNvSpPr/>
          <p:nvPr/>
        </p:nvSpPr>
        <p:spPr>
          <a:xfrm>
            <a:off x="152025" y="2215247"/>
            <a:ext cx="2758800" cy="1419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69B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8" name="Google Shape;1418;p75"/>
          <p:cNvSpPr txBox="1"/>
          <p:nvPr/>
        </p:nvSpPr>
        <p:spPr>
          <a:xfrm>
            <a:off x="228225" y="2571749"/>
            <a:ext cx="2351700" cy="59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NOMBRE1</a:t>
            </a:r>
            <a:endParaRPr sz="16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NOMBRE2</a:t>
            </a:r>
            <a:endParaRPr sz="16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latin typeface="Merriweather"/>
              <a:ea typeface="Merriweather"/>
              <a:cs typeface="Merriweather"/>
              <a:sym typeface="Merriweather"/>
            </a:endParaRPr>
          </a:p>
        </p:txBody>
      </p:sp>
      <p:grpSp>
        <p:nvGrpSpPr>
          <p:cNvPr id="1419" name="Google Shape;1419;p75"/>
          <p:cNvGrpSpPr/>
          <p:nvPr/>
        </p:nvGrpSpPr>
        <p:grpSpPr>
          <a:xfrm>
            <a:off x="486675" y="1686926"/>
            <a:ext cx="8581475" cy="1874449"/>
            <a:chOff x="495125" y="1847872"/>
            <a:chExt cx="8581475" cy="2499266"/>
          </a:xfrm>
        </p:grpSpPr>
        <p:sp>
          <p:nvSpPr>
            <p:cNvPr id="1420" name="Google Shape;1420;p75"/>
            <p:cNvSpPr/>
            <p:nvPr/>
          </p:nvSpPr>
          <p:spPr>
            <a:xfrm>
              <a:off x="6317800" y="2600838"/>
              <a:ext cx="2758800" cy="1746300"/>
            </a:xfrm>
            <a:prstGeom prst="rightArrow">
              <a:avLst>
                <a:gd name="adj1" fmla="val 50000"/>
                <a:gd name="adj2" fmla="val 50000"/>
              </a:avLst>
            </a:prstGeom>
            <a:solidFill>
              <a:srgbClr val="0069BF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75"/>
            <p:cNvSpPr/>
            <p:nvPr/>
          </p:nvSpPr>
          <p:spPr>
            <a:xfrm>
              <a:off x="2948138" y="2511000"/>
              <a:ext cx="3201600" cy="1836000"/>
            </a:xfrm>
            <a:prstGeom prst="rect">
              <a:avLst/>
            </a:prstGeom>
            <a:solidFill>
              <a:srgbClr val="0069BF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75"/>
            <p:cNvSpPr txBox="1"/>
            <p:nvPr/>
          </p:nvSpPr>
          <p:spPr>
            <a:xfrm>
              <a:off x="495125" y="2237508"/>
              <a:ext cx="1834800" cy="470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ENTRÉES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  <p:sp>
          <p:nvSpPr>
            <p:cNvPr id="1423" name="Google Shape;1423;p75"/>
            <p:cNvSpPr txBox="1"/>
            <p:nvPr/>
          </p:nvSpPr>
          <p:spPr>
            <a:xfrm>
              <a:off x="3654600" y="1847872"/>
              <a:ext cx="1834800" cy="470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CALCULS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  <p:sp>
          <p:nvSpPr>
            <p:cNvPr id="1424" name="Google Shape;1424;p75"/>
            <p:cNvSpPr txBox="1"/>
            <p:nvPr/>
          </p:nvSpPr>
          <p:spPr>
            <a:xfrm>
              <a:off x="6378975" y="2318250"/>
              <a:ext cx="1834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SORTIES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</p:grpSp>
      <p:sp>
        <p:nvSpPr>
          <p:cNvPr id="1425" name="Google Shape;1425;p75"/>
          <p:cNvSpPr txBox="1"/>
          <p:nvPr/>
        </p:nvSpPr>
        <p:spPr>
          <a:xfrm>
            <a:off x="3140050" y="2356749"/>
            <a:ext cx="2956500" cy="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NOMBRE1 + NOMBRE2  = SOMME</a:t>
            </a:r>
            <a:endParaRPr sz="1800" b="1">
              <a:solidFill>
                <a:schemeClr val="lt1"/>
              </a:solidFill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latin typeface="Cousine"/>
              <a:ea typeface="Cousine"/>
              <a:cs typeface="Cousine"/>
              <a:sym typeface="Cousine"/>
            </a:endParaRPr>
          </a:p>
        </p:txBody>
      </p:sp>
      <p:sp>
        <p:nvSpPr>
          <p:cNvPr id="1426" name="Google Shape;1426;p75"/>
          <p:cNvSpPr txBox="1"/>
          <p:nvPr/>
        </p:nvSpPr>
        <p:spPr>
          <a:xfrm>
            <a:off x="6325775" y="2639297"/>
            <a:ext cx="1883100" cy="2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lt1"/>
                </a:solidFill>
                <a:latin typeface="Merriweather"/>
                <a:ea typeface="Merriweather"/>
                <a:cs typeface="Merriweather"/>
                <a:sym typeface="Merriweather"/>
              </a:rPr>
              <a:t>SOMME</a:t>
            </a:r>
            <a:endParaRPr sz="1600" b="1">
              <a:solidFill>
                <a:schemeClr val="lt1"/>
              </a:solidFill>
              <a:latin typeface="Cousine"/>
              <a:ea typeface="Cousine"/>
              <a:cs typeface="Cousine"/>
              <a:sym typeface="Cousine"/>
            </a:endParaRPr>
          </a:p>
        </p:txBody>
      </p:sp>
      <p:pic>
        <p:nvPicPr>
          <p:cNvPr id="1427" name="Google Shape;1427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41898" y="230939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" name="Google Shape;1432;p76"/>
          <p:cNvSpPr txBox="1"/>
          <p:nvPr/>
        </p:nvSpPr>
        <p:spPr>
          <a:xfrm>
            <a:off x="373025" y="1258750"/>
            <a:ext cx="8545200" cy="363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1-Créer un nouveau projet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2-Ajouter le titre 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3-Définir la tâche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4-Définir les variables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5-Demander les ENTRÉES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6-Raisonner les CALCULS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7-Afficher les SORTIES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0069BF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33" name="Google Shape;1433;p76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Programme Scratch</a:t>
            </a: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434" name="Google Shape;1434;p7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07813" y="1106350"/>
            <a:ext cx="4435911" cy="4037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35" name="Google Shape;1435;p7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" name="Google Shape;1440;p77"/>
          <p:cNvSpPr txBox="1"/>
          <p:nvPr/>
        </p:nvSpPr>
        <p:spPr>
          <a:xfrm>
            <a:off x="1349125" y="1517231"/>
            <a:ext cx="7569000" cy="33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3000">
              <a:solidFill>
                <a:srgbClr val="FAA22A"/>
              </a:solidFill>
              <a:highlight>
                <a:srgbClr val="FFFFFF"/>
              </a:highlight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1441" name="Google Shape;1441;p77"/>
          <p:cNvSpPr txBox="1"/>
          <p:nvPr/>
        </p:nvSpPr>
        <p:spPr>
          <a:xfrm>
            <a:off x="905775" y="295725"/>
            <a:ext cx="69267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La carte du Canada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442" name="Google Shape;1442;p7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67201" y="985097"/>
            <a:ext cx="4231068" cy="3173306"/>
          </a:xfrm>
          <a:prstGeom prst="rect">
            <a:avLst/>
          </a:prstGeom>
          <a:noFill/>
          <a:ln>
            <a:noFill/>
          </a:ln>
        </p:spPr>
      </p:pic>
      <p:sp>
        <p:nvSpPr>
          <p:cNvPr id="1443" name="Google Shape;1443;p77"/>
          <p:cNvSpPr txBox="1"/>
          <p:nvPr/>
        </p:nvSpPr>
        <p:spPr>
          <a:xfrm>
            <a:off x="1143000" y="4468950"/>
            <a:ext cx="7326300" cy="35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1" u="sng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Pour démarrer (cliquez et remixez)</a:t>
            </a:r>
            <a:endParaRPr sz="2000">
              <a:solidFill>
                <a:srgbClr val="0069BF"/>
              </a:solidFill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444" name="Google Shape;1444;p7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" name="Google Shape;1449;p78"/>
          <p:cNvSpPr txBox="1">
            <a:spLocks noGrp="1"/>
          </p:cNvSpPr>
          <p:nvPr>
            <p:ph type="body" idx="1"/>
          </p:nvPr>
        </p:nvSpPr>
        <p:spPr>
          <a:xfrm>
            <a:off x="1995400" y="152700"/>
            <a:ext cx="65868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ScartchJr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pour tous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Scratch en mathématique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Padlets de ressources pour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ScratchJr</a:t>
            </a:r>
            <a:r>
              <a:rPr lang="en"/>
              <a:t>,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primaire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 ou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8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secondaire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450" name="Google Shape;1450;p78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1" name="Google Shape;1451;p7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46150" y="2728050"/>
            <a:ext cx="2088775" cy="174671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2" name="Google Shape;1452;p7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46150" y="1169322"/>
            <a:ext cx="2088775" cy="14768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" name="Google Shape;1457;p7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19</a:t>
            </a:fld>
            <a:endParaRPr/>
          </a:p>
        </p:txBody>
      </p:sp>
      <p:sp>
        <p:nvSpPr>
          <p:cNvPr id="1458" name="Google Shape;1458;p79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59" name="Google Shape;1459;p79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60" name="Google Shape;1460;p79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61" name="Google Shape;1461;p79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r>
              <a:rPr lang="en" sz="2400" u="sng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endParaRPr sz="24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62" name="Google Shape;1462;p7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" name="Google Shape;1467;p8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20</a:t>
            </a:fld>
            <a:endParaRPr/>
          </a:p>
        </p:txBody>
      </p:sp>
      <p:sp>
        <p:nvSpPr>
          <p:cNvPr id="1468" name="Google Shape;1468;p80"/>
          <p:cNvSpPr txBox="1">
            <a:spLocks noGrp="1"/>
          </p:cNvSpPr>
          <p:nvPr>
            <p:ph type="title" idx="4294967295"/>
          </p:nvPr>
        </p:nvSpPr>
        <p:spPr>
          <a:xfrm>
            <a:off x="1391950" y="319500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Badge « Participation »</a:t>
            </a: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69" name="Google Shape;1469;p80"/>
          <p:cNvSpPr txBox="1"/>
          <p:nvPr/>
        </p:nvSpPr>
        <p:spPr>
          <a:xfrm>
            <a:off x="456175" y="1525750"/>
            <a:ext cx="4075500" cy="326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285750" marR="282204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1- Créer un compte sur le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et valider son inscription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285750" marR="282204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285750" marR="282204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2- S’inscrire à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ce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cours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285750" marR="282204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285750" marR="282204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3- Pour l’attribution du badge « Participation »,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cliquer sur ce lien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70" name="Google Shape;1470;p8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998750" y="1329300"/>
            <a:ext cx="2790925" cy="2721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81"/>
          <p:cNvSpPr txBox="1">
            <a:spLocks noGrp="1"/>
          </p:cNvSpPr>
          <p:nvPr>
            <p:ph type="title"/>
          </p:nvPr>
        </p:nvSpPr>
        <p:spPr>
          <a:xfrm>
            <a:off x="209343" y="191741"/>
            <a:ext cx="7886700" cy="53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Font typeface="Calibri"/>
              <a:buNone/>
            </a:pPr>
            <a:r>
              <a:rPr lang="en" sz="3200"/>
              <a:t>Obtenir un badge de participation – atelier D6</a:t>
            </a:r>
            <a:endParaRPr sz="3200"/>
          </a:p>
        </p:txBody>
      </p:sp>
      <p:sp>
        <p:nvSpPr>
          <p:cNvPr id="1476" name="Google Shape;1476;p81"/>
          <p:cNvSpPr txBox="1"/>
          <p:nvPr/>
        </p:nvSpPr>
        <p:spPr>
          <a:xfrm>
            <a:off x="203963" y="962026"/>
            <a:ext cx="3363300" cy="118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spAutoFit/>
          </a:bodyPr>
          <a:lstStyle/>
          <a:p>
            <a:pPr marL="254000" marR="0" lvl="0" indent="-2476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Calibri"/>
              <a:buAutoNum type="arabicPeriod"/>
            </a:pP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Aller à </a:t>
            </a:r>
            <a:r>
              <a:rPr lang="en" sz="1500" b="1" i="0" u="sng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campus.recit.qc.ca</a:t>
            </a: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54000" marR="0" lvl="0" indent="-247650" algn="l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Calibri"/>
              <a:buAutoNum type="arabicPeriod"/>
            </a:pP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Ouvrir la page de </a:t>
            </a:r>
            <a:r>
              <a:rPr lang="en" sz="15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connexion</a:t>
            </a: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54000" marR="0" lvl="0" indent="-247650" algn="l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Calibri"/>
              <a:buAutoNum type="arabicPeriod"/>
            </a:pP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Choisir le lien </a:t>
            </a:r>
            <a:r>
              <a:rPr lang="en" sz="15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Microsoft</a:t>
            </a: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ou </a:t>
            </a:r>
            <a:r>
              <a:rPr lang="en" sz="15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Google</a:t>
            </a: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54000" marR="0" lvl="0" indent="-247650" algn="l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Calibri"/>
              <a:buAutoNum type="arabicPeriod"/>
            </a:pPr>
            <a:r>
              <a:rPr lang="en"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Utiliser le lien(ou le code QR).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7" name="Google Shape;1477;p81"/>
          <p:cNvSpPr/>
          <p:nvPr/>
        </p:nvSpPr>
        <p:spPr>
          <a:xfrm>
            <a:off x="206897" y="1004525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8" name="Google Shape;1478;p81"/>
          <p:cNvSpPr/>
          <p:nvPr/>
        </p:nvSpPr>
        <p:spPr>
          <a:xfrm>
            <a:off x="206897" y="1279075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9" name="Google Shape;1479;p81"/>
          <p:cNvSpPr/>
          <p:nvPr/>
        </p:nvSpPr>
        <p:spPr>
          <a:xfrm>
            <a:off x="206897" y="1569656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3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0" name="Google Shape;1480;p81"/>
          <p:cNvSpPr/>
          <p:nvPr/>
        </p:nvSpPr>
        <p:spPr>
          <a:xfrm>
            <a:off x="206897" y="1857767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81" name="Google Shape;1481;p8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454348" y="4073285"/>
            <a:ext cx="1733945" cy="268183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2" name="Google Shape;1482;p8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444740" y="4329736"/>
            <a:ext cx="1416894" cy="268182"/>
          </a:xfrm>
          <a:prstGeom prst="rect">
            <a:avLst/>
          </a:prstGeom>
          <a:noFill/>
          <a:ln>
            <a:noFill/>
          </a:ln>
        </p:spPr>
      </p:pic>
      <p:sp>
        <p:nvSpPr>
          <p:cNvPr id="1483" name="Google Shape;1483;p81"/>
          <p:cNvSpPr txBox="1"/>
          <p:nvPr/>
        </p:nvSpPr>
        <p:spPr>
          <a:xfrm>
            <a:off x="306149" y="2664455"/>
            <a:ext cx="3156000" cy="1028700"/>
          </a:xfrm>
          <a:prstGeom prst="rect">
            <a:avLst/>
          </a:prstGeom>
          <a:noFill/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 S’il s’agit d’une </a:t>
            </a:r>
            <a:r>
              <a:rPr lang="en" sz="12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1</a:t>
            </a:r>
            <a:r>
              <a:rPr lang="en" sz="1200" b="1" i="0" u="none" strike="noStrike" cap="none" baseline="300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re</a:t>
            </a:r>
            <a:r>
              <a:rPr lang="en" sz="12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connexion</a:t>
            </a:r>
            <a:r>
              <a:rPr lang="en"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, entre 3 et 4</a:t>
            </a:r>
            <a:r>
              <a:rPr lang="en" sz="12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: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n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Identifier l’</a:t>
            </a:r>
            <a:r>
              <a:rPr lang="en" sz="14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organisation</a:t>
            </a:r>
            <a:r>
              <a:rPr lang="en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scolaire.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457200" algn="l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n" sz="1400" b="1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Accepter les 2 politiques</a:t>
            </a:r>
            <a:r>
              <a:rPr lang="en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br>
              <a:rPr lang="en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</a:br>
            <a:r>
              <a:rPr lang="en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	</a:t>
            </a:r>
            <a:r>
              <a:rPr lang="en" sz="11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(conditions d’utilisation et confidentialité)</a:t>
            </a:r>
            <a:r>
              <a:rPr lang="en" sz="1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84" name="Google Shape;1484;p8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27498" y="3888551"/>
            <a:ext cx="1775945" cy="882371"/>
          </a:xfrm>
          <a:prstGeom prst="rect">
            <a:avLst/>
          </a:prstGeom>
          <a:noFill/>
          <a:ln>
            <a:noFill/>
          </a:ln>
          <a:effectLst>
            <a:outerShdw blurRad="292100" dist="139700" dir="2700000" algn="tl" rotWithShape="0">
              <a:srgbClr val="333333">
                <a:alpha val="64310"/>
              </a:srgbClr>
            </a:outerShdw>
          </a:effectLst>
        </p:spPr>
      </p:pic>
      <p:sp>
        <p:nvSpPr>
          <p:cNvPr id="1485" name="Google Shape;1485;p81"/>
          <p:cNvSpPr/>
          <p:nvPr/>
        </p:nvSpPr>
        <p:spPr>
          <a:xfrm rot="4470">
            <a:off x="361512" y="2930807"/>
            <a:ext cx="230700" cy="230700"/>
          </a:xfrm>
          <a:prstGeom prst="star12">
            <a:avLst>
              <a:gd name="adj" fmla="val 37500"/>
            </a:avLst>
          </a:prstGeom>
          <a:solidFill>
            <a:schemeClr val="accent2"/>
          </a:solidFill>
          <a:ln w="12700" cap="flat" cmpd="sng">
            <a:solidFill>
              <a:schemeClr val="accent2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A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6" name="Google Shape;1486;p81"/>
          <p:cNvSpPr/>
          <p:nvPr/>
        </p:nvSpPr>
        <p:spPr>
          <a:xfrm>
            <a:off x="358134" y="3212003"/>
            <a:ext cx="230700" cy="230700"/>
          </a:xfrm>
          <a:prstGeom prst="star12">
            <a:avLst>
              <a:gd name="adj" fmla="val 37500"/>
            </a:avLst>
          </a:prstGeom>
          <a:solidFill>
            <a:schemeClr val="accent2"/>
          </a:solidFill>
          <a:ln w="12700" cap="flat" cmpd="sng">
            <a:solidFill>
              <a:schemeClr val="accent2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B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7" name="Google Shape;1487;p81"/>
          <p:cNvSpPr/>
          <p:nvPr/>
        </p:nvSpPr>
        <p:spPr>
          <a:xfrm>
            <a:off x="704017" y="4013705"/>
            <a:ext cx="230700" cy="230700"/>
          </a:xfrm>
          <a:prstGeom prst="star12">
            <a:avLst>
              <a:gd name="adj" fmla="val 37500"/>
            </a:avLst>
          </a:prstGeom>
          <a:solidFill>
            <a:schemeClr val="accent2"/>
          </a:solidFill>
          <a:ln w="12700" cap="flat" cmpd="sng">
            <a:solidFill>
              <a:schemeClr val="accent2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A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8" name="Google Shape;1488;p81"/>
          <p:cNvSpPr/>
          <p:nvPr/>
        </p:nvSpPr>
        <p:spPr>
          <a:xfrm>
            <a:off x="2213943" y="4227338"/>
            <a:ext cx="230700" cy="230700"/>
          </a:xfrm>
          <a:prstGeom prst="star12">
            <a:avLst>
              <a:gd name="adj" fmla="val 37500"/>
            </a:avLst>
          </a:prstGeom>
          <a:solidFill>
            <a:schemeClr val="accent2"/>
          </a:solidFill>
          <a:ln w="12700" cap="flat" cmpd="sng">
            <a:solidFill>
              <a:schemeClr val="accent2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B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89" name="Google Shape;1489;p81"/>
          <p:cNvPicPr preferRelativeResize="0"/>
          <p:nvPr/>
        </p:nvPicPr>
        <p:blipFill rotWithShape="1">
          <a:blip r:embed="rId6">
            <a:alphaModFix/>
          </a:blip>
          <a:srcRect t="6422" b="14775"/>
          <a:stretch/>
        </p:blipFill>
        <p:spPr>
          <a:xfrm>
            <a:off x="3605078" y="791920"/>
            <a:ext cx="5186269" cy="2571749"/>
          </a:xfrm>
          <a:prstGeom prst="rect">
            <a:avLst/>
          </a:prstGeom>
          <a:noFill/>
          <a:ln>
            <a:noFill/>
          </a:ln>
        </p:spPr>
      </p:pic>
      <p:sp>
        <p:nvSpPr>
          <p:cNvPr id="1490" name="Google Shape;1490;p81"/>
          <p:cNvSpPr/>
          <p:nvPr/>
        </p:nvSpPr>
        <p:spPr>
          <a:xfrm>
            <a:off x="4498000" y="791920"/>
            <a:ext cx="792900" cy="207300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1" name="Google Shape;1491;p81"/>
          <p:cNvSpPr/>
          <p:nvPr/>
        </p:nvSpPr>
        <p:spPr>
          <a:xfrm>
            <a:off x="5430535" y="1035307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492" name="Google Shape;1492;p81"/>
          <p:cNvCxnSpPr>
            <a:stCxn id="1491" idx="10"/>
            <a:endCxn id="1490" idx="3"/>
          </p:cNvCxnSpPr>
          <p:nvPr/>
        </p:nvCxnSpPr>
        <p:spPr>
          <a:xfrm rot="5400000" flipH="1">
            <a:off x="5348485" y="837907"/>
            <a:ext cx="139800" cy="255000"/>
          </a:xfrm>
          <a:prstGeom prst="bentConnector2">
            <a:avLst/>
          </a:prstGeom>
          <a:noFill/>
          <a:ln w="28575" cap="flat" cmpd="sng">
            <a:solidFill>
              <a:srgbClr val="FF0000"/>
            </a:solidFill>
            <a:prstDash val="solid"/>
            <a:miter lim="800000"/>
            <a:headEnd type="none" w="sm" len="sm"/>
            <a:tailEnd type="triangle" w="med" len="med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cxnSp>
      <p:sp>
        <p:nvSpPr>
          <p:cNvPr id="1493" name="Google Shape;1493;p81"/>
          <p:cNvSpPr/>
          <p:nvPr/>
        </p:nvSpPr>
        <p:spPr>
          <a:xfrm>
            <a:off x="8301773" y="1143612"/>
            <a:ext cx="407100" cy="207300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4" name="Google Shape;1494;p81"/>
          <p:cNvSpPr/>
          <p:nvPr/>
        </p:nvSpPr>
        <p:spPr>
          <a:xfrm>
            <a:off x="7948384" y="919085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495" name="Google Shape;1495;p81"/>
          <p:cNvCxnSpPr>
            <a:stCxn id="1494" idx="4"/>
            <a:endCxn id="1493" idx="1"/>
          </p:cNvCxnSpPr>
          <p:nvPr/>
        </p:nvCxnSpPr>
        <p:spPr>
          <a:xfrm rot="-5400000" flipH="1">
            <a:off x="8133934" y="1079585"/>
            <a:ext cx="97500" cy="237900"/>
          </a:xfrm>
          <a:prstGeom prst="bentConnector2">
            <a:avLst/>
          </a:prstGeom>
          <a:noFill/>
          <a:ln w="28575" cap="flat" cmpd="sng">
            <a:solidFill>
              <a:srgbClr val="FF0000"/>
            </a:solidFill>
            <a:prstDash val="solid"/>
            <a:miter lim="800000"/>
            <a:headEnd type="none" w="sm" len="sm"/>
            <a:tailEnd type="triangle" w="med" len="med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</p:cxnSp>
      <p:pic>
        <p:nvPicPr>
          <p:cNvPr id="1496" name="Google Shape;1496;p8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424677" y="1473876"/>
            <a:ext cx="3339814" cy="1840781"/>
          </a:xfrm>
          <a:prstGeom prst="rect">
            <a:avLst/>
          </a:prstGeom>
          <a:noFill/>
          <a:ln>
            <a:noFill/>
          </a:ln>
          <a:effectLst>
            <a:outerShdw blurRad="292100" dist="139700" dir="2700000" algn="tl" rotWithShape="0">
              <a:srgbClr val="333333">
                <a:alpha val="64310"/>
              </a:srgbClr>
            </a:outerShdw>
          </a:effectLst>
        </p:spPr>
      </p:pic>
      <p:sp>
        <p:nvSpPr>
          <p:cNvPr id="1497" name="Google Shape;1497;p81"/>
          <p:cNvSpPr/>
          <p:nvPr/>
        </p:nvSpPr>
        <p:spPr>
          <a:xfrm>
            <a:off x="6094584" y="2849367"/>
            <a:ext cx="1350000" cy="351000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8" name="Google Shape;1498;p81"/>
          <p:cNvSpPr/>
          <p:nvPr/>
        </p:nvSpPr>
        <p:spPr>
          <a:xfrm>
            <a:off x="7593890" y="2520736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3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9" name="Google Shape;1499;p81">
            <a:hlinkClick r:id="rId8"/>
          </p:cNvPr>
          <p:cNvSpPr txBox="1"/>
          <p:nvPr/>
        </p:nvSpPr>
        <p:spPr>
          <a:xfrm>
            <a:off x="5429425" y="4048295"/>
            <a:ext cx="2076600" cy="3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100"/>
              <a:buFont typeface="Arial"/>
              <a:buNone/>
            </a:pPr>
            <a:r>
              <a:rPr lang="en" sz="2100" b="1" i="0" u="sng" strike="noStrike" cap="none">
                <a:solidFill>
                  <a:schemeClr val="hlink"/>
                </a:solidFill>
                <a:latin typeface="Calibri"/>
                <a:ea typeface="Calibri"/>
                <a:cs typeface="Calibri"/>
                <a:sym typeface="Calibri"/>
                <a:hlinkClick r:id="rId9"/>
              </a:rPr>
              <a:t>bit.ly/jne2021-</a:t>
            </a:r>
            <a:r>
              <a:rPr lang="en" sz="2100" b="1" u="sng">
                <a:solidFill>
                  <a:schemeClr val="hlink"/>
                </a:solidFill>
                <a:latin typeface="Calibri"/>
                <a:ea typeface="Calibri"/>
                <a:cs typeface="Calibri"/>
                <a:sym typeface="Calibri"/>
                <a:hlinkClick r:id="rId9"/>
              </a:rPr>
              <a:t>d6</a:t>
            </a:r>
            <a:endParaRPr sz="2100" b="1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0" name="Google Shape;1500;p81"/>
          <p:cNvSpPr/>
          <p:nvPr/>
        </p:nvSpPr>
        <p:spPr>
          <a:xfrm>
            <a:off x="5115836" y="4124081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1" name="Google Shape;1501;p81"/>
          <p:cNvSpPr/>
          <p:nvPr/>
        </p:nvSpPr>
        <p:spPr>
          <a:xfrm>
            <a:off x="7323739" y="3694229"/>
            <a:ext cx="230700" cy="230700"/>
          </a:xfrm>
          <a:prstGeom prst="star12">
            <a:avLst>
              <a:gd name="adj" fmla="val 37500"/>
            </a:avLst>
          </a:prstGeom>
          <a:solidFill>
            <a:srgbClr val="FF0000"/>
          </a:solidFill>
          <a:ln w="127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502" name="Google Shape;1502;p81"/>
          <p:cNvCxnSpPr>
            <a:stCxn id="1503" idx="4"/>
            <a:endCxn id="1504" idx="10"/>
          </p:cNvCxnSpPr>
          <p:nvPr/>
        </p:nvCxnSpPr>
        <p:spPr>
          <a:xfrm rot="5400000">
            <a:off x="1337383" y="734456"/>
            <a:ext cx="1020300" cy="2928000"/>
          </a:xfrm>
          <a:prstGeom prst="bentConnector3">
            <a:avLst>
              <a:gd name="adj1" fmla="val 69831"/>
            </a:avLst>
          </a:prstGeom>
          <a:noFill/>
          <a:ln w="12700" cap="flat" cmpd="sng">
            <a:solidFill>
              <a:schemeClr val="accent2"/>
            </a:solidFill>
            <a:prstDash val="dash"/>
            <a:miter lim="800000"/>
            <a:headEnd type="none" w="sm" len="sm"/>
            <a:tailEnd type="triangle" w="med" len="med"/>
          </a:ln>
        </p:spPr>
      </p:cxnSp>
      <p:sp>
        <p:nvSpPr>
          <p:cNvPr id="1503" name="Google Shape;1503;p81"/>
          <p:cNvSpPr/>
          <p:nvPr/>
        </p:nvSpPr>
        <p:spPr>
          <a:xfrm>
            <a:off x="3277633" y="1616006"/>
            <a:ext cx="67800" cy="72300"/>
          </a:xfrm>
          <a:prstGeom prst="star12">
            <a:avLst>
              <a:gd name="adj" fmla="val 37500"/>
            </a:avLst>
          </a:prstGeom>
          <a:solidFill>
            <a:schemeClr val="accent2"/>
          </a:solidFill>
          <a:ln w="12700" cap="flat" cmpd="sng">
            <a:solidFill>
              <a:schemeClr val="accent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4" name="Google Shape;1504;p81"/>
          <p:cNvSpPr/>
          <p:nvPr/>
        </p:nvSpPr>
        <p:spPr>
          <a:xfrm>
            <a:off x="349589" y="2708582"/>
            <a:ext cx="67800" cy="72300"/>
          </a:xfrm>
          <a:prstGeom prst="star12">
            <a:avLst>
              <a:gd name="adj" fmla="val 37500"/>
            </a:avLst>
          </a:prstGeom>
          <a:solidFill>
            <a:schemeClr val="accent2"/>
          </a:solidFill>
          <a:ln w="12700" cap="flat" cmpd="sng">
            <a:solidFill>
              <a:schemeClr val="accent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05" name="Google Shape;1505;p8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8440279" y="104795"/>
            <a:ext cx="552000" cy="473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506" name="Google Shape;1506;p8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7613884" y="3740159"/>
            <a:ext cx="1202618" cy="1202618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507" name="Google Shape;1507;p81"/>
          <p:cNvCxnSpPr>
            <a:stCxn id="1498" idx="4"/>
            <a:endCxn id="1497" idx="3"/>
          </p:cNvCxnSpPr>
          <p:nvPr/>
        </p:nvCxnSpPr>
        <p:spPr>
          <a:xfrm rot="5400000">
            <a:off x="7440290" y="2755786"/>
            <a:ext cx="273300" cy="264600"/>
          </a:xfrm>
          <a:prstGeom prst="bentConnector2">
            <a:avLst/>
          </a:prstGeom>
          <a:noFill/>
          <a:ln w="28575" cap="flat" cmpd="sng">
            <a:solidFill>
              <a:srgbClr val="FF0000"/>
            </a:solidFill>
            <a:prstDash val="solid"/>
            <a:round/>
            <a:headEnd type="none" w="med" len="med"/>
            <a:tailEnd type="triangl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" name="Google Shape;1512;p82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513" name="Google Shape;1513;p8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514" name="Google Shape;1514;p82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515" name="Google Shape;1515;p82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516" name="Google Shape;1516;p82"/>
          <p:cNvSpPr txBox="1"/>
          <p:nvPr/>
        </p:nvSpPr>
        <p:spPr>
          <a:xfrm>
            <a:off x="2451875" y="4528300"/>
            <a:ext cx="65121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RÉCIT MST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517" name="Google Shape;1517;p8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2" name="Google Shape;1522;p83"/>
          <p:cNvPicPr preferRelativeResize="0"/>
          <p:nvPr/>
        </p:nvPicPr>
        <p:blipFill rotWithShape="1">
          <a:blip r:embed="rId3">
            <a:alphaModFix/>
          </a:blip>
          <a:srcRect l="7264" r="13086"/>
          <a:stretch/>
        </p:blipFill>
        <p:spPr>
          <a:xfrm>
            <a:off x="0" y="4386616"/>
            <a:ext cx="9144003" cy="58299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523" name="Google Shape;1523;p8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58413" y="677688"/>
            <a:ext cx="3060077" cy="3788125"/>
          </a:xfrm>
          <a:prstGeom prst="rect">
            <a:avLst/>
          </a:prstGeom>
          <a:noFill/>
          <a:ln>
            <a:noFill/>
          </a:ln>
        </p:spPr>
      </p:pic>
      <p:sp>
        <p:nvSpPr>
          <p:cNvPr id="1524" name="Google Shape;1524;p83"/>
          <p:cNvSpPr txBox="1">
            <a:spLocks noGrp="1"/>
          </p:cNvSpPr>
          <p:nvPr>
            <p:ph type="title"/>
          </p:nvPr>
        </p:nvSpPr>
        <p:spPr>
          <a:xfrm>
            <a:off x="197988" y="143238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Oswald"/>
                <a:ea typeface="Oswald"/>
                <a:cs typeface="Oswald"/>
                <a:sym typeface="Oswald"/>
              </a:rPr>
              <a:t>Petites astuces de</a:t>
            </a:r>
            <a:endParaRPr b="1"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525" name="Google Shape;1525;p83"/>
          <p:cNvSpPr/>
          <p:nvPr/>
        </p:nvSpPr>
        <p:spPr>
          <a:xfrm>
            <a:off x="3390588" y="3873063"/>
            <a:ext cx="427907" cy="435972"/>
          </a:xfrm>
          <a:custGeom>
            <a:avLst/>
            <a:gdLst/>
            <a:ahLst/>
            <a:cxnLst/>
            <a:rect l="l" t="t" r="r" b="b"/>
            <a:pathLst>
              <a:path w="17384" h="31152" extrusionOk="0">
                <a:moveTo>
                  <a:pt x="9927" y="31152"/>
                </a:moveTo>
                <a:cubicBezTo>
                  <a:pt x="11125" y="27786"/>
                  <a:pt x="18771" y="16147"/>
                  <a:pt x="17116" y="10955"/>
                </a:cubicBezTo>
                <a:cubicBezTo>
                  <a:pt x="15462" y="5763"/>
                  <a:pt x="2853" y="1826"/>
                  <a:pt x="0" y="0"/>
                </a:cubicBezTo>
              </a:path>
            </a:pathLst>
          </a:custGeom>
          <a:noFill/>
          <a:ln w="76200" cap="flat" cmpd="sng">
            <a:solidFill>
              <a:srgbClr val="FFA22A"/>
            </a:solidFill>
            <a:prstDash val="solid"/>
            <a:round/>
            <a:headEnd type="none" w="med" len="med"/>
            <a:tailEnd type="stealth" w="med" len="med"/>
          </a:ln>
        </p:spPr>
      </p:sp>
      <p:sp>
        <p:nvSpPr>
          <p:cNvPr id="1526" name="Google Shape;1526;p83"/>
          <p:cNvSpPr/>
          <p:nvPr/>
        </p:nvSpPr>
        <p:spPr>
          <a:xfrm>
            <a:off x="3522962" y="4126703"/>
            <a:ext cx="997500" cy="975300"/>
          </a:xfrm>
          <a:prstGeom prst="ellipse">
            <a:avLst/>
          </a:prstGeom>
          <a:noFill/>
          <a:ln w="76200" cap="flat" cmpd="sng">
            <a:solidFill>
              <a:srgbClr val="FFA22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527" name="Google Shape;1527;p8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090793" y="1972301"/>
            <a:ext cx="4283462" cy="21544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8" name="Google Shape;1528;p83"/>
          <p:cNvSpPr/>
          <p:nvPr/>
        </p:nvSpPr>
        <p:spPr>
          <a:xfrm>
            <a:off x="6376402" y="4126700"/>
            <a:ext cx="997500" cy="975300"/>
          </a:xfrm>
          <a:prstGeom prst="ellipse">
            <a:avLst/>
          </a:prstGeom>
          <a:noFill/>
          <a:ln w="76200" cap="flat" cmpd="sng">
            <a:solidFill>
              <a:srgbClr val="FFA22A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29" name="Google Shape;1529;p83"/>
          <p:cNvSpPr/>
          <p:nvPr/>
        </p:nvSpPr>
        <p:spPr>
          <a:xfrm rot="-691846" flipH="1">
            <a:off x="6060820" y="3661185"/>
            <a:ext cx="530710" cy="907636"/>
          </a:xfrm>
          <a:custGeom>
            <a:avLst/>
            <a:gdLst/>
            <a:ahLst/>
            <a:cxnLst/>
            <a:rect l="l" t="t" r="r" b="b"/>
            <a:pathLst>
              <a:path w="17384" h="31152" extrusionOk="0">
                <a:moveTo>
                  <a:pt x="9927" y="31152"/>
                </a:moveTo>
                <a:cubicBezTo>
                  <a:pt x="11125" y="27786"/>
                  <a:pt x="18771" y="16147"/>
                  <a:pt x="17116" y="10955"/>
                </a:cubicBezTo>
                <a:cubicBezTo>
                  <a:pt x="15462" y="5763"/>
                  <a:pt x="2853" y="1826"/>
                  <a:pt x="0" y="0"/>
                </a:cubicBezTo>
              </a:path>
            </a:pathLst>
          </a:custGeom>
          <a:noFill/>
          <a:ln w="76200" cap="flat" cmpd="sng">
            <a:solidFill>
              <a:srgbClr val="FFA22A"/>
            </a:solidFill>
            <a:prstDash val="solid"/>
            <a:round/>
            <a:headEnd type="none" w="med" len="med"/>
            <a:tailEnd type="stealth" w="med" len="med"/>
          </a:ln>
        </p:spPr>
      </p:sp>
      <p:pic>
        <p:nvPicPr>
          <p:cNvPr id="1530" name="Google Shape;1530;p83" descr="Zoom Logo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813212" y="235588"/>
            <a:ext cx="1707250" cy="38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31" name="Google Shape;1531;p8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884088" y="-34462"/>
            <a:ext cx="1127350" cy="112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hèm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1161</Words>
  <Application>Microsoft Office PowerPoint</Application>
  <PresentationFormat>Affichage à l'écran (16:9)</PresentationFormat>
  <Paragraphs>195</Paragraphs>
  <Slides>23</Slides>
  <Notes>23</Notes>
  <HiddenSlides>1</HiddenSlides>
  <MMClips>0</MMClips>
  <ScaleCrop>false</ScaleCrop>
  <HeadingPairs>
    <vt:vector size="6" baseType="variant">
      <vt:variant>
        <vt:lpstr>Polices utilisées</vt:lpstr>
      </vt:variant>
      <vt:variant>
        <vt:i4>15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23</vt:i4>
      </vt:variant>
    </vt:vector>
  </HeadingPairs>
  <TitlesOfParts>
    <vt:vector size="42" baseType="lpstr">
      <vt:lpstr>Permanent Marker</vt:lpstr>
      <vt:lpstr>Merriweather</vt:lpstr>
      <vt:lpstr>Bangers</vt:lpstr>
      <vt:lpstr>Calibri</vt:lpstr>
      <vt:lpstr>Arial Black</vt:lpstr>
      <vt:lpstr>Sniglet</vt:lpstr>
      <vt:lpstr>Corbel</vt:lpstr>
      <vt:lpstr>Book Antiqua</vt:lpstr>
      <vt:lpstr>Oswald</vt:lpstr>
      <vt:lpstr>Ubuntu</vt:lpstr>
      <vt:lpstr>Viga</vt:lpstr>
      <vt:lpstr>Arial</vt:lpstr>
      <vt:lpstr>Cousine</vt:lpstr>
      <vt:lpstr>Dosis</vt:lpstr>
      <vt:lpstr>Trebuchet MS</vt:lpstr>
      <vt:lpstr>Friar template</vt:lpstr>
      <vt:lpstr>Simple Light</vt:lpstr>
      <vt:lpstr>Friar template</vt:lpstr>
      <vt:lpstr>Thème Office</vt:lpstr>
      <vt:lpstr>Présentation PowerPoint</vt:lpstr>
      <vt:lpstr>Présentation PowerPoint</vt:lpstr>
      <vt:lpstr>Plan de la rencontre</vt:lpstr>
      <vt:lpstr>Usage pédagogique de la programmation…</vt:lpstr>
      <vt:lpstr>Usage pédagogique de la programmation…</vt:lpstr>
      <vt:lpstr>Usage pédagogique de la programmation…</vt:lpstr>
      <vt:lpstr>L’engagement de l’élève</vt:lpstr>
      <vt:lpstr>Des outils pour s’initier à la programmation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  de 9 h à 11 h 30. </vt:lpstr>
      <vt:lpstr>  Badge « Participation » </vt:lpstr>
      <vt:lpstr>Obtenir un badge de participation – atelier D6</vt:lpstr>
      <vt:lpstr>MERCI !</vt:lpstr>
      <vt:lpstr>Petites astuces de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2021-11-04T19:21:30Z</dcterms:modified>
</cp:coreProperties>
</file>