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y="5143500" cx="9144000"/>
  <p:notesSz cx="6858000" cy="9144000"/>
  <p:embeddedFontLst>
    <p:embeddedFont>
      <p:font typeface="Roboto Slab"/>
      <p:regular r:id="rId35"/>
      <p:bold r:id="rId36"/>
    </p:embeddedFont>
    <p:embeddedFont>
      <p:font typeface="Ubuntu"/>
      <p:regular r:id="rId37"/>
      <p:bold r:id="rId38"/>
      <p:italic r:id="rId39"/>
      <p:boldItalic r:id="rId40"/>
    </p:embeddedFont>
    <p:embeddedFont>
      <p:font typeface="Sniglet"/>
      <p:regular r:id="rId41"/>
    </p:embeddedFont>
    <p:embeddedFont>
      <p:font typeface="Dosis"/>
      <p:regular r:id="rId42"/>
      <p:bold r:id="rId43"/>
    </p:embeddedFont>
    <p:embeddedFont>
      <p:font typeface="Nixie One"/>
      <p:regular r:id="rId44"/>
    </p:embeddedFont>
    <p:embeddedFont>
      <p:font typeface="Ubuntu Medium"/>
      <p:regular r:id="rId45"/>
      <p:bold r:id="rId46"/>
      <p:italic r:id="rId47"/>
      <p:boldItalic r:id="rId48"/>
    </p:embeddedFont>
    <p:embeddedFont>
      <p:font typeface="Montserrat"/>
      <p:regular r:id="rId49"/>
      <p:bold r:id="rId50"/>
      <p:italic r:id="rId51"/>
      <p:boldItalic r:id="rId52"/>
    </p:embeddedFont>
    <p:embeddedFont>
      <p:font typeface="Viga"/>
      <p:regular r:id="rId53"/>
    </p:embeddedFont>
    <p:embeddedFont>
      <p:font typeface="Titillium Web"/>
      <p:regular r:id="rId54"/>
      <p:bold r:id="rId55"/>
      <p:italic r:id="rId56"/>
      <p:boldItalic r:id="rId57"/>
    </p:embeddedFont>
    <p:embeddedFont>
      <p:font typeface="Roboto Slab Medium"/>
      <p:regular r:id="rId58"/>
      <p:bold r:id="rId59"/>
    </p:embeddedFont>
    <p:embeddedFont>
      <p:font typeface="Century Gothic"/>
      <p:regular r:id="rId60"/>
      <p:bold r:id="rId61"/>
      <p:italic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Ubuntu-boldItalic.fntdata"/><Relationship Id="rId42" Type="http://schemas.openxmlformats.org/officeDocument/2006/relationships/font" Target="fonts/Dosis-regular.fntdata"/><Relationship Id="rId41" Type="http://schemas.openxmlformats.org/officeDocument/2006/relationships/font" Target="fonts/Sniglet-regular.fntdata"/><Relationship Id="rId44" Type="http://schemas.openxmlformats.org/officeDocument/2006/relationships/font" Target="fonts/NixieOne-regular.fntdata"/><Relationship Id="rId43" Type="http://schemas.openxmlformats.org/officeDocument/2006/relationships/font" Target="fonts/Dosis-bold.fntdata"/><Relationship Id="rId46" Type="http://schemas.openxmlformats.org/officeDocument/2006/relationships/font" Target="fonts/UbuntuMedium-bold.fntdata"/><Relationship Id="rId45" Type="http://schemas.openxmlformats.org/officeDocument/2006/relationships/font" Target="fonts/UbuntuMedium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UbuntuMedium-boldItalic.fntdata"/><Relationship Id="rId47" Type="http://schemas.openxmlformats.org/officeDocument/2006/relationships/font" Target="fonts/UbuntuMedium-italic.fntdata"/><Relationship Id="rId49" Type="http://schemas.openxmlformats.org/officeDocument/2006/relationships/font" Target="fonts/Montserra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font" Target="fonts/RobotoSlab-regular.fntdata"/><Relationship Id="rId34" Type="http://schemas.openxmlformats.org/officeDocument/2006/relationships/slide" Target="slides/slide30.xml"/><Relationship Id="rId37" Type="http://schemas.openxmlformats.org/officeDocument/2006/relationships/font" Target="fonts/Ubuntu-regular.fntdata"/><Relationship Id="rId36" Type="http://schemas.openxmlformats.org/officeDocument/2006/relationships/font" Target="fonts/RobotoSlab-bold.fntdata"/><Relationship Id="rId39" Type="http://schemas.openxmlformats.org/officeDocument/2006/relationships/font" Target="fonts/Ubuntu-italic.fntdata"/><Relationship Id="rId38" Type="http://schemas.openxmlformats.org/officeDocument/2006/relationships/font" Target="fonts/Ubuntu-bold.fntdata"/><Relationship Id="rId62" Type="http://schemas.openxmlformats.org/officeDocument/2006/relationships/font" Target="fonts/CenturyGothic-italic.fntdata"/><Relationship Id="rId61" Type="http://schemas.openxmlformats.org/officeDocument/2006/relationships/font" Target="fonts/CenturyGothic-bold.fntdata"/><Relationship Id="rId20" Type="http://schemas.openxmlformats.org/officeDocument/2006/relationships/slide" Target="slides/slide16.xml"/><Relationship Id="rId63" Type="http://schemas.openxmlformats.org/officeDocument/2006/relationships/font" Target="fonts/CenturyGothic-bold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font" Target="fonts/CenturyGothic-regular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Montserrat-italic.fntdata"/><Relationship Id="rId50" Type="http://schemas.openxmlformats.org/officeDocument/2006/relationships/font" Target="fonts/Montserrat-bold.fntdata"/><Relationship Id="rId53" Type="http://schemas.openxmlformats.org/officeDocument/2006/relationships/font" Target="fonts/Viga-regular.fntdata"/><Relationship Id="rId52" Type="http://schemas.openxmlformats.org/officeDocument/2006/relationships/font" Target="fonts/Montserrat-boldItalic.fntdata"/><Relationship Id="rId11" Type="http://schemas.openxmlformats.org/officeDocument/2006/relationships/slide" Target="slides/slide7.xml"/><Relationship Id="rId55" Type="http://schemas.openxmlformats.org/officeDocument/2006/relationships/font" Target="fonts/TitilliumWeb-bold.fntdata"/><Relationship Id="rId10" Type="http://schemas.openxmlformats.org/officeDocument/2006/relationships/slide" Target="slides/slide6.xml"/><Relationship Id="rId54" Type="http://schemas.openxmlformats.org/officeDocument/2006/relationships/font" Target="fonts/TitilliumWeb-regular.fntdata"/><Relationship Id="rId13" Type="http://schemas.openxmlformats.org/officeDocument/2006/relationships/slide" Target="slides/slide9.xml"/><Relationship Id="rId57" Type="http://schemas.openxmlformats.org/officeDocument/2006/relationships/font" Target="fonts/TitilliumWeb-boldItalic.fntdata"/><Relationship Id="rId12" Type="http://schemas.openxmlformats.org/officeDocument/2006/relationships/slide" Target="slides/slide8.xml"/><Relationship Id="rId56" Type="http://schemas.openxmlformats.org/officeDocument/2006/relationships/font" Target="fonts/TitilliumWeb-italic.fntdata"/><Relationship Id="rId15" Type="http://schemas.openxmlformats.org/officeDocument/2006/relationships/slide" Target="slides/slide11.xml"/><Relationship Id="rId59" Type="http://schemas.openxmlformats.org/officeDocument/2006/relationships/font" Target="fonts/RobotoSlabMedium-bold.fntdata"/><Relationship Id="rId14" Type="http://schemas.openxmlformats.org/officeDocument/2006/relationships/slide" Target="slides/slide10.xml"/><Relationship Id="rId58" Type="http://schemas.openxmlformats.org/officeDocument/2006/relationships/font" Target="fonts/RobotoSlabMedium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d8472af53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d8472af5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fc8e86f98d_0_5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fc8e86f98d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d9becb9bd1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d9becb9b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cd5a03f104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cd5a03f10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cd5a03f104_0_1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cd5a03f104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cd5a03f104_0_2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cd5a03f104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53861f8f34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53861f8f3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Calculatrice graphique seulement pour les maths/sciences, surtout au secondaire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Classe virtuelle pour toutes les disciplines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39418c681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39418c68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cd5a03f104_0_3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cd5a03f104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seulement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cd5a03f104_0_4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cd5a03f104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cd5a03f104_0_40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cd5a03f104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cdb79a6f8f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cdb79a6f8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cd5a03f104_0_4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cd5a03f104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cd5a03f104_0_4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cd5a03f104_0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cd5a03f104_0_4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cd5a03f104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fc8e86f98d_0_10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1fc8e86f98d_0_1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036417e896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036417e89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53861f8f34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53861f8f3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53861f8f34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53861f8f3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discussion, rétroaction, pacing, pause, collaboration, captures, tableau de bord, gestion des classes, n’est pas autocorrectif et c’est voulu!, nombre de participants, communauté de partage, etc.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 - FO - Les participants répondent dans le wooclap, ils peuvent liker les affirmations des autres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Wooclap: https://www.wooclap.com/ALFPLY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99dc0336a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99dc0336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807d2eab53_0_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807d2eab5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fc8e86f98d_0_21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fc8e86f98d_0_2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cd5a03f104_0_5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2cd5a03f104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c8800865ed_0_11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c8800865ed_0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SR</a:t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c8800865ed_0_16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c8800865ed_0_1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01031bec87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201031bec8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SR</a:t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827f0e36f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827f0e36f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g2827f0e36fa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290a6e1a7c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290a6e1a7c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1fc8e86f98d_0_31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1fc8e86f98d_0_3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1fc8e86f98d_0_38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1fc8e86f98d_0_3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8" name="Google Shape;18;p3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4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682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26" name="Google Shape;26;p4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 sz="2000">
                <a:solidFill>
                  <a:schemeClr val="lt1"/>
                </a:solidFill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▫"/>
              <a:defRPr sz="2000">
                <a:solidFill>
                  <a:schemeClr val="lt1"/>
                </a:solidFill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Google Shape;39;p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Char char="■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3pPr>
            <a:lvl4pPr indent="-4064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4pPr>
            <a:lvl5pPr indent="-4064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5pPr>
            <a:lvl6pPr indent="-4064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6pPr>
            <a:lvl7pPr indent="-4064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7pPr>
            <a:lvl8pPr indent="-4064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8pPr>
            <a:lvl9pPr indent="-4064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6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6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7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" type="body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2" type="body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3" type="body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1" name="Google Shape;71;p8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0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A">
  <p:cSld name="BLANK_1_1">
    <p:bg>
      <p:bgPr>
        <a:solidFill>
          <a:schemeClr val="accent4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1" name="Google Shape;91;p11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B">
  <p:cSld name="BLANK_1_1_1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3" name="Google Shape;103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_2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ixie One"/>
              <a:buChar char="▪"/>
              <a:defRPr sz="30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▫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■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recitmst.qc.ca/desmos20102023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daniel.ricardx@recit.qc.ca" TargetMode="External"/><Relationship Id="rId4" Type="http://schemas.openxmlformats.org/officeDocument/2006/relationships/hyperlink" Target="mailto:daniel.ricardx@recit.qc.ca" TargetMode="External"/><Relationship Id="rId9" Type="http://schemas.openxmlformats.org/officeDocument/2006/relationships/image" Target="../media/image6.png"/><Relationship Id="rId5" Type="http://schemas.openxmlformats.org/officeDocument/2006/relationships/hyperlink" Target="mailto:stephanie.rioux@recit.qc.ca" TargetMode="External"/><Relationship Id="rId6" Type="http://schemas.openxmlformats.org/officeDocument/2006/relationships/image" Target="../media/image3.png"/><Relationship Id="rId7" Type="http://schemas.openxmlformats.org/officeDocument/2006/relationships/hyperlink" Target="http://www.recit.qc.ca" TargetMode="External"/><Relationship Id="rId8" Type="http://schemas.openxmlformats.org/officeDocument/2006/relationships/hyperlink" Target="https://recitmst.qc.c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3" Type="http://schemas.openxmlformats.org/officeDocument/2006/relationships/image" Target="../media/image45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image" Target="../media/image8.png"/><Relationship Id="rId14" Type="http://schemas.openxmlformats.org/officeDocument/2006/relationships/image" Target="../media/image17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23.png"/><Relationship Id="rId8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45.png"/><Relationship Id="rId6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education.gouv.qc.ca/fileadmin/site_web/documents/dpse/adaptation_serv_compl/Referentiel-mathematique.PDF" TargetMode="External"/><Relationship Id="rId4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teacher.desmos.com/" TargetMode="External"/><Relationship Id="rId9" Type="http://schemas.openxmlformats.org/officeDocument/2006/relationships/image" Target="../media/image15.png"/><Relationship Id="rId5" Type="http://schemas.openxmlformats.org/officeDocument/2006/relationships/image" Target="../media/image14.png"/><Relationship Id="rId6" Type="http://schemas.openxmlformats.org/officeDocument/2006/relationships/hyperlink" Target="https://www.desmos.com/" TargetMode="External"/><Relationship Id="rId7" Type="http://schemas.openxmlformats.org/officeDocument/2006/relationships/image" Target="../media/image18.png"/><Relationship Id="rId8" Type="http://schemas.openxmlformats.org/officeDocument/2006/relationships/hyperlink" Target="https://docs.google.com/presentation/d/1wqkVWk9WJm9iRc44uMhdfm9V9Wfh3SINRIyA2kgmMrg/edit?usp=sharing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student.desmos.com/?prepopulateCode=xx9c6k&amp;lang=fr" TargetMode="External"/><Relationship Id="rId4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1.png"/><Relationship Id="rId4" Type="http://schemas.openxmlformats.org/officeDocument/2006/relationships/image" Target="../media/image25.png"/><Relationship Id="rId5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0.png"/><Relationship Id="rId4" Type="http://schemas.openxmlformats.org/officeDocument/2006/relationships/hyperlink" Target="https://sites.google.com/csbe.qc.ca/evaluerautrementenmath/types-de-probl%C3%A8mes" TargetMode="External"/><Relationship Id="rId5" Type="http://schemas.openxmlformats.org/officeDocument/2006/relationships/hyperlink" Target="https://sites.google.com/csbe.qc.ca/evaluerautrementenmath/types-de-probl%C3%A8mes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3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teacher.desmos.com/activitybuilder/custom/65f73bc03d40790d5819d1b5?lang=fr" TargetMode="External"/><Relationship Id="rId4" Type="http://schemas.openxmlformats.org/officeDocument/2006/relationships/hyperlink" Target="https://teacher.desmos.com/activitybuilder/custom/5e7d3e13beccc116b4cdff18?collections=5f4e83675fb4842356264c02&amp;lang=fr" TargetMode="External"/><Relationship Id="rId9" Type="http://schemas.openxmlformats.org/officeDocument/2006/relationships/hyperlink" Target="https://teacher.desmos.com/activitybuilder/custom/6455519f461414e3af74d3e1?lang=fr" TargetMode="External"/><Relationship Id="rId5" Type="http://schemas.openxmlformats.org/officeDocument/2006/relationships/hyperlink" Target="https://teacher.desmos.com/polygraph/custom/59e3b2dc5a79e348a3838d75?lang=fr" TargetMode="External"/><Relationship Id="rId6" Type="http://schemas.openxmlformats.org/officeDocument/2006/relationships/hyperlink" Target="https://teacher.desmos.com/activitybuilder/custom/5a6a29745d3fa90ab7742ff1?lang=fr" TargetMode="External"/><Relationship Id="rId7" Type="http://schemas.openxmlformats.org/officeDocument/2006/relationships/hyperlink" Target="https://teacher.desmos.com/activitybuilder/custom/5fc145c3f198e40b7146b3a9?lang=fr" TargetMode="External"/><Relationship Id="rId8" Type="http://schemas.openxmlformats.org/officeDocument/2006/relationships/hyperlink" Target="https://teacher.desmos.com/activitybuilder/custom/631f56ec6c7f020603062193?lang=fr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teacher.desmos.com/" TargetMode="External"/><Relationship Id="rId4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app.wooclap.com/QPIXCZ?from=instruction-slide" TargetMode="External"/><Relationship Id="rId4" Type="http://schemas.openxmlformats.org/officeDocument/2006/relationships/image" Target="../media/image28.png"/><Relationship Id="rId5" Type="http://schemas.openxmlformats.org/officeDocument/2006/relationships/image" Target="../media/image3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Relationship Id="rId4" Type="http://schemas.openxmlformats.org/officeDocument/2006/relationships/image" Target="../media/image43.png"/><Relationship Id="rId5" Type="http://schemas.openxmlformats.org/officeDocument/2006/relationships/image" Target="../media/image3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png"/><Relationship Id="rId4" Type="http://schemas.openxmlformats.org/officeDocument/2006/relationships/image" Target="../media/image43.png"/><Relationship Id="rId5" Type="http://schemas.openxmlformats.org/officeDocument/2006/relationships/image" Target="../media/image3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2.png"/><Relationship Id="rId4" Type="http://schemas.openxmlformats.org/officeDocument/2006/relationships/image" Target="../media/image3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docs.google.com/document/d/1-AkNHzfd8u_TleDCVYMkYLvop1joTz2mxUceGiVqRNg/edit?usp=sharing" TargetMode="External"/></Relationships>
</file>

<file path=ppt/slides/_rels/slide24.xml.rels><?xml version="1.0" encoding="UTF-8" standalone="yes"?><Relationships xmlns="http://schemas.openxmlformats.org/package/2006/relationships"><Relationship Id="rId11" Type="http://schemas.openxmlformats.org/officeDocument/2006/relationships/hyperlink" Target="https://teacher.desmos.com/collection/6615e5e9edf2731fec7510c1?lang=fr" TargetMode="External"/><Relationship Id="rId10" Type="http://schemas.openxmlformats.org/officeDocument/2006/relationships/hyperlink" Target="https://teacher.desmos.com/collection/6615e0dfcf00bef3e06afa6f?lang=fr" TargetMode="External"/><Relationship Id="rId13" Type="http://schemas.openxmlformats.org/officeDocument/2006/relationships/hyperlink" Target="https://teacher.desmos.com/collection/65f206f5feda6bde6fee07bc?lang=fr" TargetMode="External"/><Relationship Id="rId12" Type="http://schemas.openxmlformats.org/officeDocument/2006/relationships/hyperlink" Target="https://teacher.desmos.com/collection/6615e92ebd0f67c73ed53833?lang=fr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teacher.desmos.com/collection/5d9f7a25f1c089673f662436" TargetMode="External"/><Relationship Id="rId4" Type="http://schemas.openxmlformats.org/officeDocument/2006/relationships/hyperlink" Target="https://teacher.desmos.com/collection/5eb09aa8db788d0303ba92b0" TargetMode="External"/><Relationship Id="rId9" Type="http://schemas.openxmlformats.org/officeDocument/2006/relationships/hyperlink" Target="https://teacher.desmos.com/collection/6615ded8edf2731fec750ff3?lang=fr" TargetMode="External"/><Relationship Id="rId14" Type="http://schemas.openxmlformats.org/officeDocument/2006/relationships/hyperlink" Target="https://sites.google.com/cscapitale.qc.ca/math-fga-desmos/accueil?authuser=0" TargetMode="External"/><Relationship Id="rId5" Type="http://schemas.openxmlformats.org/officeDocument/2006/relationships/hyperlink" Target="https://teacher.desmos.com/collection/5f4e83675fb4842356264c02" TargetMode="External"/><Relationship Id="rId6" Type="http://schemas.openxmlformats.org/officeDocument/2006/relationships/hyperlink" Target="https://teacher.desmos.com/collection/5f5f5dd8e9393d0b2b8fc978" TargetMode="External"/><Relationship Id="rId7" Type="http://schemas.openxmlformats.org/officeDocument/2006/relationships/hyperlink" Target="https://teacher.desmos.com/collection/65f2042c7dc08ae7688f9fba?lang=fr" TargetMode="External"/><Relationship Id="rId8" Type="http://schemas.openxmlformats.org/officeDocument/2006/relationships/hyperlink" Target="https://teacher.desmos.com/collection/6615d7043c15bf60013398a3?lang=fr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://www.desmosfr.ca" TargetMode="External"/><Relationship Id="rId5" Type="http://schemas.openxmlformats.org/officeDocument/2006/relationships/hyperlink" Target="https://www.facebook.com/groups/pedagoguesdesmos" TargetMode="External"/><Relationship Id="rId6" Type="http://schemas.openxmlformats.org/officeDocument/2006/relationships/hyperlink" Target="https://www.facebook.com/groups/704851039666407" TargetMode="External"/><Relationship Id="rId7" Type="http://schemas.openxmlformats.org/officeDocument/2006/relationships/hyperlink" Target="http://www.lesmathsautrement.ca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9" Type="http://schemas.openxmlformats.org/officeDocument/2006/relationships/hyperlink" Target="https://view.genial.ly/600740a426efd30d1ba0c4ca/horizontal-infographic-review-formation-teacher-desmos-science?fbclid=IwAR2M8aOAMlc1F-6DAq1eZiLuBejHMuwGB_amSIPjU9xd3tb9By9OVThb7IQ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27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us.recit.qc.ca/mod/page/view.php?id=24112" TargetMode="External"/><Relationship Id="rId10" Type="http://schemas.openxmlformats.org/officeDocument/2006/relationships/hyperlink" Target="https://campus.recit.qc.ca/mod/page/view.php?id=16668" TargetMode="External"/><Relationship Id="rId1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login/index.php" TargetMode="External"/><Relationship Id="rId9" Type="http://schemas.openxmlformats.org/officeDocument/2006/relationships/hyperlink" Target="https://campus.recit.qc.ca/enrol/index.php?id=217" TargetMode="External"/><Relationship Id="rId5" Type="http://schemas.openxmlformats.org/officeDocument/2006/relationships/image" Target="../media/image35.png"/><Relationship Id="rId6" Type="http://schemas.openxmlformats.org/officeDocument/2006/relationships/image" Target="../media/image33.png"/><Relationship Id="rId7" Type="http://schemas.openxmlformats.org/officeDocument/2006/relationships/image" Target="../media/image44.png"/><Relationship Id="rId8" Type="http://schemas.openxmlformats.org/officeDocument/2006/relationships/hyperlink" Target="https://campus.recit.qc.ca/enrol/index.php?id=263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1" Type="http://schemas.openxmlformats.org/officeDocument/2006/relationships/hyperlink" Target="mailto:equipe@recitmst.qc.ca" TargetMode="External"/><Relationship Id="rId10" Type="http://schemas.openxmlformats.org/officeDocument/2006/relationships/hyperlink" Target="http://recitmst.qc.ca/desmos28092023" TargetMode="External"/><Relationship Id="rId12" Type="http://schemas.openxmlformats.org/officeDocument/2006/relationships/hyperlink" Target="https://docs.google.com/presentation/d/1wiSbxz9VIvo8ZIhtMWImhZBBebvkSJ3jm3gj-cxozW8/edit?usp=sharin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Relationship Id="rId4" Type="http://schemas.openxmlformats.org/officeDocument/2006/relationships/hyperlink" Target="mailto:daniel.ricard@recit.qc.ca" TargetMode="External"/><Relationship Id="rId9" Type="http://schemas.openxmlformats.org/officeDocument/2006/relationships/image" Target="../media/image36.png"/><Relationship Id="rId5" Type="http://schemas.openxmlformats.org/officeDocument/2006/relationships/hyperlink" Target="mailto:equipemst@recit.qc.ca" TargetMode="External"/><Relationship Id="rId6" Type="http://schemas.openxmlformats.org/officeDocument/2006/relationships/hyperlink" Target="https://www.facebook.com/RECITMST2020/" TargetMode="External"/><Relationship Id="rId7" Type="http://schemas.openxmlformats.org/officeDocument/2006/relationships/hyperlink" Target="https://twitter.com/recitmst" TargetMode="External"/><Relationship Id="rId8" Type="http://schemas.openxmlformats.org/officeDocument/2006/relationships/hyperlink" Target="https://www.youtube.com/channel/UC7IcadI_rZFwso9N81PYqFg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>
            <p:ph type="ctrTitle"/>
          </p:nvPr>
        </p:nvSpPr>
        <p:spPr>
          <a:xfrm>
            <a:off x="20225" y="1301800"/>
            <a:ext cx="8669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Century Gothic"/>
                <a:ea typeface="Century Gothic"/>
                <a:cs typeface="Century Gothic"/>
                <a:sym typeface="Century Gothic"/>
              </a:rPr>
              <a:t>La classe virtuelle de Desmos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50675" y="2203075"/>
            <a:ext cx="59037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19 avril 2024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9h10 à 11h30 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CSS des Hautes-Laurentides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recitmst.qc.ca/desmos19042024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3" name="Google Shape;11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600" y="93614"/>
            <a:ext cx="874765" cy="14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9150" y="2461600"/>
            <a:ext cx="2253275" cy="225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>
            <p:ph idx="1" type="subTitle"/>
          </p:nvPr>
        </p:nvSpPr>
        <p:spPr>
          <a:xfrm>
            <a:off x="220600" y="1149475"/>
            <a:ext cx="3044400" cy="21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Daniel Ricard</a:t>
            </a:r>
            <a:endParaRPr sz="3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daniel.ricard</a:t>
            </a:r>
            <a:r>
              <a:rPr lang="en" sz="1400" u="sng"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x@recit.qc.ca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Stéphanie Rioux</a:t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stephanie.rioux@recit.qc.ca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0" name="Google Shape;120;p1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1" name="Google Shape;12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2955" y="36380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>
            <a:hlinkClick r:id="rId7"/>
          </p:cNvPr>
          <p:cNvSpPr txBox="1"/>
          <p:nvPr/>
        </p:nvSpPr>
        <p:spPr>
          <a:xfrm>
            <a:off x="220600" y="36772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3" name="Google Shape;123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41555" y="1415025"/>
            <a:ext cx="3044250" cy="789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" name="Google Shape;124;p16"/>
          <p:cNvGrpSpPr/>
          <p:nvPr/>
        </p:nvGrpSpPr>
        <p:grpSpPr>
          <a:xfrm>
            <a:off x="4166969" y="761155"/>
            <a:ext cx="4193422" cy="2131004"/>
            <a:chOff x="1177450" y="241631"/>
            <a:chExt cx="6173152" cy="3616776"/>
          </a:xfrm>
        </p:grpSpPr>
        <p:sp>
          <p:nvSpPr>
            <p:cNvPr id="125" name="Google Shape;125;p16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/>
          <p:nvPr>
            <p:ph type="title"/>
          </p:nvPr>
        </p:nvSpPr>
        <p:spPr>
          <a:xfrm>
            <a:off x="1146025" y="530725"/>
            <a:ext cx="342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Century Gothic"/>
                <a:ea typeface="Century Gothic"/>
                <a:cs typeface="Century Gothic"/>
                <a:sym typeface="Century Gothic"/>
              </a:rPr>
              <a:t>Plan de la journée</a:t>
            </a:r>
            <a:endParaRPr sz="2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4" name="Google Shape;134;p17"/>
          <p:cNvSpPr txBox="1"/>
          <p:nvPr>
            <p:ph idx="4294967295" type="body"/>
          </p:nvPr>
        </p:nvSpPr>
        <p:spPr>
          <a:xfrm>
            <a:off x="1149750" y="1683825"/>
            <a:ext cx="6431700" cy="309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C’est quoi Desmos?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Expériences-élèves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Espace enseignant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En quoi Desmos se démarque?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Création/modification d’activités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5" name="Google Shape;135;p1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1" name="Google Shape;141;p18"/>
          <p:cNvGrpSpPr/>
          <p:nvPr/>
        </p:nvGrpSpPr>
        <p:grpSpPr>
          <a:xfrm>
            <a:off x="5400225" y="366075"/>
            <a:ext cx="2421800" cy="1810324"/>
            <a:chOff x="5400225" y="366075"/>
            <a:chExt cx="2421800" cy="1810324"/>
          </a:xfrm>
        </p:grpSpPr>
        <p:pic>
          <p:nvPicPr>
            <p:cNvPr id="142" name="Google Shape;142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00225" y="874750"/>
              <a:ext cx="1454151" cy="1301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8"/>
            <p:cNvSpPr txBox="1"/>
            <p:nvPr/>
          </p:nvSpPr>
          <p:spPr>
            <a:xfrm>
              <a:off x="5906225" y="366075"/>
              <a:ext cx="19158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EA9F27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Numérique pour l’apprentissage</a:t>
              </a:r>
              <a:endParaRPr sz="1300">
                <a:solidFill>
                  <a:srgbClr val="EA9F27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pic>
        <p:nvPicPr>
          <p:cNvPr id="144" name="Google Shape;14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7050" y="3354929"/>
            <a:ext cx="1454100" cy="15695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5" name="Google Shape;145;p18"/>
          <p:cNvGrpSpPr/>
          <p:nvPr/>
        </p:nvGrpSpPr>
        <p:grpSpPr>
          <a:xfrm>
            <a:off x="6352100" y="2176400"/>
            <a:ext cx="2644150" cy="1411724"/>
            <a:chOff x="6352100" y="2176400"/>
            <a:chExt cx="2644150" cy="1411724"/>
          </a:xfrm>
        </p:grpSpPr>
        <p:pic>
          <p:nvPicPr>
            <p:cNvPr id="146" name="Google Shape;146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352100" y="2176400"/>
              <a:ext cx="1307927" cy="14117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8"/>
            <p:cNvSpPr txBox="1"/>
            <p:nvPr/>
          </p:nvSpPr>
          <p:spPr>
            <a:xfrm>
              <a:off x="7635450" y="2645550"/>
              <a:ext cx="13608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2D742B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Collaboration</a:t>
              </a:r>
              <a:endParaRPr sz="1300">
                <a:solidFill>
                  <a:srgbClr val="2D742B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sp>
        <p:nvSpPr>
          <p:cNvPr id="148" name="Google Shape;148;p18"/>
          <p:cNvSpPr txBox="1"/>
          <p:nvPr/>
        </p:nvSpPr>
        <p:spPr>
          <a:xfrm>
            <a:off x="6281875" y="4558500"/>
            <a:ext cx="1231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67EB7"/>
                </a:solidFill>
                <a:latin typeface="Ubuntu Medium"/>
                <a:ea typeface="Ubuntu Medium"/>
                <a:cs typeface="Ubuntu Medium"/>
                <a:sym typeface="Ubuntu Medium"/>
              </a:rPr>
              <a:t>Production de contenu</a:t>
            </a:r>
            <a:endParaRPr sz="1300">
              <a:solidFill>
                <a:srgbClr val="167EB7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grpSp>
        <p:nvGrpSpPr>
          <p:cNvPr id="149" name="Google Shape;149;p18"/>
          <p:cNvGrpSpPr/>
          <p:nvPr/>
        </p:nvGrpSpPr>
        <p:grpSpPr>
          <a:xfrm>
            <a:off x="6111425" y="1201225"/>
            <a:ext cx="3032575" cy="1525150"/>
            <a:chOff x="6111425" y="1201225"/>
            <a:chExt cx="3032575" cy="1525150"/>
          </a:xfrm>
        </p:grpSpPr>
        <p:pic>
          <p:nvPicPr>
            <p:cNvPr id="150" name="Google Shape;150;p1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111425" y="1257539"/>
              <a:ext cx="1360801" cy="14688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18"/>
            <p:cNvSpPr txBox="1"/>
            <p:nvPr/>
          </p:nvSpPr>
          <p:spPr>
            <a:xfrm>
              <a:off x="7228200" y="1201225"/>
              <a:ext cx="19158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C94F20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Culture informationnelle</a:t>
              </a:r>
              <a:endParaRPr sz="1300">
                <a:solidFill>
                  <a:srgbClr val="C94F20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sp>
        <p:nvSpPr>
          <p:cNvPr id="152" name="Google Shape;152;p18"/>
          <p:cNvSpPr/>
          <p:nvPr/>
        </p:nvSpPr>
        <p:spPr>
          <a:xfrm>
            <a:off x="2720975" y="285625"/>
            <a:ext cx="2096700" cy="1518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grpSp>
        <p:nvGrpSpPr>
          <p:cNvPr id="153" name="Google Shape;153;p18"/>
          <p:cNvGrpSpPr/>
          <p:nvPr/>
        </p:nvGrpSpPr>
        <p:grpSpPr>
          <a:xfrm>
            <a:off x="4195625" y="336600"/>
            <a:ext cx="1915800" cy="1839801"/>
            <a:chOff x="4195625" y="336600"/>
            <a:chExt cx="1915800" cy="1839801"/>
          </a:xfrm>
        </p:grpSpPr>
        <p:pic>
          <p:nvPicPr>
            <p:cNvPr id="154" name="Google Shape;154;p1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534050" y="874758"/>
              <a:ext cx="1454151" cy="13016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18"/>
            <p:cNvSpPr txBox="1"/>
            <p:nvPr/>
          </p:nvSpPr>
          <p:spPr>
            <a:xfrm>
              <a:off x="4195625" y="336600"/>
              <a:ext cx="19158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B11B20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Innovation et créativité</a:t>
              </a:r>
              <a:endParaRPr sz="1300">
                <a:solidFill>
                  <a:srgbClr val="B11B20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156" name="Google Shape;156;p18"/>
          <p:cNvGrpSpPr/>
          <p:nvPr/>
        </p:nvGrpSpPr>
        <p:grpSpPr>
          <a:xfrm>
            <a:off x="3245550" y="1176700"/>
            <a:ext cx="1937376" cy="1468844"/>
            <a:chOff x="3245550" y="1176700"/>
            <a:chExt cx="1937376" cy="1468844"/>
          </a:xfrm>
        </p:grpSpPr>
        <p:pic>
          <p:nvPicPr>
            <p:cNvPr id="157" name="Google Shape;157;p1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822125" y="1176700"/>
              <a:ext cx="1360801" cy="14688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18"/>
            <p:cNvSpPr txBox="1"/>
            <p:nvPr/>
          </p:nvSpPr>
          <p:spPr>
            <a:xfrm>
              <a:off x="3245550" y="1233075"/>
              <a:ext cx="12537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9A1F60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Pensée critique</a:t>
              </a:r>
              <a:endParaRPr sz="1300">
                <a:solidFill>
                  <a:srgbClr val="9A1F60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159" name="Google Shape;159;p18"/>
          <p:cNvGrpSpPr/>
          <p:nvPr/>
        </p:nvGrpSpPr>
        <p:grpSpPr>
          <a:xfrm>
            <a:off x="2568575" y="2859175"/>
            <a:ext cx="2635151" cy="1519002"/>
            <a:chOff x="2568575" y="2859175"/>
            <a:chExt cx="2635151" cy="1519002"/>
          </a:xfrm>
        </p:grpSpPr>
        <p:pic>
          <p:nvPicPr>
            <p:cNvPr id="160" name="Google Shape;160;p18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3796425" y="2859175"/>
              <a:ext cx="1407301" cy="15190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18"/>
            <p:cNvSpPr txBox="1"/>
            <p:nvPr/>
          </p:nvSpPr>
          <p:spPr>
            <a:xfrm>
              <a:off x="2568575" y="3793175"/>
              <a:ext cx="1454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633E7F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Développement de la personne</a:t>
              </a:r>
              <a:endParaRPr sz="1300">
                <a:solidFill>
                  <a:srgbClr val="633E7F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162" name="Google Shape;162;p18"/>
          <p:cNvGrpSpPr/>
          <p:nvPr/>
        </p:nvGrpSpPr>
        <p:grpSpPr>
          <a:xfrm>
            <a:off x="3633975" y="3450558"/>
            <a:ext cx="2096674" cy="1638742"/>
            <a:chOff x="3633975" y="3450558"/>
            <a:chExt cx="2096674" cy="1638742"/>
          </a:xfrm>
        </p:grpSpPr>
        <p:pic>
          <p:nvPicPr>
            <p:cNvPr id="163" name="Google Shape;163;p18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499250" y="3450558"/>
              <a:ext cx="1231399" cy="13291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8"/>
            <p:cNvSpPr txBox="1"/>
            <p:nvPr/>
          </p:nvSpPr>
          <p:spPr>
            <a:xfrm>
              <a:off x="3633975" y="4504300"/>
              <a:ext cx="17322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1F6DC8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Inclusion et </a:t>
              </a:r>
              <a:endParaRPr sz="1300">
                <a:solidFill>
                  <a:srgbClr val="1F6DC8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1F6DC8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besoins diversifiés</a:t>
              </a:r>
              <a:endParaRPr sz="1300">
                <a:solidFill>
                  <a:srgbClr val="1F6DC8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165" name="Google Shape;165;p18"/>
          <p:cNvGrpSpPr/>
          <p:nvPr/>
        </p:nvGrpSpPr>
        <p:grpSpPr>
          <a:xfrm>
            <a:off x="2464425" y="2063100"/>
            <a:ext cx="2459124" cy="1329176"/>
            <a:chOff x="2464425" y="2063100"/>
            <a:chExt cx="2459124" cy="1329176"/>
          </a:xfrm>
        </p:grpSpPr>
        <p:pic>
          <p:nvPicPr>
            <p:cNvPr id="166" name="Google Shape;166;p18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3692150" y="2063100"/>
              <a:ext cx="1231399" cy="1329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18"/>
            <p:cNvSpPr txBox="1"/>
            <p:nvPr/>
          </p:nvSpPr>
          <p:spPr>
            <a:xfrm>
              <a:off x="2464425" y="2367900"/>
              <a:ext cx="12537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A9578E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Résolution</a:t>
              </a:r>
              <a:endParaRPr sz="1300">
                <a:solidFill>
                  <a:srgbClr val="A9578E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A9578E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de problèmes</a:t>
              </a:r>
              <a:endParaRPr sz="1300">
                <a:solidFill>
                  <a:srgbClr val="A9578E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168" name="Google Shape;168;p18"/>
          <p:cNvGrpSpPr/>
          <p:nvPr/>
        </p:nvGrpSpPr>
        <p:grpSpPr>
          <a:xfrm>
            <a:off x="6111425" y="2923425"/>
            <a:ext cx="2570875" cy="1538323"/>
            <a:chOff x="6111425" y="2923425"/>
            <a:chExt cx="2570875" cy="1538323"/>
          </a:xfrm>
        </p:grpSpPr>
        <p:pic>
          <p:nvPicPr>
            <p:cNvPr id="169" name="Google Shape;169;p18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111425" y="2923425"/>
              <a:ext cx="1407301" cy="15383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18"/>
            <p:cNvSpPr txBox="1"/>
            <p:nvPr/>
          </p:nvSpPr>
          <p:spPr>
            <a:xfrm>
              <a:off x="7228200" y="3880863"/>
              <a:ext cx="14541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51973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Communication</a:t>
              </a:r>
              <a:endParaRPr sz="1300">
                <a:solidFill>
                  <a:srgbClr val="51973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171" name="Google Shape;171;p18"/>
          <p:cNvGrpSpPr/>
          <p:nvPr/>
        </p:nvGrpSpPr>
        <p:grpSpPr>
          <a:xfrm>
            <a:off x="4872250" y="60925"/>
            <a:ext cx="4003575" cy="3528400"/>
            <a:chOff x="4872250" y="60925"/>
            <a:chExt cx="4003575" cy="3528400"/>
          </a:xfrm>
        </p:grpSpPr>
        <p:sp>
          <p:nvSpPr>
            <p:cNvPr id="172" name="Google Shape;172;p18"/>
            <p:cNvSpPr txBox="1"/>
            <p:nvPr/>
          </p:nvSpPr>
          <p:spPr>
            <a:xfrm>
              <a:off x="5948125" y="60925"/>
              <a:ext cx="29277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00599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Habiletés technologiques</a:t>
              </a:r>
              <a:endParaRPr sz="1300">
                <a:solidFill>
                  <a:srgbClr val="00599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  <p:pic>
          <p:nvPicPr>
            <p:cNvPr id="173" name="Google Shape;173;p18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4872250" y="2026700"/>
              <a:ext cx="1562625" cy="15626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74" name="Google Shape;174;p18"/>
            <p:cNvCxnSpPr/>
            <p:nvPr/>
          </p:nvCxnSpPr>
          <p:spPr>
            <a:xfrm flipH="1">
              <a:off x="5667700" y="248275"/>
              <a:ext cx="80100" cy="1783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5" name="Google Shape;175;p18"/>
            <p:cNvCxnSpPr>
              <a:stCxn id="172" idx="1"/>
            </p:cNvCxnSpPr>
            <p:nvPr/>
          </p:nvCxnSpPr>
          <p:spPr>
            <a:xfrm rot="10800000">
              <a:off x="5747725" y="248275"/>
              <a:ext cx="200400" cy="51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6" name="Google Shape;176;p18"/>
          <p:cNvGrpSpPr/>
          <p:nvPr/>
        </p:nvGrpSpPr>
        <p:grpSpPr>
          <a:xfrm>
            <a:off x="2697425" y="730500"/>
            <a:ext cx="3283799" cy="2411949"/>
            <a:chOff x="2697425" y="730500"/>
            <a:chExt cx="3283799" cy="2411949"/>
          </a:xfrm>
        </p:grpSpPr>
        <p:cxnSp>
          <p:nvCxnSpPr>
            <p:cNvPr id="177" name="Google Shape;177;p18"/>
            <p:cNvCxnSpPr/>
            <p:nvPr/>
          </p:nvCxnSpPr>
          <p:spPr>
            <a:xfrm rot="10800000">
              <a:off x="4403225" y="922950"/>
              <a:ext cx="1063500" cy="15879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8" name="Google Shape;178;p18"/>
            <p:cNvCxnSpPr/>
            <p:nvPr/>
          </p:nvCxnSpPr>
          <p:spPr>
            <a:xfrm rot="10800000">
              <a:off x="4126925" y="922950"/>
              <a:ext cx="276300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179" name="Google Shape;179;p18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5316850" y="2478075"/>
              <a:ext cx="664374" cy="6643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18"/>
            <p:cNvSpPr txBox="1"/>
            <p:nvPr/>
          </p:nvSpPr>
          <p:spPr>
            <a:xfrm>
              <a:off x="2697425" y="730500"/>
              <a:ext cx="14295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00A3DA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Citoyen éthique</a:t>
              </a:r>
              <a:endParaRPr sz="1300">
                <a:solidFill>
                  <a:srgbClr val="00A3DA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sp>
        <p:nvSpPr>
          <p:cNvPr id="181" name="Google Shape;181;p18"/>
          <p:cNvSpPr txBox="1"/>
          <p:nvPr>
            <p:ph type="title"/>
          </p:nvPr>
        </p:nvSpPr>
        <p:spPr>
          <a:xfrm>
            <a:off x="217475" y="530725"/>
            <a:ext cx="26775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 cadre de référence de la compétence numérique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9"/>
          <p:cNvSpPr/>
          <p:nvPr/>
        </p:nvSpPr>
        <p:spPr>
          <a:xfrm>
            <a:off x="2485850" y="10900"/>
            <a:ext cx="66582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87" name="Google Shape;187;p1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88" name="Google Shape;188;p19"/>
          <p:cNvGrpSpPr/>
          <p:nvPr/>
        </p:nvGrpSpPr>
        <p:grpSpPr>
          <a:xfrm>
            <a:off x="5400225" y="366075"/>
            <a:ext cx="2421800" cy="1810324"/>
            <a:chOff x="5400225" y="366075"/>
            <a:chExt cx="2421800" cy="1810324"/>
          </a:xfrm>
        </p:grpSpPr>
        <p:pic>
          <p:nvPicPr>
            <p:cNvPr id="189" name="Google Shape;189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00225" y="874750"/>
              <a:ext cx="1454151" cy="1301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p19"/>
            <p:cNvSpPr txBox="1"/>
            <p:nvPr/>
          </p:nvSpPr>
          <p:spPr>
            <a:xfrm>
              <a:off x="5906225" y="366075"/>
              <a:ext cx="19158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EA9F27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Numérique pour l’apprentissage</a:t>
              </a:r>
              <a:endParaRPr sz="1300">
                <a:solidFill>
                  <a:srgbClr val="EA9F27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pic>
        <p:nvPicPr>
          <p:cNvPr id="191" name="Google Shape;19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7050" y="3354929"/>
            <a:ext cx="1454100" cy="156953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9"/>
          <p:cNvSpPr txBox="1"/>
          <p:nvPr/>
        </p:nvSpPr>
        <p:spPr>
          <a:xfrm>
            <a:off x="6281875" y="4558500"/>
            <a:ext cx="1231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67EB7"/>
                </a:solidFill>
                <a:latin typeface="Ubuntu Medium"/>
                <a:ea typeface="Ubuntu Medium"/>
                <a:cs typeface="Ubuntu Medium"/>
                <a:sym typeface="Ubuntu Medium"/>
              </a:rPr>
              <a:t>Production de contenu</a:t>
            </a:r>
            <a:endParaRPr sz="1300">
              <a:solidFill>
                <a:srgbClr val="167EB7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grpSp>
        <p:nvGrpSpPr>
          <p:cNvPr id="193" name="Google Shape;193;p19"/>
          <p:cNvGrpSpPr/>
          <p:nvPr/>
        </p:nvGrpSpPr>
        <p:grpSpPr>
          <a:xfrm>
            <a:off x="4872250" y="60925"/>
            <a:ext cx="4003575" cy="3528400"/>
            <a:chOff x="4872250" y="60925"/>
            <a:chExt cx="4003575" cy="3528400"/>
          </a:xfrm>
        </p:grpSpPr>
        <p:sp>
          <p:nvSpPr>
            <p:cNvPr id="194" name="Google Shape;194;p19"/>
            <p:cNvSpPr txBox="1"/>
            <p:nvPr/>
          </p:nvSpPr>
          <p:spPr>
            <a:xfrm>
              <a:off x="5948125" y="60925"/>
              <a:ext cx="29277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00599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Habiletés technologiques</a:t>
              </a:r>
              <a:endParaRPr sz="1300">
                <a:solidFill>
                  <a:srgbClr val="00599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  <p:pic>
          <p:nvPicPr>
            <p:cNvPr id="195" name="Google Shape;195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872250" y="2026700"/>
              <a:ext cx="1562625" cy="15626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96" name="Google Shape;196;p19"/>
            <p:cNvCxnSpPr/>
            <p:nvPr/>
          </p:nvCxnSpPr>
          <p:spPr>
            <a:xfrm flipH="1">
              <a:off x="5667700" y="248275"/>
              <a:ext cx="80100" cy="1783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7" name="Google Shape;197;p19"/>
            <p:cNvCxnSpPr>
              <a:stCxn id="194" idx="1"/>
            </p:cNvCxnSpPr>
            <p:nvPr/>
          </p:nvCxnSpPr>
          <p:spPr>
            <a:xfrm rot="10800000">
              <a:off x="5747725" y="248275"/>
              <a:ext cx="200400" cy="51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98" name="Google Shape;198;p19"/>
          <p:cNvGrpSpPr/>
          <p:nvPr/>
        </p:nvGrpSpPr>
        <p:grpSpPr>
          <a:xfrm>
            <a:off x="2464425" y="2063100"/>
            <a:ext cx="2459124" cy="1329176"/>
            <a:chOff x="2464425" y="2063100"/>
            <a:chExt cx="2459124" cy="1329176"/>
          </a:xfrm>
        </p:grpSpPr>
        <p:pic>
          <p:nvPicPr>
            <p:cNvPr id="199" name="Google Shape;199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692150" y="2063100"/>
              <a:ext cx="1231399" cy="1329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19"/>
            <p:cNvSpPr txBox="1"/>
            <p:nvPr/>
          </p:nvSpPr>
          <p:spPr>
            <a:xfrm>
              <a:off x="2464425" y="2367900"/>
              <a:ext cx="12537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A9578E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Résolution</a:t>
              </a:r>
              <a:endParaRPr sz="1300">
                <a:solidFill>
                  <a:srgbClr val="A9578E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A9578E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de problèmes</a:t>
              </a:r>
              <a:endParaRPr sz="1300">
                <a:solidFill>
                  <a:srgbClr val="A9578E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sp>
        <p:nvSpPr>
          <p:cNvPr id="201" name="Google Shape;201;p19"/>
          <p:cNvSpPr/>
          <p:nvPr/>
        </p:nvSpPr>
        <p:spPr>
          <a:xfrm>
            <a:off x="2720975" y="285625"/>
            <a:ext cx="2096700" cy="1518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02" name="Google Shape;202;p19"/>
          <p:cNvSpPr txBox="1"/>
          <p:nvPr>
            <p:ph type="title"/>
          </p:nvPr>
        </p:nvSpPr>
        <p:spPr>
          <a:xfrm>
            <a:off x="217475" y="530725"/>
            <a:ext cx="26775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 cadre de référence de la compétence numérique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Référentiel d’intervention en mathématique</a:t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Deux fondements: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064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Donner du sens à mathématique en s’appuyant sur la compréhension des concepts et des processus mathématiques.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064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Recourir à la résolution de problèmes selon différentes intentions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0" name="Google Shape;210;p2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68258">
            <a:off x="7108428" y="211158"/>
            <a:ext cx="1799948" cy="22004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/>
          <p:nvPr>
            <p:ph type="title"/>
          </p:nvPr>
        </p:nvSpPr>
        <p:spPr>
          <a:xfrm>
            <a:off x="1029641" y="743400"/>
            <a:ext cx="3989400" cy="61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C’est quoi Desmos?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6" name="Google Shape;216;p2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17" name="Google Shape;217;p21"/>
          <p:cNvSpPr/>
          <p:nvPr/>
        </p:nvSpPr>
        <p:spPr>
          <a:xfrm>
            <a:off x="504300" y="2859600"/>
            <a:ext cx="8597100" cy="19221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3461550" y="437952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19" name="Google Shape;219;p21"/>
          <p:cNvSpPr txBox="1"/>
          <p:nvPr/>
        </p:nvSpPr>
        <p:spPr>
          <a:xfrm>
            <a:off x="6539400" y="4359575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20" name="Google Shape;220;p21"/>
          <p:cNvSpPr txBox="1"/>
          <p:nvPr/>
        </p:nvSpPr>
        <p:spPr>
          <a:xfrm>
            <a:off x="430300" y="34648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■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Classe virtuelle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p21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‹#›</a:t>
            </a:fld>
            <a:endParaRPr sz="12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222" name="Google Shape;22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7847" y="3029075"/>
            <a:ext cx="5875553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1"/>
          <p:cNvSpPr txBox="1"/>
          <p:nvPr/>
        </p:nvSpPr>
        <p:spPr>
          <a:xfrm>
            <a:off x="430300" y="1744775"/>
            <a:ext cx="6077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■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Calculatrice graphique (</a:t>
            </a:r>
            <a:r>
              <a:rPr b="1" lang="en" sz="22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) ou application pour appareils mobiles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4" name="Google Shape;224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72850" y="1387800"/>
            <a:ext cx="1428750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1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377798" y="2068723"/>
            <a:ext cx="716401" cy="7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 txBox="1"/>
          <p:nvPr>
            <p:ph type="title"/>
          </p:nvPr>
        </p:nvSpPr>
        <p:spPr>
          <a:xfrm>
            <a:off x="1114175" y="540775"/>
            <a:ext cx="3607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entury Gothic"/>
                <a:ea typeface="Century Gothic"/>
                <a:cs typeface="Century Gothic"/>
                <a:sym typeface="Century Gothic"/>
              </a:rPr>
              <a:t>Rejoindre la classe</a:t>
            </a:r>
            <a:endParaRPr sz="2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p2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32" name="Google Shape;232;p22"/>
          <p:cNvSpPr txBox="1"/>
          <p:nvPr/>
        </p:nvSpPr>
        <p:spPr>
          <a:xfrm>
            <a:off x="1939138" y="4607050"/>
            <a:ext cx="539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Vous pouvez également cliquer sur ce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lien d’invitation</a:t>
            </a: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3" name="Google Shape;23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8488" y="1721875"/>
            <a:ext cx="4927032" cy="273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9" name="Google Shape;239;p23"/>
          <p:cNvSpPr txBox="1"/>
          <p:nvPr>
            <p:ph type="title"/>
          </p:nvPr>
        </p:nvSpPr>
        <p:spPr>
          <a:xfrm>
            <a:off x="1105841" y="530725"/>
            <a:ext cx="35676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Expérience élève 1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Opérations sur les fractions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0" name="Google Shape;24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263" y="1632896"/>
            <a:ext cx="8123826" cy="3460276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4"/>
          <p:cNvSpPr txBox="1"/>
          <p:nvPr>
            <p:ph type="title"/>
          </p:nvPr>
        </p:nvSpPr>
        <p:spPr>
          <a:xfrm>
            <a:off x="1105841" y="530725"/>
            <a:ext cx="35274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Expérience élève 2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Reproduisez ma droite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2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7" name="Google Shape;24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313" y="1669300"/>
            <a:ext cx="7623375" cy="328275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Expérience élève 3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Polygraph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3" name="Google Shape;253;p2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4" name="Google Shape;25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4975" y="236278"/>
            <a:ext cx="2260350" cy="187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250" y="1686075"/>
            <a:ext cx="4225249" cy="27146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6" name="Google Shape;25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0149" y="2303819"/>
            <a:ext cx="4268702" cy="2096906"/>
          </a:xfrm>
          <a:prstGeom prst="rect">
            <a:avLst/>
          </a:prstGeom>
          <a:noFill/>
          <a:ln cap="flat" cmpd="sng" w="28575">
            <a:solidFill>
              <a:srgbClr val="3B3B3B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6"/>
          <p:cNvSpPr txBox="1"/>
          <p:nvPr>
            <p:ph type="title"/>
          </p:nvPr>
        </p:nvSpPr>
        <p:spPr>
          <a:xfrm>
            <a:off x="1146025" y="530725"/>
            <a:ext cx="34971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Apprendre et évaluer autrement en mathématique</a:t>
            </a:r>
            <a:endParaRPr/>
          </a:p>
        </p:txBody>
      </p:sp>
      <p:sp>
        <p:nvSpPr>
          <p:cNvPr id="262" name="Google Shape;262;p2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3" name="Google Shape;26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9200" y="1646276"/>
            <a:ext cx="7325601" cy="303522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6">
            <a:hlinkClick r:id="rId4"/>
          </p:cNvPr>
          <p:cNvSpPr txBox="1"/>
          <p:nvPr/>
        </p:nvSpPr>
        <p:spPr>
          <a:xfrm>
            <a:off x="6571575" y="4310550"/>
            <a:ext cx="2217300" cy="601500"/>
          </a:xfrm>
          <a:prstGeom prst="rect">
            <a:avLst/>
          </a:prstGeom>
          <a:solidFill>
            <a:srgbClr val="1A2D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Pour visiter le site</a:t>
            </a:r>
            <a:endParaRPr b="1" sz="1800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cxnSp>
        <p:nvCxnSpPr>
          <p:cNvPr id="265" name="Google Shape;265;p26"/>
          <p:cNvCxnSpPr/>
          <p:nvPr/>
        </p:nvCxnSpPr>
        <p:spPr>
          <a:xfrm>
            <a:off x="6769050" y="3834800"/>
            <a:ext cx="511800" cy="637500"/>
          </a:xfrm>
          <a:prstGeom prst="straightConnector1">
            <a:avLst/>
          </a:prstGeom>
          <a:noFill/>
          <a:ln cap="flat" cmpd="sng" w="76200">
            <a:solidFill>
              <a:srgbClr val="B11B2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6" name="Google Shape;266;p26">
            <a:hlinkClick r:id="rId5"/>
          </p:cNvPr>
          <p:cNvSpPr/>
          <p:nvPr/>
        </p:nvSpPr>
        <p:spPr>
          <a:xfrm>
            <a:off x="6593925" y="4310550"/>
            <a:ext cx="2172600" cy="601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 en 3 temps: les boulettes</a:t>
            </a:r>
            <a:br>
              <a:rPr lang="en"/>
            </a:br>
            <a:endParaRPr/>
          </a:p>
        </p:txBody>
      </p:sp>
      <p:sp>
        <p:nvSpPr>
          <p:cNvPr id="272" name="Google Shape;272;p2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5423" y="1618798"/>
            <a:ext cx="4458875" cy="34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Activité intégrant Polypad</a:t>
            </a:r>
            <a:endParaRPr/>
          </a:p>
        </p:txBody>
      </p:sp>
      <p:sp>
        <p:nvSpPr>
          <p:cNvPr id="279" name="Google Shape;279;p2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0" name="Google Shape;28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840" y="1690778"/>
            <a:ext cx="4757635" cy="321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3952" y="314250"/>
            <a:ext cx="1523000" cy="116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9"/>
          <p:cNvSpPr txBox="1"/>
          <p:nvPr>
            <p:ph type="title"/>
          </p:nvPr>
        </p:nvSpPr>
        <p:spPr>
          <a:xfrm>
            <a:off x="1146025" y="530725"/>
            <a:ext cx="3376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Activités présentées</a:t>
            </a: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87" name="Google Shape;287;p2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8" name="Google Shape;288;p29"/>
          <p:cNvSpPr txBox="1"/>
          <p:nvPr/>
        </p:nvSpPr>
        <p:spPr>
          <a:xfrm>
            <a:off x="1004075" y="1724425"/>
            <a:ext cx="76860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Char char="■"/>
            </a:pPr>
            <a:r>
              <a:rPr b="1"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L’addition et la soustraction de fractions</a:t>
            </a:r>
            <a:endParaRPr b="1" sz="22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Char char="■"/>
            </a:pPr>
            <a:r>
              <a:rPr b="1"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Reproduisez ma droite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Char char="■"/>
            </a:pPr>
            <a:r>
              <a:rPr b="1"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«Polygraph» sur le plan cartésien</a:t>
            </a:r>
            <a:endParaRPr sz="20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Century Gothic"/>
              <a:buChar char="■"/>
            </a:pPr>
            <a:r>
              <a:rPr b="1"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«Polygraph» sur les nombres décimaux</a:t>
            </a:r>
            <a:endParaRPr sz="20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Char char="■"/>
            </a:pPr>
            <a:r>
              <a:rPr b="1"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Math en 3 temps: les boulettes</a:t>
            </a:r>
            <a:endParaRPr sz="2000">
              <a:solidFill>
                <a:srgbClr val="3B3B3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Char char="■"/>
            </a:pPr>
            <a:r>
              <a:rPr b="1"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Pour débuter avec Polypad - Exemples variés</a:t>
            </a:r>
            <a:endParaRPr b="1" sz="2000" u="sng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Char char="■"/>
            </a:pPr>
            <a:r>
              <a:rPr b="1"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Ça balance?</a:t>
            </a:r>
            <a:endParaRPr b="1" sz="2000" u="sng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0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entury Gothic"/>
                <a:ea typeface="Century Gothic"/>
                <a:cs typeface="Century Gothic"/>
                <a:sym typeface="Century Gothic"/>
              </a:rPr>
              <a:t>L’espace enseignant</a:t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4" name="Google Shape;294;p3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95" name="Google Shape;295;p30"/>
          <p:cNvSpPr txBox="1"/>
          <p:nvPr>
            <p:ph type="title"/>
          </p:nvPr>
        </p:nvSpPr>
        <p:spPr>
          <a:xfrm>
            <a:off x="2211862" y="2784244"/>
            <a:ext cx="5030100" cy="5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26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96" name="Google Shape;296;p30"/>
          <p:cNvGrpSpPr/>
          <p:nvPr/>
        </p:nvGrpSpPr>
        <p:grpSpPr>
          <a:xfrm>
            <a:off x="2241293" y="1756649"/>
            <a:ext cx="4971239" cy="2912590"/>
            <a:chOff x="1177450" y="241631"/>
            <a:chExt cx="6173152" cy="3616776"/>
          </a:xfrm>
        </p:grpSpPr>
        <p:sp>
          <p:nvSpPr>
            <p:cNvPr id="297" name="Google Shape;297;p30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30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30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30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01" name="Google Shape;30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9825" y="3436200"/>
            <a:ext cx="794175" cy="77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0175" y="162450"/>
            <a:ext cx="2714625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1"/>
          <p:cNvSpPr txBox="1"/>
          <p:nvPr>
            <p:ph type="ctrTitle"/>
          </p:nvPr>
        </p:nvSpPr>
        <p:spPr>
          <a:xfrm>
            <a:off x="298150" y="1633075"/>
            <a:ext cx="2613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L’espace 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enseignant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8" name="Google Shape;308;p3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9" name="Google Shape;309;p31"/>
          <p:cNvSpPr/>
          <p:nvPr/>
        </p:nvSpPr>
        <p:spPr>
          <a:xfrm>
            <a:off x="4933225" y="3067846"/>
            <a:ext cx="2573700" cy="1659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2"/>
          <p:cNvSpPr txBox="1"/>
          <p:nvPr>
            <p:ph type="title"/>
          </p:nvPr>
        </p:nvSpPr>
        <p:spPr>
          <a:xfrm>
            <a:off x="1146025" y="749279"/>
            <a:ext cx="3208800" cy="5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 tableau de bord 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5" name="Google Shape;315;p3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16" name="Google Shape;31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6875" y="1623379"/>
            <a:ext cx="6410247" cy="3520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3"/>
          <p:cNvSpPr txBox="1"/>
          <p:nvPr>
            <p:ph type="ctrTitle"/>
          </p:nvPr>
        </p:nvSpPr>
        <p:spPr>
          <a:xfrm>
            <a:off x="221950" y="862000"/>
            <a:ext cx="3079200" cy="309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Wooclap </a:t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</a:t>
            </a: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quoi Desmos se démarque des autres outils questionnaires?</a:t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2" name="Google Shape;322;p3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323" name="Google Shape;323;p33"/>
          <p:cNvSpPr txBox="1"/>
          <p:nvPr/>
        </p:nvSpPr>
        <p:spPr>
          <a:xfrm>
            <a:off x="5240787" y="4496550"/>
            <a:ext cx="210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de participation</a:t>
            </a:r>
            <a:endParaRPr b="1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4" name="Google Shape;32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7550" y="152400"/>
            <a:ext cx="2528800" cy="25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3350" y="2681200"/>
            <a:ext cx="5390576" cy="143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7300" y="1864983"/>
            <a:ext cx="2539950" cy="231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5050" y="2116338"/>
            <a:ext cx="2502250" cy="2050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675" y="2159801"/>
            <a:ext cx="2569575" cy="2004511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4"/>
          <p:cNvSpPr txBox="1"/>
          <p:nvPr>
            <p:ph type="title"/>
          </p:nvPr>
        </p:nvSpPr>
        <p:spPr>
          <a:xfrm>
            <a:off x="1146025" y="530725"/>
            <a:ext cx="3378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Les outils de création polyvalents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4" name="Google Shape;334;p3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335" name="Google Shape;335;p34"/>
          <p:cNvSpPr/>
          <p:nvPr/>
        </p:nvSpPr>
        <p:spPr>
          <a:xfrm>
            <a:off x="18917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36" name="Google Shape;336;p34"/>
          <p:cNvSpPr/>
          <p:nvPr/>
        </p:nvSpPr>
        <p:spPr>
          <a:xfrm>
            <a:off x="18917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37" name="Google Shape;337;p34"/>
          <p:cNvSpPr/>
          <p:nvPr/>
        </p:nvSpPr>
        <p:spPr>
          <a:xfrm>
            <a:off x="18917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38" name="Google Shape;338;p34"/>
          <p:cNvSpPr/>
          <p:nvPr/>
        </p:nvSpPr>
        <p:spPr>
          <a:xfrm>
            <a:off x="641271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39" name="Google Shape;339;p34"/>
          <p:cNvSpPr/>
          <p:nvPr/>
        </p:nvSpPr>
        <p:spPr>
          <a:xfrm>
            <a:off x="641271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40" name="Google Shape;340;p34"/>
          <p:cNvSpPr/>
          <p:nvPr/>
        </p:nvSpPr>
        <p:spPr>
          <a:xfrm>
            <a:off x="31109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41" name="Google Shape;341;p34"/>
          <p:cNvSpPr/>
          <p:nvPr/>
        </p:nvSpPr>
        <p:spPr>
          <a:xfrm>
            <a:off x="31109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42" name="Google Shape;342;p34"/>
          <p:cNvSpPr/>
          <p:nvPr/>
        </p:nvSpPr>
        <p:spPr>
          <a:xfrm>
            <a:off x="43301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43" name="Google Shape;343;p34"/>
          <p:cNvSpPr/>
          <p:nvPr/>
        </p:nvSpPr>
        <p:spPr>
          <a:xfrm>
            <a:off x="43301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44" name="Google Shape;344;p34"/>
          <p:cNvSpPr/>
          <p:nvPr/>
        </p:nvSpPr>
        <p:spPr>
          <a:xfrm>
            <a:off x="56255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45" name="Google Shape;345;p34"/>
          <p:cNvSpPr/>
          <p:nvPr/>
        </p:nvSpPr>
        <p:spPr>
          <a:xfrm>
            <a:off x="56255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46" name="Google Shape;346;p34"/>
          <p:cNvSpPr/>
          <p:nvPr/>
        </p:nvSpPr>
        <p:spPr>
          <a:xfrm>
            <a:off x="68447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7300" y="1864983"/>
            <a:ext cx="2539950" cy="231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5050" y="2116338"/>
            <a:ext cx="2502250" cy="2050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675" y="2159801"/>
            <a:ext cx="2569575" cy="2004511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35"/>
          <p:cNvSpPr txBox="1"/>
          <p:nvPr>
            <p:ph type="title"/>
          </p:nvPr>
        </p:nvSpPr>
        <p:spPr>
          <a:xfrm>
            <a:off x="1146025" y="530725"/>
            <a:ext cx="34944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Les outils de création mathématique 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5" name="Google Shape;355;p3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356" name="Google Shape;356;p35"/>
          <p:cNvSpPr/>
          <p:nvPr/>
        </p:nvSpPr>
        <p:spPr>
          <a:xfrm>
            <a:off x="641271" y="28605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57" name="Google Shape;357;p35"/>
          <p:cNvSpPr/>
          <p:nvPr/>
        </p:nvSpPr>
        <p:spPr>
          <a:xfrm>
            <a:off x="43301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58" name="Google Shape;358;p35"/>
          <p:cNvSpPr/>
          <p:nvPr/>
        </p:nvSpPr>
        <p:spPr>
          <a:xfrm>
            <a:off x="31109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59" name="Google Shape;359;p35"/>
          <p:cNvSpPr/>
          <p:nvPr/>
        </p:nvSpPr>
        <p:spPr>
          <a:xfrm>
            <a:off x="68447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60" name="Google Shape;360;p35"/>
          <p:cNvSpPr/>
          <p:nvPr/>
        </p:nvSpPr>
        <p:spPr>
          <a:xfrm>
            <a:off x="56255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61" name="Google Shape;361;p35"/>
          <p:cNvSpPr/>
          <p:nvPr/>
        </p:nvSpPr>
        <p:spPr>
          <a:xfrm>
            <a:off x="68447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6"/>
          <p:cNvSpPr txBox="1"/>
          <p:nvPr>
            <p:ph type="title"/>
          </p:nvPr>
        </p:nvSpPr>
        <p:spPr>
          <a:xfrm>
            <a:off x="1220075" y="556525"/>
            <a:ext cx="37947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Modifier une activité existante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67" name="Google Shape;36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7225" y="2011777"/>
            <a:ext cx="3515475" cy="261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275" y="2029200"/>
            <a:ext cx="3571875" cy="1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3579380" y="2120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70" name="Google Shape;370;p36"/>
          <p:cNvSpPr/>
          <p:nvPr/>
        </p:nvSpPr>
        <p:spPr>
          <a:xfrm>
            <a:off x="7355287" y="206288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À vous de jouer!</a:t>
            </a:r>
            <a:endParaRPr/>
          </a:p>
        </p:txBody>
      </p:sp>
      <p:sp>
        <p:nvSpPr>
          <p:cNvPr id="376" name="Google Shape;376;p37"/>
          <p:cNvSpPr txBox="1"/>
          <p:nvPr>
            <p:ph idx="1" type="body"/>
          </p:nvPr>
        </p:nvSpPr>
        <p:spPr>
          <a:xfrm>
            <a:off x="918075" y="13813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60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Visitez les différentes ressources d’activités existantes. </a:t>
            </a:r>
            <a:br>
              <a:rPr lang="en"/>
            </a:br>
            <a:r>
              <a:rPr lang="en"/>
              <a:t>(voir diapo 23-24)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Créez vos propres collections (par sujet, thème, matière)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Ajoutez vos activités préférées dans vos collections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Tentez l’expérience de </a:t>
            </a:r>
            <a:r>
              <a:rPr b="1" lang="en"/>
              <a:t>Copier et modifier</a:t>
            </a:r>
            <a:r>
              <a:rPr lang="en"/>
              <a:t> une activité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Partagez vos coups de coeur (</a:t>
            </a:r>
            <a:r>
              <a:rPr b="1" lang="en"/>
              <a:t>Partager l’activité</a:t>
            </a:r>
            <a:r>
              <a:rPr lang="en"/>
              <a:t>) dans </a:t>
            </a:r>
            <a:r>
              <a:rPr lang="en" u="sng">
                <a:solidFill>
                  <a:schemeClr val="hlink"/>
                </a:solidFill>
                <a:hlinkClick r:id="rId3"/>
              </a:rPr>
              <a:t>ce document collaboratif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Jumelez-vous avec un collègue, créez une classe, assignez une activité et invitez le collègue à jouer le rôle de l’élève.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Collections d’activités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3" name="Google Shape;383;p3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84" name="Google Shape;384;p38"/>
          <p:cNvSpPr txBox="1"/>
          <p:nvPr/>
        </p:nvSpPr>
        <p:spPr>
          <a:xfrm>
            <a:off x="432400" y="2341600"/>
            <a:ext cx="6431700" cy="22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1re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3e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4e et 5e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5" name="Google Shape;385;p38"/>
          <p:cNvSpPr txBox="1"/>
          <p:nvPr/>
        </p:nvSpPr>
        <p:spPr>
          <a:xfrm>
            <a:off x="4764000" y="1559425"/>
            <a:ext cx="3101700" cy="30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500"/>
              <a:buFont typeface="Century Gothic"/>
              <a:buChar char="■"/>
            </a:pPr>
            <a:r>
              <a:rPr b="1" lang="en" sz="2000" u="sng">
                <a:solidFill>
                  <a:srgbClr val="309AAD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 P101</a:t>
            </a:r>
            <a:endParaRPr sz="20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entury Gothic"/>
              <a:buChar char="■"/>
            </a:pPr>
            <a:r>
              <a:rPr b="1" lang="en" sz="2000" u="sng">
                <a:solidFill>
                  <a:srgbClr val="309AAD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 1101</a:t>
            </a:r>
            <a:endParaRPr sz="20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entury Gothic"/>
              <a:buChar char="■"/>
            </a:pPr>
            <a:r>
              <a:rPr b="1" lang="en" sz="2000" u="sng">
                <a:solidFill>
                  <a:srgbClr val="309AAD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 1102</a:t>
            </a:r>
            <a:endParaRPr sz="20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entury Gothic"/>
              <a:buChar char="■"/>
            </a:pPr>
            <a:r>
              <a:rPr b="1" lang="en" sz="2000" u="sng">
                <a:solidFill>
                  <a:srgbClr val="309AAD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 2101</a:t>
            </a:r>
            <a:endParaRPr sz="20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entury Gothic"/>
              <a:buChar char="■"/>
            </a:pPr>
            <a:r>
              <a:rPr b="1" lang="en" sz="2000" u="sng">
                <a:solidFill>
                  <a:srgbClr val="309AAD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 2102</a:t>
            </a:r>
            <a:endParaRPr sz="20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entury Gothic"/>
              <a:buChar char="■"/>
            </a:pPr>
            <a:r>
              <a:rPr b="1" lang="en" sz="2000" u="sng">
                <a:solidFill>
                  <a:srgbClr val="309AAD"/>
                </a:solidFill>
                <a:latin typeface="Century Gothic"/>
                <a:ea typeface="Century Gothic"/>
                <a:cs typeface="Century Gothic"/>
                <a:sym typeface="Century Gothic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 3051</a:t>
            </a:r>
            <a:endParaRPr sz="20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entury Gothic"/>
              <a:buChar char="■"/>
            </a:pPr>
            <a:r>
              <a:rPr b="1" lang="en" sz="2000" u="sng">
                <a:solidFill>
                  <a:srgbClr val="309AAD"/>
                </a:solidFill>
                <a:latin typeface="Century Gothic"/>
                <a:ea typeface="Century Gothic"/>
                <a:cs typeface="Century Gothic"/>
                <a:sym typeface="Century Gothic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 4151</a:t>
            </a:r>
            <a:endParaRPr sz="20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6" name="Google Shape;386;p38"/>
          <p:cNvSpPr txBox="1"/>
          <p:nvPr/>
        </p:nvSpPr>
        <p:spPr>
          <a:xfrm>
            <a:off x="6607200" y="1559425"/>
            <a:ext cx="25368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solidFill>
                  <a:srgbClr val="18637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Élaborées à partir du </a:t>
            </a:r>
            <a:r>
              <a:rPr b="1" i="1" lang="en" sz="1600" u="sng">
                <a:solidFill>
                  <a:srgbClr val="18637B"/>
                </a:solidFill>
                <a:latin typeface="Century Gothic"/>
                <a:ea typeface="Century Gothic"/>
                <a:cs typeface="Century Gothic"/>
                <a:sym typeface="Century Gothic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Site Desmos FGA</a:t>
            </a:r>
            <a:endParaRPr i="1" sz="1600">
              <a:solidFill>
                <a:srgbClr val="18637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7" name="Google Shape;387;p38"/>
          <p:cNvSpPr txBox="1"/>
          <p:nvPr/>
        </p:nvSpPr>
        <p:spPr>
          <a:xfrm>
            <a:off x="580400" y="1712913"/>
            <a:ext cx="31017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4"/>
                </a:solidFill>
                <a:latin typeface="Roboto Slab Medium"/>
                <a:ea typeface="Roboto Slab Medium"/>
                <a:cs typeface="Roboto Slab Medium"/>
                <a:sym typeface="Roboto Slab Medium"/>
              </a:rPr>
              <a:t>Secteur jeunes</a:t>
            </a:r>
            <a:endParaRPr sz="3000">
              <a:solidFill>
                <a:schemeClr val="accent4"/>
              </a:solidFill>
              <a:latin typeface="Roboto Slab Medium"/>
              <a:ea typeface="Roboto Slab Medium"/>
              <a:cs typeface="Roboto Slab Medium"/>
              <a:sym typeface="Roboto Slab Medium"/>
            </a:endParaRPr>
          </a:p>
        </p:txBody>
      </p:sp>
      <p:sp>
        <p:nvSpPr>
          <p:cNvPr id="388" name="Google Shape;388;p38"/>
          <p:cNvSpPr txBox="1"/>
          <p:nvPr/>
        </p:nvSpPr>
        <p:spPr>
          <a:xfrm>
            <a:off x="4947475" y="1006413"/>
            <a:ext cx="31017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4"/>
                </a:solidFill>
                <a:latin typeface="Roboto Slab Medium"/>
                <a:ea typeface="Roboto Slab Medium"/>
                <a:cs typeface="Roboto Slab Medium"/>
                <a:sym typeface="Roboto Slab Medium"/>
              </a:rPr>
              <a:t>Secteur adultes</a:t>
            </a:r>
            <a:endParaRPr sz="3000">
              <a:solidFill>
                <a:schemeClr val="accent4"/>
              </a:solidFill>
              <a:latin typeface="Roboto Slab Medium"/>
              <a:ea typeface="Roboto Slab Medium"/>
              <a:cs typeface="Roboto Slab Medium"/>
              <a:sym typeface="Roboto Slab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9"/>
          <p:cNvSpPr txBox="1"/>
          <p:nvPr>
            <p:ph type="title"/>
          </p:nvPr>
        </p:nvSpPr>
        <p:spPr>
          <a:xfrm>
            <a:off x="1052725" y="606025"/>
            <a:ext cx="3774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Idées, activités, support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4" name="Google Shape;394;p3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95" name="Google Shape;395;p39"/>
          <p:cNvSpPr txBox="1"/>
          <p:nvPr>
            <p:ph type="title"/>
          </p:nvPr>
        </p:nvSpPr>
        <p:spPr>
          <a:xfrm>
            <a:off x="880225" y="1795975"/>
            <a:ext cx="6814500" cy="23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(FR)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lang="en" sz="2000" u="sng">
                <a:solidFill>
                  <a:schemeClr val="accent3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desmosfr.ca</a:t>
            </a:r>
            <a:endParaRPr b="0" sz="2000">
              <a:solidFill>
                <a:schemeClr val="dk1"/>
              </a:solidFill>
              <a:highlight>
                <a:srgbClr val="FF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Pédagogues Desmos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 maths autrement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lesmathsautrement.ca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96" name="Google Shape;396;p39"/>
          <p:cNvCxnSpPr/>
          <p:nvPr/>
        </p:nvCxnSpPr>
        <p:spPr>
          <a:xfrm rot="10800000">
            <a:off x="3017450" y="2489075"/>
            <a:ext cx="1218300" cy="0"/>
          </a:xfrm>
          <a:prstGeom prst="straightConnector1">
            <a:avLst/>
          </a:prstGeom>
          <a:noFill/>
          <a:ln cap="flat" cmpd="sng" w="76200">
            <a:solidFill>
              <a:srgbClr val="C94F2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0"/>
          <p:cNvSpPr/>
          <p:nvPr/>
        </p:nvSpPr>
        <p:spPr>
          <a:xfrm>
            <a:off x="896092" y="1875042"/>
            <a:ext cx="7680900" cy="3936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40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Ressources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3" name="Google Shape;403;p4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404" name="Google Shape;404;p40"/>
          <p:cNvSpPr txBox="1"/>
          <p:nvPr>
            <p:ph idx="1" type="body"/>
          </p:nvPr>
        </p:nvSpPr>
        <p:spPr>
          <a:xfrm>
            <a:off x="879125" y="1744500"/>
            <a:ext cx="81240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00"/>
              <a:buChar char="■"/>
            </a:pPr>
            <a:r>
              <a:rPr lang="en" sz="1800">
                <a:solidFill>
                  <a:schemeClr val="dk1"/>
                </a:solidFill>
              </a:rPr>
              <a:t>Autoformation « </a:t>
            </a:r>
            <a:r>
              <a:rPr b="1" lang="en" sz="1800" u="sng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Desmos</a:t>
            </a:r>
            <a:r>
              <a:rPr lang="en" sz="1800">
                <a:solidFill>
                  <a:schemeClr val="accent2"/>
                </a:solidFill>
              </a:rPr>
              <a:t> </a:t>
            </a:r>
            <a:r>
              <a:rPr lang="en" sz="1800">
                <a:solidFill>
                  <a:schemeClr val="dk1"/>
                </a:solidFill>
              </a:rPr>
              <a:t>» du Campus RÉCIT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</a:t>
            </a:r>
            <a:r>
              <a:rPr lang="en" sz="1800">
                <a:solidFill>
                  <a:schemeClr val="dk1"/>
                </a:solidFill>
              </a:rPr>
              <a:t> du RÉCIT MST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calculatrice graphique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classe virtuelle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création d’activités pour la classe virtuelle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800">
                <a:solidFill>
                  <a:schemeClr val="dk1"/>
                </a:solidFill>
              </a:rPr>
              <a:t> : Tout sur Desmos 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800">
                <a:solidFill>
                  <a:schemeClr val="dk1"/>
                </a:solidFill>
              </a:rPr>
              <a:t> : Desmos en sciences et technologies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1">
            <a:hlinkClick r:id="rId3"/>
          </p:cNvPr>
          <p:cNvSpPr/>
          <p:nvPr/>
        </p:nvSpPr>
        <p:spPr>
          <a:xfrm>
            <a:off x="691840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41"/>
          <p:cNvSpPr txBox="1"/>
          <p:nvPr/>
        </p:nvSpPr>
        <p:spPr>
          <a:xfrm>
            <a:off x="387863" y="2554750"/>
            <a:ext cx="2639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Création d’un compte gratuit ou se connecter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2" name="Google Shape;412;p41"/>
          <p:cNvSpPr txBox="1"/>
          <p:nvPr/>
        </p:nvSpPr>
        <p:spPr>
          <a:xfrm>
            <a:off x="523878" y="3019491"/>
            <a:ext cx="23403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Century Gothic"/>
                <a:ea typeface="Century Gothic"/>
                <a:cs typeface="Century Gothic"/>
                <a:sym typeface="Century Gothic"/>
              </a:rPr>
              <a:t>si nouveau compte → valider le courriel</a:t>
            </a:r>
            <a:endParaRPr sz="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13" name="Google Shape;413;p4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2364" y="3388016"/>
            <a:ext cx="1439048" cy="6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244082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41"/>
          <p:cNvSpPr/>
          <p:nvPr/>
        </p:nvSpPr>
        <p:spPr>
          <a:xfrm>
            <a:off x="2842163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1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16" name="Google Shape;416;p41"/>
          <p:cNvSpPr/>
          <p:nvPr/>
        </p:nvSpPr>
        <p:spPr>
          <a:xfrm>
            <a:off x="5847131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2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417" name="Google Shape;417;p41"/>
          <p:cNvPicPr preferRelativeResize="0"/>
          <p:nvPr/>
        </p:nvPicPr>
        <p:blipFill rotWithShape="1">
          <a:blip r:embed="rId7">
            <a:alphaModFix/>
          </a:blip>
          <a:srcRect b="11164" l="15814" r="8411" t="11195"/>
          <a:stretch/>
        </p:blipFill>
        <p:spPr>
          <a:xfrm>
            <a:off x="6749484" y="4368443"/>
            <a:ext cx="270000" cy="276672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41"/>
          <p:cNvSpPr/>
          <p:nvPr/>
        </p:nvSpPr>
        <p:spPr>
          <a:xfrm>
            <a:off x="8867250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3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19" name="Google Shape;419;p41"/>
          <p:cNvSpPr txBox="1"/>
          <p:nvPr/>
        </p:nvSpPr>
        <p:spPr>
          <a:xfrm>
            <a:off x="6983288" y="4403119"/>
            <a:ext cx="23145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</a:t>
            </a: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lien s’autodétruira dans quelques heures.</a:t>
            </a:r>
            <a:endParaRPr sz="14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0" name="Google Shape;420;p41"/>
          <p:cNvSpPr/>
          <p:nvPr/>
        </p:nvSpPr>
        <p:spPr>
          <a:xfrm>
            <a:off x="0" y="5020931"/>
            <a:ext cx="9144000" cy="1269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1"/>
          <p:cNvSpPr txBox="1"/>
          <p:nvPr/>
        </p:nvSpPr>
        <p:spPr>
          <a:xfrm>
            <a:off x="3842925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Inscription à l’autoformation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2" name="Google Shape;422;p41"/>
          <p:cNvSpPr txBox="1"/>
          <p:nvPr/>
        </p:nvSpPr>
        <p:spPr>
          <a:xfrm>
            <a:off x="6911156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Visiter cette page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3" name="Google Shape;423;p41"/>
          <p:cNvSpPr txBox="1"/>
          <p:nvPr>
            <p:ph type="title"/>
          </p:nvPr>
        </p:nvSpPr>
        <p:spPr>
          <a:xfrm>
            <a:off x="1042750" y="530725"/>
            <a:ext cx="354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Badge « Appropriation »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4" name="Google Shape;424;p4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5" name="Google Shape;425;p41">
            <a:hlinkClick r:id="rId8"/>
          </p:cNvPr>
          <p:cNvSpPr/>
          <p:nvPr/>
        </p:nvSpPr>
        <p:spPr>
          <a:xfrm>
            <a:off x="3719355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Inscription Premiers pas avec Desmos</a:t>
            </a:r>
            <a:endParaRPr b="1" sz="1400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6" name="Google Shape;426;p41">
            <a:hlinkClick r:id="rId10"/>
          </p:cNvPr>
          <p:cNvSpPr/>
          <p:nvPr/>
        </p:nvSpPr>
        <p:spPr>
          <a:xfrm>
            <a:off x="6749494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/>
              </a:rPr>
              <a:t>Obtenir mon badge APPROPRIATION</a:t>
            </a:r>
            <a:endParaRPr b="1" sz="1400" u="sng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27" name="Google Shape;427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5468413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848853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4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00850" y="197325"/>
            <a:ext cx="2393076" cy="2076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2"/>
          <p:cNvSpPr txBox="1"/>
          <p:nvPr/>
        </p:nvSpPr>
        <p:spPr>
          <a:xfrm>
            <a:off x="0" y="1685250"/>
            <a:ext cx="3407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Appréciation de l’atelier</a:t>
            </a:r>
            <a:endParaRPr b="1" sz="4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5" name="Google Shape;435;p4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3"/>
          <p:cNvSpPr txBox="1"/>
          <p:nvPr>
            <p:ph type="ctrTitle"/>
          </p:nvPr>
        </p:nvSpPr>
        <p:spPr>
          <a:xfrm>
            <a:off x="0" y="1733500"/>
            <a:ext cx="3496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sz="6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41" name="Google Shape;44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913" y="6405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43"/>
          <p:cNvSpPr txBox="1"/>
          <p:nvPr/>
        </p:nvSpPr>
        <p:spPr>
          <a:xfrm>
            <a:off x="4175500" y="1746650"/>
            <a:ext cx="43755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daniel.ricard@recit.qc.ca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equipemst@recit.qc.ca</a:t>
            </a:r>
            <a:r>
              <a:rPr b="1" lang="en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43" name="Google Shape;443;p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4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5" name="Google Shape;445;p43"/>
          <p:cNvSpPr txBox="1"/>
          <p:nvPr/>
        </p:nvSpPr>
        <p:spPr>
          <a:xfrm>
            <a:off x="4528075" y="4609500"/>
            <a:ext cx="454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recitmst.qc.ca/desmos28092023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11"/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000" u="sng">
                <a:hlinkClick r:id="rId12"/>
              </a:rPr>
              <a:t>Licence CC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4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44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52" name="Google Shape;452;p44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453" name="Google Shape;453;p44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454" name="Google Shape;454;p44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55" name="Google Shape;455;p44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456" name="Google Shape;456;p44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457" name="Google Shape;457;p44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58" name="Google Shape;458;p44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459" name="Google Shape;459;p44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460" name="Google Shape;460;p44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61" name="Google Shape;461;p44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462" name="Google Shape;462;p44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463" name="Google Shape;463;p44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64" name="Google Shape;464;p44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arwick template">
  <a:themeElements>
    <a:clrScheme name="Custom 347">
      <a:dk1>
        <a:srgbClr val="114454"/>
      </a:dk1>
      <a:lt1>
        <a:srgbClr val="FFFFFF"/>
      </a:lt1>
      <a:dk2>
        <a:srgbClr val="5F6C70"/>
      </a:dk2>
      <a:lt2>
        <a:srgbClr val="CED5D8"/>
      </a:lt2>
      <a:accent1>
        <a:srgbClr val="114454"/>
      </a:accent1>
      <a:accent2>
        <a:srgbClr val="18637B"/>
      </a:accent2>
      <a:accent3>
        <a:srgbClr val="309AAD"/>
      </a:accent3>
      <a:accent4>
        <a:srgbClr val="165751"/>
      </a:accent4>
      <a:accent5>
        <a:srgbClr val="3B8D61"/>
      </a:accent5>
      <a:accent6>
        <a:srgbClr val="94BF6E"/>
      </a:accent6>
      <a:hlink>
        <a:srgbClr val="11445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