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</p:sldIdLst>
  <p:sldSz cy="5143500" cx="9144000"/>
  <p:notesSz cx="6858000" cy="9144000"/>
  <p:embeddedFontLst>
    <p:embeddedFont>
      <p:font typeface="Roboto Slab"/>
      <p:regular r:id="rId28"/>
      <p:bold r:id="rId29"/>
    </p:embeddedFont>
    <p:embeddedFont>
      <p:font typeface="Ubuntu"/>
      <p:regular r:id="rId30"/>
      <p:bold r:id="rId31"/>
      <p:italic r:id="rId32"/>
      <p:boldItalic r:id="rId33"/>
    </p:embeddedFont>
    <p:embeddedFont>
      <p:font typeface="Sniglet"/>
      <p:regular r:id="rId34"/>
    </p:embeddedFont>
    <p:embeddedFont>
      <p:font typeface="Dosis"/>
      <p:regular r:id="rId35"/>
      <p:bold r:id="rId36"/>
    </p:embeddedFont>
    <p:embeddedFont>
      <p:font typeface="Nixie One"/>
      <p:regular r:id="rId37"/>
    </p:embeddedFont>
    <p:embeddedFont>
      <p:font typeface="Montserrat"/>
      <p:regular r:id="rId38"/>
      <p:bold r:id="rId39"/>
      <p:italic r:id="rId40"/>
      <p:boldItalic r:id="rId41"/>
    </p:embeddedFont>
    <p:embeddedFont>
      <p:font typeface="Viga"/>
      <p:regular r:id="rId42"/>
    </p:embeddedFont>
    <p:embeddedFont>
      <p:font typeface="Century Gothic"/>
      <p:regular r:id="rId43"/>
      <p:bold r:id="rId44"/>
      <p:italic r:id="rId45"/>
      <p:boldItalic r:id="rId4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Montserrat-italic.fntdata"/><Relationship Id="rId20" Type="http://schemas.openxmlformats.org/officeDocument/2006/relationships/slide" Target="slides/slide16.xml"/><Relationship Id="rId42" Type="http://schemas.openxmlformats.org/officeDocument/2006/relationships/font" Target="fonts/Viga-regular.fntdata"/><Relationship Id="rId41" Type="http://schemas.openxmlformats.org/officeDocument/2006/relationships/font" Target="fonts/Montserrat-boldItalic.fntdata"/><Relationship Id="rId22" Type="http://schemas.openxmlformats.org/officeDocument/2006/relationships/slide" Target="slides/slide18.xml"/><Relationship Id="rId44" Type="http://schemas.openxmlformats.org/officeDocument/2006/relationships/font" Target="fonts/CenturyGothic-bold.fntdata"/><Relationship Id="rId21" Type="http://schemas.openxmlformats.org/officeDocument/2006/relationships/slide" Target="slides/slide17.xml"/><Relationship Id="rId43" Type="http://schemas.openxmlformats.org/officeDocument/2006/relationships/font" Target="fonts/CenturyGothic-regular.fntdata"/><Relationship Id="rId24" Type="http://schemas.openxmlformats.org/officeDocument/2006/relationships/slide" Target="slides/slide20.xml"/><Relationship Id="rId46" Type="http://schemas.openxmlformats.org/officeDocument/2006/relationships/font" Target="fonts/CenturyGothic-boldItalic.fntdata"/><Relationship Id="rId23" Type="http://schemas.openxmlformats.org/officeDocument/2006/relationships/slide" Target="slides/slide19.xml"/><Relationship Id="rId45" Type="http://schemas.openxmlformats.org/officeDocument/2006/relationships/font" Target="fonts/CenturyGothic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font" Target="fonts/RobotoSlab-regular.fntdata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RobotoSlab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Ubuntu-bold.fntdata"/><Relationship Id="rId30" Type="http://schemas.openxmlformats.org/officeDocument/2006/relationships/font" Target="fonts/Ubuntu-regular.fntdata"/><Relationship Id="rId11" Type="http://schemas.openxmlformats.org/officeDocument/2006/relationships/slide" Target="slides/slide7.xml"/><Relationship Id="rId33" Type="http://schemas.openxmlformats.org/officeDocument/2006/relationships/font" Target="fonts/Ubuntu-boldItalic.fntdata"/><Relationship Id="rId10" Type="http://schemas.openxmlformats.org/officeDocument/2006/relationships/slide" Target="slides/slide6.xml"/><Relationship Id="rId32" Type="http://schemas.openxmlformats.org/officeDocument/2006/relationships/font" Target="fonts/Ubuntu-italic.fntdata"/><Relationship Id="rId13" Type="http://schemas.openxmlformats.org/officeDocument/2006/relationships/slide" Target="slides/slide9.xml"/><Relationship Id="rId35" Type="http://schemas.openxmlformats.org/officeDocument/2006/relationships/font" Target="fonts/Dosis-regular.fntdata"/><Relationship Id="rId12" Type="http://schemas.openxmlformats.org/officeDocument/2006/relationships/slide" Target="slides/slide8.xml"/><Relationship Id="rId34" Type="http://schemas.openxmlformats.org/officeDocument/2006/relationships/font" Target="fonts/Sniglet-regular.fntdata"/><Relationship Id="rId15" Type="http://schemas.openxmlformats.org/officeDocument/2006/relationships/slide" Target="slides/slide11.xml"/><Relationship Id="rId37" Type="http://schemas.openxmlformats.org/officeDocument/2006/relationships/font" Target="fonts/NixieOne-regular.fntdata"/><Relationship Id="rId14" Type="http://schemas.openxmlformats.org/officeDocument/2006/relationships/slide" Target="slides/slide10.xml"/><Relationship Id="rId36" Type="http://schemas.openxmlformats.org/officeDocument/2006/relationships/font" Target="fonts/Dosis-bold.fntdata"/><Relationship Id="rId17" Type="http://schemas.openxmlformats.org/officeDocument/2006/relationships/slide" Target="slides/slide13.xml"/><Relationship Id="rId39" Type="http://schemas.openxmlformats.org/officeDocument/2006/relationships/font" Target="fonts/Montserrat-bold.fntdata"/><Relationship Id="rId16" Type="http://schemas.openxmlformats.org/officeDocument/2006/relationships/slide" Target="slides/slide12.xml"/><Relationship Id="rId38" Type="http://schemas.openxmlformats.org/officeDocument/2006/relationships/font" Target="fonts/Montserrat-regular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d8472af53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d8472af53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1fc8e86f98d_0_52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1fc8e86f98d_0_5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d9becb9bd1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d9becb9bd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53861f8f34_0_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53861f8f34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SR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rPr lang="en"/>
              <a:t>Calculatrice graphique seulement pour les maths/sciences, surtout au secondaire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rPr lang="en"/>
              <a:t>Classe virtuelle pour toutes les disciplines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1fc8e86f98d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1fc8e86f98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 temps réel seulement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539418c681_0_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539418c681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SR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9d781c6a30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9d781c6a3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201031bec87_0_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201031bec87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d9becb9bd1_6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d9becb9bd1_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300">
                <a:latin typeface="Ubuntu"/>
                <a:ea typeface="Ubuntu"/>
                <a:cs typeface="Ubuntu"/>
                <a:sym typeface="Ubuntu"/>
              </a:rPr>
              <a:t>SR</a:t>
            </a:r>
            <a:endParaRPr sz="1300"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1fc8e86f98d_0_105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1fc8e86f98d_0_10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2036417e896_0_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2036417e896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53861f8f34_0_5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53861f8f34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SR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53861f8f34_0_1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53861f8f34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discussion, rétroaction, pacing, pause, collaboration, captures, tableau de bord, gestion des classes, n’est pas autocorrectif et c’est voulu!, nombre de participants, communauté de partage, etc.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SR - FO - Les participants répondent dans le wooclap, ils peuvent liker les affirmations des autres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Wooclap: https://www.wooclap.com/ALFPLY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1fc8e86f98d_0_26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1fc8e86f98d_0_26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99dc0336a0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99dc0336a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1fc8e86f98d_0_158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1fc8e86f98d_0_15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1fc8e86f98d_0_211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1fc8e86f98d_0_2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c8800865ed_0_115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c8800865ed_0_1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SR</a:t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c8800865ed_0_16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c8800865ed_0_16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201031bec87_0_1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201031bec87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SR</a:t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20f5340ed80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20f5340ed80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g20f5340ed80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1fc8e86f98d_0_317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1fc8e86f98d_0_3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1fc8e86f98d_0_385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g1fc8e86f98d_0_38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bg>
      <p:bgPr>
        <a:solidFill>
          <a:schemeClr val="accen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4288500"/>
            <a:ext cx="9144000" cy="24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0" y="0"/>
            <a:ext cx="91440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12" name="Google Shape;12;p2"/>
          <p:cNvSpPr/>
          <p:nvPr/>
        </p:nvSpPr>
        <p:spPr>
          <a:xfrm>
            <a:off x="0" y="4493605"/>
            <a:ext cx="9144000" cy="118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0" y="4584075"/>
            <a:ext cx="9144000" cy="559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2"/>
          <p:cNvSpPr txBox="1"/>
          <p:nvPr>
            <p:ph type="ctrTitle"/>
          </p:nvPr>
        </p:nvSpPr>
        <p:spPr>
          <a:xfrm>
            <a:off x="685800" y="2601425"/>
            <a:ext cx="5810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4113600" y="2878750"/>
            <a:ext cx="45057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4113600" y="3983050"/>
            <a:ext cx="45057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8" name="Google Shape;18;p3"/>
          <p:cNvSpPr/>
          <p:nvPr/>
        </p:nvSpPr>
        <p:spPr>
          <a:xfrm>
            <a:off x="0" y="4288499"/>
            <a:ext cx="3474300" cy="24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/>
          <p:nvPr/>
        </p:nvSpPr>
        <p:spPr>
          <a:xfrm>
            <a:off x="0" y="0"/>
            <a:ext cx="34743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20" name="Google Shape;20;p3"/>
          <p:cNvSpPr/>
          <p:nvPr/>
        </p:nvSpPr>
        <p:spPr>
          <a:xfrm>
            <a:off x="0" y="500626"/>
            <a:ext cx="3474300" cy="3824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3"/>
          <p:cNvSpPr/>
          <p:nvPr/>
        </p:nvSpPr>
        <p:spPr>
          <a:xfrm>
            <a:off x="0" y="4493604"/>
            <a:ext cx="3474300" cy="118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3"/>
          <p:cNvSpPr/>
          <p:nvPr/>
        </p:nvSpPr>
        <p:spPr>
          <a:xfrm>
            <a:off x="0" y="4584075"/>
            <a:ext cx="3474300" cy="559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bg>
      <p:bgPr>
        <a:solidFill>
          <a:schemeClr val="accent4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/>
          <p:nvPr/>
        </p:nvSpPr>
        <p:spPr>
          <a:xfrm>
            <a:off x="3398538" y="1599538"/>
            <a:ext cx="2346925" cy="1944425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0E3142">
                    <a:alpha val="26820"/>
                  </a:srgbClr>
                </a:solidFill>
                <a:latin typeface="Impact"/>
              </a:rPr>
              <a:t>“</a:t>
            </a:r>
          </a:p>
        </p:txBody>
      </p:sp>
      <p:sp>
        <p:nvSpPr>
          <p:cNvPr id="26" name="Google Shape;26;p4"/>
          <p:cNvSpPr/>
          <p:nvPr/>
        </p:nvSpPr>
        <p:spPr>
          <a:xfrm>
            <a:off x="0" y="0"/>
            <a:ext cx="91440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27" name="Google Shape;27;p4"/>
          <p:cNvSpPr/>
          <p:nvPr/>
        </p:nvSpPr>
        <p:spPr>
          <a:xfrm>
            <a:off x="0" y="500625"/>
            <a:ext cx="9144000" cy="7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4"/>
          <p:cNvSpPr/>
          <p:nvPr/>
        </p:nvSpPr>
        <p:spPr>
          <a:xfrm>
            <a:off x="0" y="3962800"/>
            <a:ext cx="9144000" cy="370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4"/>
          <p:cNvSpPr/>
          <p:nvPr/>
        </p:nvSpPr>
        <p:spPr>
          <a:xfrm>
            <a:off x="0" y="4333125"/>
            <a:ext cx="9144000" cy="810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4"/>
          <p:cNvSpPr txBox="1"/>
          <p:nvPr>
            <p:ph idx="1" type="body"/>
          </p:nvPr>
        </p:nvSpPr>
        <p:spPr>
          <a:xfrm>
            <a:off x="1556175" y="2300275"/>
            <a:ext cx="6031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55600" lvl="0" marL="457200" rtl="0" algn="ctr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Char char="▪"/>
              <a:defRPr sz="2000">
                <a:solidFill>
                  <a:schemeClr val="lt1"/>
                </a:solidFill>
              </a:defRPr>
            </a:lvl1pPr>
            <a:lvl2pPr indent="-355600" lvl="1" marL="914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▫"/>
              <a:defRPr sz="2000">
                <a:solidFill>
                  <a:schemeClr val="lt1"/>
                </a:solidFill>
              </a:defRPr>
            </a:lvl2pPr>
            <a:lvl3pPr indent="-355600" lvl="2" marL="1371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■"/>
              <a:defRPr sz="2000">
                <a:solidFill>
                  <a:schemeClr val="lt1"/>
                </a:solidFill>
              </a:defRPr>
            </a:lvl3pPr>
            <a:lvl4pPr indent="-355600" lvl="3" marL="1828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●"/>
              <a:defRPr sz="2000">
                <a:solidFill>
                  <a:schemeClr val="lt1"/>
                </a:solidFill>
              </a:defRPr>
            </a:lvl4pPr>
            <a:lvl5pPr indent="-355600" lvl="4" marL="22860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  <a:defRPr sz="2000">
                <a:solidFill>
                  <a:schemeClr val="lt1"/>
                </a:solidFill>
              </a:defRPr>
            </a:lvl5pPr>
            <a:lvl6pPr indent="-355600" lvl="5" marL="2743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■"/>
              <a:defRPr sz="2000">
                <a:solidFill>
                  <a:schemeClr val="lt1"/>
                </a:solidFill>
              </a:defRPr>
            </a:lvl6pPr>
            <a:lvl7pPr indent="-355600" lvl="6" marL="3200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●"/>
              <a:defRPr sz="2000">
                <a:solidFill>
                  <a:schemeClr val="lt1"/>
                </a:solidFill>
              </a:defRPr>
            </a:lvl7pPr>
            <a:lvl8pPr indent="-355600" lvl="7" marL="3657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  <a:defRPr sz="2000">
                <a:solidFill>
                  <a:schemeClr val="lt1"/>
                </a:solidFill>
              </a:defRPr>
            </a:lvl8pPr>
            <a:lvl9pPr indent="-355600" lvl="8" marL="4114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■"/>
              <a:defRPr sz="2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34" name="Google Shape;34;p5"/>
          <p:cNvSpPr/>
          <p:nvPr/>
        </p:nvSpPr>
        <p:spPr>
          <a:xfrm>
            <a:off x="0" y="500625"/>
            <a:ext cx="45720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5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5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5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5"/>
          <p:cNvCxnSpPr/>
          <p:nvPr/>
        </p:nvCxnSpPr>
        <p:spPr>
          <a:xfrm>
            <a:off x="1037450" y="809725"/>
            <a:ext cx="0" cy="4707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9" name="Google Shape;39;p5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879125" y="1744500"/>
            <a:ext cx="7544400" cy="321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entury Gothic"/>
              <a:buChar char="■"/>
              <a:defRPr sz="17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Open Sans"/>
              <a:buChar char="❏"/>
              <a:defRPr sz="2800"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Open Sans"/>
              <a:buChar char="❏"/>
              <a:defRPr sz="2800"/>
            </a:lvl3pPr>
            <a:lvl4pPr indent="-4064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4pPr>
            <a:lvl5pPr indent="-4064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5pPr>
            <a:lvl6pPr indent="-4064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6pPr>
            <a:lvl7pPr indent="-4064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7pPr>
            <a:lvl8pPr indent="-4064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8pPr>
            <a:lvl9pPr indent="-4064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9pPr>
          </a:lstStyle>
          <a:p/>
        </p:txBody>
      </p:sp>
      <p:sp>
        <p:nvSpPr>
          <p:cNvPr id="41" name="Google Shape;41;p5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44" name="Google Shape;44;p6"/>
          <p:cNvSpPr/>
          <p:nvPr/>
        </p:nvSpPr>
        <p:spPr>
          <a:xfrm>
            <a:off x="0" y="500625"/>
            <a:ext cx="45720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p6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6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6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6"/>
          <p:cNvCxnSpPr/>
          <p:nvPr/>
        </p:nvCxnSpPr>
        <p:spPr>
          <a:xfrm>
            <a:off x="1037450" y="809725"/>
            <a:ext cx="0" cy="4707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9" name="Google Shape;49;p6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50" name="Google Shape;50;p6"/>
          <p:cNvSpPr txBox="1"/>
          <p:nvPr>
            <p:ph idx="1" type="body"/>
          </p:nvPr>
        </p:nvSpPr>
        <p:spPr>
          <a:xfrm>
            <a:off x="1146025" y="1767275"/>
            <a:ext cx="3660300" cy="31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600"/>
              </a:spcBef>
              <a:spcAft>
                <a:spcPts val="0"/>
              </a:spcAft>
              <a:buSzPts val="2000"/>
              <a:buChar char="▪"/>
              <a:defRPr sz="2000"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51" name="Google Shape;51;p6"/>
          <p:cNvSpPr txBox="1"/>
          <p:nvPr>
            <p:ph idx="2" type="body"/>
          </p:nvPr>
        </p:nvSpPr>
        <p:spPr>
          <a:xfrm>
            <a:off x="5026623" y="1767275"/>
            <a:ext cx="3660300" cy="31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600"/>
              </a:spcBef>
              <a:spcAft>
                <a:spcPts val="0"/>
              </a:spcAft>
              <a:buSzPts val="2000"/>
              <a:buChar char="▪"/>
              <a:defRPr sz="2000"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52" name="Google Shape;52;p6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7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55" name="Google Shape;55;p7"/>
          <p:cNvSpPr/>
          <p:nvPr/>
        </p:nvSpPr>
        <p:spPr>
          <a:xfrm>
            <a:off x="0" y="500625"/>
            <a:ext cx="45720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7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7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7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9" name="Google Shape;59;p7"/>
          <p:cNvCxnSpPr/>
          <p:nvPr/>
        </p:nvCxnSpPr>
        <p:spPr>
          <a:xfrm>
            <a:off x="1037450" y="809725"/>
            <a:ext cx="0" cy="4707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0" name="Google Shape;60;p7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61" name="Google Shape;61;p7"/>
          <p:cNvSpPr txBox="1"/>
          <p:nvPr>
            <p:ph idx="1" type="body"/>
          </p:nvPr>
        </p:nvSpPr>
        <p:spPr>
          <a:xfrm>
            <a:off x="1146025" y="1773300"/>
            <a:ext cx="2409900" cy="31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62" name="Google Shape;62;p7"/>
          <p:cNvSpPr txBox="1"/>
          <p:nvPr>
            <p:ph idx="2" type="body"/>
          </p:nvPr>
        </p:nvSpPr>
        <p:spPr>
          <a:xfrm>
            <a:off x="3679388" y="1773300"/>
            <a:ext cx="2409900" cy="31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63" name="Google Shape;63;p7"/>
          <p:cNvSpPr txBox="1"/>
          <p:nvPr>
            <p:ph idx="3" type="body"/>
          </p:nvPr>
        </p:nvSpPr>
        <p:spPr>
          <a:xfrm>
            <a:off x="6212750" y="1773300"/>
            <a:ext cx="2409900" cy="31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64" name="Google Shape;64;p7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8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67" name="Google Shape;67;p8"/>
          <p:cNvSpPr/>
          <p:nvPr/>
        </p:nvSpPr>
        <p:spPr>
          <a:xfrm>
            <a:off x="0" y="500625"/>
            <a:ext cx="45720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8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8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8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71" name="Google Shape;71;p8"/>
          <p:cNvCxnSpPr/>
          <p:nvPr/>
        </p:nvCxnSpPr>
        <p:spPr>
          <a:xfrm>
            <a:off x="1037450" y="809725"/>
            <a:ext cx="0" cy="4707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2" name="Google Shape;72;p8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73" name="Google Shape;73;p8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9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76" name="Google Shape;76;p9"/>
          <p:cNvSpPr/>
          <p:nvPr/>
        </p:nvSpPr>
        <p:spPr>
          <a:xfrm>
            <a:off x="0" y="500625"/>
            <a:ext cx="2472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9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9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9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9"/>
          <p:cNvSpPr txBox="1"/>
          <p:nvPr>
            <p:ph idx="1" type="body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rtl="0" algn="ctr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1pPr>
          </a:lstStyle>
          <a:p/>
        </p:txBody>
      </p:sp>
      <p:sp>
        <p:nvSpPr>
          <p:cNvPr id="81" name="Google Shape;81;p9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0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84" name="Google Shape;84;p10"/>
          <p:cNvSpPr/>
          <p:nvPr/>
        </p:nvSpPr>
        <p:spPr>
          <a:xfrm>
            <a:off x="0" y="500625"/>
            <a:ext cx="2472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0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0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0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0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tyle A">
  <p:cSld name="BLANK_1_1">
    <p:bg>
      <p:bgPr>
        <a:solidFill>
          <a:schemeClr val="accent4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1"/>
          <p:cNvSpPr/>
          <p:nvPr/>
        </p:nvSpPr>
        <p:spPr>
          <a:xfrm>
            <a:off x="0" y="0"/>
            <a:ext cx="91440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91" name="Google Shape;91;p11"/>
          <p:cNvSpPr/>
          <p:nvPr/>
        </p:nvSpPr>
        <p:spPr>
          <a:xfrm>
            <a:off x="0" y="500625"/>
            <a:ext cx="9144000" cy="7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1"/>
          <p:cNvSpPr/>
          <p:nvPr/>
        </p:nvSpPr>
        <p:spPr>
          <a:xfrm>
            <a:off x="0" y="3962800"/>
            <a:ext cx="9144000" cy="370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1"/>
          <p:cNvSpPr/>
          <p:nvPr/>
        </p:nvSpPr>
        <p:spPr>
          <a:xfrm>
            <a:off x="0" y="4333125"/>
            <a:ext cx="9144000" cy="810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1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tyle B">
  <p:cSld name="BLANK_1_1_1">
    <p:bg>
      <p:bgPr>
        <a:solidFill>
          <a:schemeClr val="accent1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2"/>
          <p:cNvSpPr/>
          <p:nvPr/>
        </p:nvSpPr>
        <p:spPr>
          <a:xfrm>
            <a:off x="0" y="4294550"/>
            <a:ext cx="9144000" cy="241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2"/>
          <p:cNvSpPr/>
          <p:nvPr/>
        </p:nvSpPr>
        <p:spPr>
          <a:xfrm>
            <a:off x="0" y="0"/>
            <a:ext cx="91440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98" name="Google Shape;98;p12"/>
          <p:cNvSpPr/>
          <p:nvPr/>
        </p:nvSpPr>
        <p:spPr>
          <a:xfrm>
            <a:off x="0" y="4493605"/>
            <a:ext cx="9144000" cy="118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2"/>
          <p:cNvSpPr/>
          <p:nvPr/>
        </p:nvSpPr>
        <p:spPr>
          <a:xfrm>
            <a:off x="0" y="4584075"/>
            <a:ext cx="9144000" cy="559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2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2">
  <p:cSld name="TITLE_2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3" name="Google Shape;103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04" name="Google Shape;104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">
  <p:cSld name="BLANK_1_2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146025" y="1767275"/>
            <a:ext cx="7540800" cy="31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Nixie One"/>
              <a:buChar char="▪"/>
              <a:defRPr sz="30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ixie One"/>
              <a:buChar char="▫"/>
              <a:defRPr sz="24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ixie One"/>
              <a:buChar char="■"/>
              <a:defRPr sz="24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●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○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■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●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○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■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monurl.ca/desmos210223" TargetMode="External"/><Relationship Id="rId4" Type="http://schemas.openxmlformats.org/officeDocument/2006/relationships/hyperlink" Target="https://monurl.ca/desmos210223" TargetMode="External"/><Relationship Id="rId5" Type="http://schemas.openxmlformats.org/officeDocument/2006/relationships/image" Target="../media/image5.png"/><Relationship Id="rId6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hyperlink" Target="http://www.recit.qc.ca" TargetMode="External"/><Relationship Id="rId5" Type="http://schemas.openxmlformats.org/officeDocument/2006/relationships/hyperlink" Target="https://recitmst.qc.ca/" TargetMode="External"/><Relationship Id="rId6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student.desmos.com/" TargetMode="External"/><Relationship Id="rId4" Type="http://schemas.openxmlformats.org/officeDocument/2006/relationships/hyperlink" Target="https://teacher.desmos.com/" TargetMode="External"/><Relationship Id="rId5" Type="http://schemas.openxmlformats.org/officeDocument/2006/relationships/image" Target="../media/image1.png"/><Relationship Id="rId6" Type="http://schemas.openxmlformats.org/officeDocument/2006/relationships/hyperlink" Target="https://www.desmos.com/" TargetMode="External"/><Relationship Id="rId7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png"/><Relationship Id="rId4" Type="http://schemas.openxmlformats.org/officeDocument/2006/relationships/hyperlink" Target="https://student.desmos.com/?prepopulateCode=exjhj4&amp;lang=fr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0.png"/><Relationship Id="rId4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teacher.desmos.com/activitybuilder/custom/616843ddf318ff3a16d709d5?lang=fr" TargetMode="External"/><Relationship Id="rId4" Type="http://schemas.openxmlformats.org/officeDocument/2006/relationships/hyperlink" Target="https://teacher.desmos.com/activitybuilder/custom/5e7d3e13beccc116b4cdff18?collections=5f4e83675fb4842356264c02&amp;lang=fr" TargetMode="External"/><Relationship Id="rId5" Type="http://schemas.openxmlformats.org/officeDocument/2006/relationships/hyperlink" Target="https://teacher.desmos.com/polygraph/custom/59e3b2dc5a79e348a3838d75?lang=fr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teacher.desmos.com/" TargetMode="External"/><Relationship Id="rId4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8.png"/><Relationship Id="rId4" Type="http://schemas.openxmlformats.org/officeDocument/2006/relationships/image" Target="../media/image8.png"/><Relationship Id="rId5" Type="http://schemas.openxmlformats.org/officeDocument/2006/relationships/hyperlink" Target="https://app.wooclap.com/ALFPLY?from=instruction-slide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view.genial.ly/5d812659369a7d0fc95ca03b/interactive-content-cadre-de-reference-de-la-competence-numerique" TargetMode="External"/><Relationship Id="rId4" Type="http://schemas.openxmlformats.org/officeDocument/2006/relationships/image" Target="../media/image1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2.png"/><Relationship Id="rId4" Type="http://schemas.openxmlformats.org/officeDocument/2006/relationships/image" Target="../media/image9.png"/><Relationship Id="rId5" Type="http://schemas.openxmlformats.org/officeDocument/2006/relationships/image" Target="../media/image1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2.png"/><Relationship Id="rId4" Type="http://schemas.openxmlformats.org/officeDocument/2006/relationships/image" Target="../media/image9.png"/><Relationship Id="rId5" Type="http://schemas.openxmlformats.org/officeDocument/2006/relationships/image" Target="../media/image1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0.png"/><Relationship Id="rId4" Type="http://schemas.openxmlformats.org/officeDocument/2006/relationships/image" Target="../media/image2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teacher.desmos.com/collection/5d9f7a25f1c089673f662436" TargetMode="External"/><Relationship Id="rId4" Type="http://schemas.openxmlformats.org/officeDocument/2006/relationships/hyperlink" Target="https://teacher.desmos.com/collection/5eb09aa8db788d0303ba92b0" TargetMode="External"/><Relationship Id="rId5" Type="http://schemas.openxmlformats.org/officeDocument/2006/relationships/hyperlink" Target="https://teacher.desmos.com/collection/5f4e83675fb4842356264c02" TargetMode="External"/><Relationship Id="rId6" Type="http://schemas.openxmlformats.org/officeDocument/2006/relationships/hyperlink" Target="https://teacher.desmos.com/collection/5f5f5dd8e9393d0b2b8fc978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teacher.desmos.com/" TargetMode="External"/><Relationship Id="rId4" Type="http://schemas.openxmlformats.org/officeDocument/2006/relationships/hyperlink" Target="http://www.desmosfr.ca" TargetMode="External"/><Relationship Id="rId5" Type="http://schemas.openxmlformats.org/officeDocument/2006/relationships/hyperlink" Target="https://www.facebook.com/groups/pedagoguesdesmos" TargetMode="External"/><Relationship Id="rId6" Type="http://schemas.openxmlformats.org/officeDocument/2006/relationships/hyperlink" Target="https://www.facebook.com/groups/704851039666407" TargetMode="External"/><Relationship Id="rId7" Type="http://schemas.openxmlformats.org/officeDocument/2006/relationships/hyperlink" Target="http://www.lesmathsautrement.ca" TargetMode="Externa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s://campus.recit.qc.ca/math%c3%a9matique-science-et-technologie/desmos101" TargetMode="External"/><Relationship Id="rId4" Type="http://schemas.openxmlformats.org/officeDocument/2006/relationships/hyperlink" Target="https://www.youtube.com/playlist?list=PLbE85KlaADWl9w9d71xFo8AME6LZUfAjR" TargetMode="External"/><Relationship Id="rId9" Type="http://schemas.openxmlformats.org/officeDocument/2006/relationships/hyperlink" Target="https://view.genial.ly/600740a426efd30d1ba0c4ca/horizontal-infographic-review-formation-teacher-desmos-science?fbclid=IwAR2M8aOAMlc1F-6DAq1eZiLuBejHMuwGB_amSIPjU9xd3tb9By9OVThb7IQ" TargetMode="External"/><Relationship Id="rId5" Type="http://schemas.openxmlformats.org/officeDocument/2006/relationships/hyperlink" Target="https://recitmst.qc.ca/Desmos-les-bases-de-la-calculatrice-graphique" TargetMode="External"/><Relationship Id="rId6" Type="http://schemas.openxmlformats.org/officeDocument/2006/relationships/hyperlink" Target="https://recitmst.qc.ca/Desmos-les-mathematiques-en-classe-virtuelle" TargetMode="External"/><Relationship Id="rId7" Type="http://schemas.openxmlformats.org/officeDocument/2006/relationships/hyperlink" Target="https://recitmst.qc.ca/Desmos-creation-d-activites-pour-la-classe-virtuelle" TargetMode="External"/><Relationship Id="rId8" Type="http://schemas.openxmlformats.org/officeDocument/2006/relationships/hyperlink" Target="https://view.genial.ly/5f6b3ba79e22dc0d83e40fcc/horizontal-infographic-lists-dynamiser-lenseignement-apprentissage-des-mathematiques-avec-desmos" TargetMode="External"/></Relationships>
</file>

<file path=ppt/slides/_rels/slide21.xml.rels><?xml version="1.0" encoding="UTF-8" standalone="yes"?><Relationships xmlns="http://schemas.openxmlformats.org/package/2006/relationships"><Relationship Id="rId11" Type="http://schemas.openxmlformats.org/officeDocument/2006/relationships/hyperlink" Target="https://campus.recit.qc.ca/mod/page/view.php?id=16668" TargetMode="External"/><Relationship Id="rId10" Type="http://schemas.openxmlformats.org/officeDocument/2006/relationships/hyperlink" Target="https://campus.recit.qc.ca/enrol/index.php?id=217" TargetMode="External"/><Relationship Id="rId12" Type="http://schemas.openxmlformats.org/officeDocument/2006/relationships/hyperlink" Target="https://campus.recit.qc.ca/mod/page/view.php?id=18104" TargetMode="Externa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s://campus.recit.qc.ca/login/index.php" TargetMode="External"/><Relationship Id="rId4" Type="http://schemas.openxmlformats.org/officeDocument/2006/relationships/hyperlink" Target="https://campus.recit.qc.ca/login/index.php" TargetMode="External"/><Relationship Id="rId9" Type="http://schemas.openxmlformats.org/officeDocument/2006/relationships/hyperlink" Target="https://campus.recit.qc.ca/enrol/index.php?id=263" TargetMode="External"/><Relationship Id="rId5" Type="http://schemas.openxmlformats.org/officeDocument/2006/relationships/image" Target="../media/image24.png"/><Relationship Id="rId6" Type="http://schemas.openxmlformats.org/officeDocument/2006/relationships/image" Target="../media/image16.png"/><Relationship Id="rId7" Type="http://schemas.openxmlformats.org/officeDocument/2006/relationships/image" Target="../media/image23.png"/><Relationship Id="rId8" Type="http://schemas.openxmlformats.org/officeDocument/2006/relationships/image" Target="../media/image2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.png"/><Relationship Id="rId4" Type="http://schemas.openxmlformats.org/officeDocument/2006/relationships/hyperlink" Target="mailto:equipe@recitmst.qc.ca" TargetMode="External"/><Relationship Id="rId9" Type="http://schemas.openxmlformats.org/officeDocument/2006/relationships/image" Target="../media/image25.png"/><Relationship Id="rId5" Type="http://schemas.openxmlformats.org/officeDocument/2006/relationships/hyperlink" Target="https://www.facebook.com/RECITMST2020/" TargetMode="External"/><Relationship Id="rId6" Type="http://schemas.openxmlformats.org/officeDocument/2006/relationships/hyperlink" Target="https://twitter.com/recitmst" TargetMode="External"/><Relationship Id="rId7" Type="http://schemas.openxmlformats.org/officeDocument/2006/relationships/hyperlink" Target="https://www.youtube.com/channel/UC7IcadI_rZFwso9N81PYqFg" TargetMode="External"/><Relationship Id="rId8" Type="http://schemas.openxmlformats.org/officeDocument/2006/relationships/hyperlink" Target="http://creativecommons.org/licenses/by-nc-sa/4.0/" TargetMode="Externa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s://www.slidescarnival.com/?utm_source=template" TargetMode="Externa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5"/>
          <p:cNvSpPr txBox="1"/>
          <p:nvPr>
            <p:ph type="ctrTitle"/>
          </p:nvPr>
        </p:nvSpPr>
        <p:spPr>
          <a:xfrm>
            <a:off x="20225" y="1301800"/>
            <a:ext cx="8669700" cy="115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72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La classe virtuelle de Desmos</a:t>
            </a:r>
            <a:endParaRPr sz="2800">
              <a:solidFill>
                <a:srgbClr val="FAA22A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2" name="Google Shape;112;p15"/>
          <p:cNvSpPr txBox="1"/>
          <p:nvPr/>
        </p:nvSpPr>
        <p:spPr>
          <a:xfrm>
            <a:off x="150675" y="2203075"/>
            <a:ext cx="5903700" cy="16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21</a:t>
            </a:r>
            <a:r>
              <a:rPr lang="en"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février 2023</a:t>
            </a:r>
            <a:endParaRPr sz="24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8h30 à 15h30 </a:t>
            </a:r>
            <a:endParaRPr sz="24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CSS Marie-Victorin</a:t>
            </a:r>
            <a:endParaRPr sz="24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monurl.ca/desmos</a:t>
            </a:r>
            <a:r>
              <a:rPr b="1" lang="en" sz="2200" u="sng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210223</a:t>
            </a:r>
            <a:endParaRPr sz="2800">
              <a:solidFill>
                <a:schemeClr val="accent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13" name="Google Shape;113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66150" y="3013514"/>
            <a:ext cx="874765" cy="141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72125" y="174750"/>
            <a:ext cx="1269150" cy="128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6"/>
          <p:cNvSpPr txBox="1"/>
          <p:nvPr>
            <p:ph idx="1" type="subTitle"/>
          </p:nvPr>
        </p:nvSpPr>
        <p:spPr>
          <a:xfrm>
            <a:off x="220600" y="1149475"/>
            <a:ext cx="3044400" cy="135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Stéphanie Rioux</a:t>
            </a:r>
            <a:endParaRPr sz="31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stephanie.rioux@recitmst.qc.ca</a:t>
            </a:r>
            <a:endParaRPr sz="1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0" name="Google Shape;120;p16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21" name="Google Shape;12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2955" y="3638075"/>
            <a:ext cx="398145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6">
            <a:hlinkClick r:id="rId4"/>
          </p:cNvPr>
          <p:cNvSpPr txBox="1"/>
          <p:nvPr/>
        </p:nvSpPr>
        <p:spPr>
          <a:xfrm>
            <a:off x="220600" y="3677275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 u="sng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recitmst.qc.ca</a:t>
            </a:r>
            <a:endParaRPr b="1" sz="21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23" name="Google Shape;123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41555" y="1415025"/>
            <a:ext cx="3044250" cy="789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4" name="Google Shape;124;p16"/>
          <p:cNvGrpSpPr/>
          <p:nvPr/>
        </p:nvGrpSpPr>
        <p:grpSpPr>
          <a:xfrm>
            <a:off x="4166969" y="761155"/>
            <a:ext cx="4193422" cy="2131004"/>
            <a:chOff x="1177450" y="241631"/>
            <a:chExt cx="6173152" cy="3616776"/>
          </a:xfrm>
        </p:grpSpPr>
        <p:sp>
          <p:nvSpPr>
            <p:cNvPr id="125" name="Google Shape;125;p16"/>
            <p:cNvSpPr/>
            <p:nvPr/>
          </p:nvSpPr>
          <p:spPr>
            <a:xfrm>
              <a:off x="1682275" y="241631"/>
              <a:ext cx="5161606" cy="3454973"/>
            </a:xfrm>
            <a:custGeom>
              <a:rect b="b" l="l" r="r" t="t"/>
              <a:pathLst>
                <a:path extrusionOk="0" h="3454973" w="5161606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solidFill>
              <a:srgbClr val="11445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16"/>
            <p:cNvSpPr/>
            <p:nvPr/>
          </p:nvSpPr>
          <p:spPr>
            <a:xfrm>
              <a:off x="1177450" y="3763229"/>
              <a:ext cx="6173152" cy="95178"/>
            </a:xfrm>
            <a:custGeom>
              <a:rect b="b" l="l" r="r" t="t"/>
              <a:pathLst>
                <a:path extrusionOk="0" h="95178" w="6173152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1445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16"/>
            <p:cNvSpPr/>
            <p:nvPr/>
          </p:nvSpPr>
          <p:spPr>
            <a:xfrm>
              <a:off x="1177450" y="3687086"/>
              <a:ext cx="6172200" cy="76142"/>
            </a:xfrm>
            <a:custGeom>
              <a:rect b="b" l="l" r="r" t="t"/>
              <a:pathLst>
                <a:path extrusionOk="0" h="76142" w="617220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8637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16"/>
            <p:cNvSpPr/>
            <p:nvPr/>
          </p:nvSpPr>
          <p:spPr>
            <a:xfrm>
              <a:off x="3806350" y="3687086"/>
              <a:ext cx="903922" cy="47589"/>
            </a:xfrm>
            <a:custGeom>
              <a:rect b="b" l="l" r="r" t="t"/>
              <a:pathLst>
                <a:path extrusionOk="0" h="47589" w="903922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4BF6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7"/>
          <p:cNvSpPr txBox="1"/>
          <p:nvPr>
            <p:ph type="title"/>
          </p:nvPr>
        </p:nvSpPr>
        <p:spPr>
          <a:xfrm>
            <a:off x="1146025" y="530725"/>
            <a:ext cx="34269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latin typeface="Century Gothic"/>
                <a:ea typeface="Century Gothic"/>
                <a:cs typeface="Century Gothic"/>
                <a:sym typeface="Century Gothic"/>
              </a:rPr>
              <a:t>Plan de la journée</a:t>
            </a:r>
            <a:endParaRPr sz="29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4" name="Google Shape;134;p17"/>
          <p:cNvSpPr txBox="1"/>
          <p:nvPr>
            <p:ph idx="4294967295" type="body"/>
          </p:nvPr>
        </p:nvSpPr>
        <p:spPr>
          <a:xfrm>
            <a:off x="1149750" y="1683825"/>
            <a:ext cx="6431700" cy="309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■"/>
            </a:pPr>
            <a:r>
              <a:rPr lang="en" sz="2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C’est quoi Desmos?</a:t>
            </a:r>
            <a:endParaRPr sz="2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■"/>
            </a:pPr>
            <a:r>
              <a:rPr lang="en" sz="2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Expériences-élèves</a:t>
            </a:r>
            <a:endParaRPr sz="2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■"/>
            </a:pPr>
            <a:r>
              <a:rPr lang="en" sz="2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Espace enseignant</a:t>
            </a:r>
            <a:endParaRPr sz="2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■"/>
            </a:pPr>
            <a:r>
              <a:rPr lang="en" sz="2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En quoi Desmos se démarque?</a:t>
            </a:r>
            <a:endParaRPr sz="2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■"/>
            </a:pPr>
            <a:r>
              <a:rPr lang="en" sz="2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Création/modification d’activités</a:t>
            </a:r>
            <a:endParaRPr sz="2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■"/>
            </a:pPr>
            <a:r>
              <a:rPr lang="en" sz="2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Ressources</a:t>
            </a:r>
            <a:endParaRPr sz="2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35" name="Google Shape;135;p17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8"/>
          <p:cNvSpPr txBox="1"/>
          <p:nvPr>
            <p:ph type="title"/>
          </p:nvPr>
        </p:nvSpPr>
        <p:spPr>
          <a:xfrm>
            <a:off x="1029641" y="743400"/>
            <a:ext cx="3989400" cy="61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latin typeface="Century Gothic"/>
                <a:ea typeface="Century Gothic"/>
                <a:cs typeface="Century Gothic"/>
                <a:sym typeface="Century Gothic"/>
              </a:rPr>
              <a:t>C’est quoi Desmos?</a:t>
            </a:r>
            <a:endParaRPr sz="28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41" name="Google Shape;141;p18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142" name="Google Shape;142;p18"/>
          <p:cNvSpPr/>
          <p:nvPr/>
        </p:nvSpPr>
        <p:spPr>
          <a:xfrm>
            <a:off x="504300" y="2859600"/>
            <a:ext cx="8597100" cy="1922100"/>
          </a:xfrm>
          <a:prstGeom prst="roundRect">
            <a:avLst>
              <a:gd fmla="val 16667" name="adj"/>
            </a:avLst>
          </a:prstGeom>
          <a:solidFill>
            <a:srgbClr val="94BF6E"/>
          </a:solidFill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8"/>
          <p:cNvSpPr txBox="1"/>
          <p:nvPr/>
        </p:nvSpPr>
        <p:spPr>
          <a:xfrm>
            <a:off x="3461550" y="4379525"/>
            <a:ext cx="22209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b="1" lang="en" sz="1600" u="sng">
                <a:solidFill>
                  <a:schemeClr val="accent2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student.desmos.com </a:t>
            </a:r>
            <a:r>
              <a:rPr b="1" lang="en" sz="1600">
                <a:latin typeface="Ubuntu"/>
                <a:ea typeface="Ubuntu"/>
                <a:cs typeface="Ubuntu"/>
                <a:sym typeface="Ubuntu"/>
              </a:rPr>
              <a:t>	</a:t>
            </a:r>
            <a:endParaRPr sz="28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44" name="Google Shape;144;p18"/>
          <p:cNvSpPr txBox="1"/>
          <p:nvPr/>
        </p:nvSpPr>
        <p:spPr>
          <a:xfrm>
            <a:off x="6539400" y="4359575"/>
            <a:ext cx="22209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b="1" lang="en" sz="1600" u="sng">
                <a:solidFill>
                  <a:schemeClr val="accent2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teacher.desmos.com</a:t>
            </a:r>
            <a:endParaRPr sz="1200">
              <a:solidFill>
                <a:srgbClr val="1A73E8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45" name="Google Shape;145;p18"/>
          <p:cNvSpPr txBox="1"/>
          <p:nvPr/>
        </p:nvSpPr>
        <p:spPr>
          <a:xfrm>
            <a:off x="430300" y="3464850"/>
            <a:ext cx="33564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entury Gothic"/>
              <a:buChar char="■"/>
            </a:pPr>
            <a:r>
              <a:rPr b="1" lang="en" sz="2200">
                <a:latin typeface="Century Gothic"/>
                <a:ea typeface="Century Gothic"/>
                <a:cs typeface="Century Gothic"/>
                <a:sym typeface="Century Gothic"/>
              </a:rPr>
              <a:t>Classe virtuelle</a:t>
            </a:r>
            <a:endParaRPr b="1" sz="2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6" name="Google Shape;146;p18"/>
          <p:cNvSpPr txBox="1"/>
          <p:nvPr/>
        </p:nvSpPr>
        <p:spPr>
          <a:xfrm>
            <a:off x="4297650" y="4853299"/>
            <a:ext cx="548700" cy="29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rPr>
              <a:t>‹#›</a:t>
            </a:fld>
            <a:endParaRPr sz="1200">
              <a:solidFill>
                <a:srgbClr val="3C78D8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pic>
        <p:nvPicPr>
          <p:cNvPr id="147" name="Google Shape;147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37847" y="3029075"/>
            <a:ext cx="5875553" cy="1400175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8"/>
          <p:cNvSpPr txBox="1"/>
          <p:nvPr/>
        </p:nvSpPr>
        <p:spPr>
          <a:xfrm>
            <a:off x="430300" y="1744775"/>
            <a:ext cx="60774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entury Gothic"/>
              <a:buChar char="■"/>
            </a:pPr>
            <a:r>
              <a:rPr b="1" lang="en" sz="2200">
                <a:latin typeface="Century Gothic"/>
                <a:ea typeface="Century Gothic"/>
                <a:cs typeface="Century Gothic"/>
                <a:sym typeface="Century Gothic"/>
              </a:rPr>
              <a:t>Calculatrice graphique (</a:t>
            </a:r>
            <a:r>
              <a:rPr b="1" lang="en" sz="22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desmos.com</a:t>
            </a:r>
            <a:r>
              <a:rPr b="1" lang="en" sz="2200">
                <a:latin typeface="Century Gothic"/>
                <a:ea typeface="Century Gothic"/>
                <a:cs typeface="Century Gothic"/>
                <a:sym typeface="Century Gothic"/>
              </a:rPr>
              <a:t>) ou application pour appareils mobiles</a:t>
            </a:r>
            <a:endParaRPr b="1" sz="2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49" name="Google Shape;149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72850" y="1387800"/>
            <a:ext cx="1428750" cy="140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9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5" name="Google Shape;155;p19"/>
          <p:cNvSpPr txBox="1"/>
          <p:nvPr>
            <p:ph type="title"/>
          </p:nvPr>
        </p:nvSpPr>
        <p:spPr>
          <a:xfrm>
            <a:off x="1105841" y="530725"/>
            <a:ext cx="35676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entury Gothic"/>
                <a:ea typeface="Century Gothic"/>
                <a:cs typeface="Century Gothic"/>
                <a:sym typeface="Century Gothic"/>
              </a:rPr>
              <a:t>Expérience élève 1</a:t>
            </a:r>
            <a:endParaRPr sz="20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entury Gothic"/>
                <a:ea typeface="Century Gothic"/>
                <a:cs typeface="Century Gothic"/>
                <a:sym typeface="Century Gothic"/>
              </a:rPr>
              <a:t>Opérations sur les fractions</a:t>
            </a:r>
            <a:endParaRPr sz="20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56" name="Google Shape;15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4263" y="1632896"/>
            <a:ext cx="8123826" cy="3460276"/>
          </a:xfrm>
          <a:prstGeom prst="rect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0"/>
          <p:cNvSpPr txBox="1"/>
          <p:nvPr>
            <p:ph type="title"/>
          </p:nvPr>
        </p:nvSpPr>
        <p:spPr>
          <a:xfrm>
            <a:off x="1114175" y="540775"/>
            <a:ext cx="3607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Century Gothic"/>
                <a:ea typeface="Century Gothic"/>
                <a:cs typeface="Century Gothic"/>
                <a:sym typeface="Century Gothic"/>
              </a:rPr>
              <a:t>Rejoindre la classe</a:t>
            </a:r>
            <a:endParaRPr sz="27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2" name="Google Shape;162;p20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163" name="Google Shape;16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8525" y="1569475"/>
            <a:ext cx="5096800" cy="2838274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0"/>
          <p:cNvSpPr txBox="1"/>
          <p:nvPr/>
        </p:nvSpPr>
        <p:spPr>
          <a:xfrm>
            <a:off x="1939138" y="4607050"/>
            <a:ext cx="5394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entury Gothic"/>
                <a:ea typeface="Century Gothic"/>
                <a:cs typeface="Century Gothic"/>
                <a:sym typeface="Century Gothic"/>
              </a:rPr>
              <a:t>Vous pouvez également cliquer sur ce </a:t>
            </a:r>
            <a:r>
              <a:rPr b="1" lang="en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lien d’invitation</a:t>
            </a:r>
            <a:r>
              <a:rPr b="1" lang="en"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 b="1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1"/>
          <p:cNvSpPr txBox="1"/>
          <p:nvPr>
            <p:ph type="title"/>
          </p:nvPr>
        </p:nvSpPr>
        <p:spPr>
          <a:xfrm>
            <a:off x="1105841" y="530725"/>
            <a:ext cx="35274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entury Gothic"/>
                <a:ea typeface="Century Gothic"/>
                <a:cs typeface="Century Gothic"/>
                <a:sym typeface="Century Gothic"/>
              </a:rPr>
              <a:t>Expérience élève 2</a:t>
            </a:r>
            <a:endParaRPr sz="2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entury Gothic"/>
                <a:ea typeface="Century Gothic"/>
                <a:cs typeface="Century Gothic"/>
                <a:sym typeface="Century Gothic"/>
              </a:rPr>
              <a:t>Reproduisez ma droite</a:t>
            </a:r>
            <a:endParaRPr sz="24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0" name="Google Shape;170;p21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171" name="Google Shape;17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0313" y="1669300"/>
            <a:ext cx="7623375" cy="3282750"/>
          </a:xfrm>
          <a:prstGeom prst="rect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2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entury Gothic"/>
                <a:ea typeface="Century Gothic"/>
                <a:cs typeface="Century Gothic"/>
                <a:sym typeface="Century Gothic"/>
              </a:rPr>
              <a:t>Expérience élève 3</a:t>
            </a:r>
            <a:endParaRPr sz="2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entury Gothic"/>
                <a:ea typeface="Century Gothic"/>
                <a:cs typeface="Century Gothic"/>
                <a:sym typeface="Century Gothic"/>
              </a:rPr>
              <a:t>Polygraph</a:t>
            </a:r>
            <a:endParaRPr sz="24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7" name="Google Shape;177;p22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178" name="Google Shape;17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84975" y="236278"/>
            <a:ext cx="2260350" cy="1872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30900" y="1679250"/>
            <a:ext cx="5062762" cy="3252724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3"/>
          <p:cNvSpPr txBox="1"/>
          <p:nvPr>
            <p:ph type="title"/>
          </p:nvPr>
        </p:nvSpPr>
        <p:spPr>
          <a:xfrm>
            <a:off x="1146025" y="530725"/>
            <a:ext cx="3376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Century Gothic"/>
                <a:ea typeface="Century Gothic"/>
                <a:cs typeface="Century Gothic"/>
                <a:sym typeface="Century Gothic"/>
              </a:rPr>
              <a:t>Activités présentées</a:t>
            </a:r>
            <a:r>
              <a:rPr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85" name="Google Shape;185;p23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186" name="Google Shape;186;p23"/>
          <p:cNvSpPr txBox="1"/>
          <p:nvPr/>
        </p:nvSpPr>
        <p:spPr>
          <a:xfrm>
            <a:off x="1128925" y="2298700"/>
            <a:ext cx="6431700" cy="16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entury Gothic"/>
              <a:buChar char="■"/>
            </a:pPr>
            <a:r>
              <a:rPr b="1" lang="en" sz="23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L’addition et la soustraction de fractions</a:t>
            </a:r>
            <a:endParaRPr b="1" sz="2500">
              <a:solidFill>
                <a:schemeClr val="accent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entury Gothic"/>
              <a:buChar char="■"/>
            </a:pPr>
            <a:r>
              <a:rPr b="1" lang="en" sz="23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Reproduisez ma droite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entury Gothic"/>
              <a:buChar char="■"/>
            </a:pPr>
            <a:r>
              <a:rPr b="1" lang="en" sz="23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«Polygraph» sur le plan cartésien</a:t>
            </a:r>
            <a:endParaRPr sz="2300">
              <a:solidFill>
                <a:srgbClr val="1C458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4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entury Gothic"/>
                <a:ea typeface="Century Gothic"/>
                <a:cs typeface="Century Gothic"/>
                <a:sym typeface="Century Gothic"/>
              </a:rPr>
              <a:t>L’espace enseignant</a:t>
            </a:r>
            <a:endParaRPr sz="30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2" name="Google Shape;192;p24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‹#›</a:t>
            </a:fld>
            <a:endParaRPr sz="800"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193" name="Google Shape;193;p24"/>
          <p:cNvSpPr txBox="1"/>
          <p:nvPr>
            <p:ph type="title"/>
          </p:nvPr>
        </p:nvSpPr>
        <p:spPr>
          <a:xfrm>
            <a:off x="2211862" y="2784244"/>
            <a:ext cx="5030100" cy="5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teacher.desmos.com</a:t>
            </a:r>
            <a:endParaRPr sz="2600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94" name="Google Shape;194;p24"/>
          <p:cNvGrpSpPr/>
          <p:nvPr/>
        </p:nvGrpSpPr>
        <p:grpSpPr>
          <a:xfrm>
            <a:off x="2241293" y="1756649"/>
            <a:ext cx="4971239" cy="2912590"/>
            <a:chOff x="1177450" y="241631"/>
            <a:chExt cx="6173152" cy="3616776"/>
          </a:xfrm>
        </p:grpSpPr>
        <p:sp>
          <p:nvSpPr>
            <p:cNvPr id="195" name="Google Shape;195;p24"/>
            <p:cNvSpPr/>
            <p:nvPr/>
          </p:nvSpPr>
          <p:spPr>
            <a:xfrm>
              <a:off x="1682275" y="241631"/>
              <a:ext cx="5161606" cy="3454973"/>
            </a:xfrm>
            <a:custGeom>
              <a:rect b="b" l="l" r="r" t="t"/>
              <a:pathLst>
                <a:path extrusionOk="0" h="3454973" w="5161606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solidFill>
              <a:srgbClr val="11445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24"/>
            <p:cNvSpPr/>
            <p:nvPr/>
          </p:nvSpPr>
          <p:spPr>
            <a:xfrm>
              <a:off x="1177450" y="3763229"/>
              <a:ext cx="6173152" cy="95178"/>
            </a:xfrm>
            <a:custGeom>
              <a:rect b="b" l="l" r="r" t="t"/>
              <a:pathLst>
                <a:path extrusionOk="0" h="95178" w="6173152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1445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24"/>
            <p:cNvSpPr/>
            <p:nvPr/>
          </p:nvSpPr>
          <p:spPr>
            <a:xfrm>
              <a:off x="1177450" y="3687086"/>
              <a:ext cx="6172200" cy="76142"/>
            </a:xfrm>
            <a:custGeom>
              <a:rect b="b" l="l" r="r" t="t"/>
              <a:pathLst>
                <a:path extrusionOk="0" h="76142" w="617220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8637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24"/>
            <p:cNvSpPr/>
            <p:nvPr/>
          </p:nvSpPr>
          <p:spPr>
            <a:xfrm>
              <a:off x="3806350" y="3687086"/>
              <a:ext cx="903922" cy="47589"/>
            </a:xfrm>
            <a:custGeom>
              <a:rect b="b" l="l" r="r" t="t"/>
              <a:pathLst>
                <a:path extrusionOk="0" h="47589" w="903922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4BF6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99" name="Google Shape;199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29825" y="3436200"/>
            <a:ext cx="794175" cy="77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0175" y="162450"/>
            <a:ext cx="2714625" cy="4733925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25"/>
          <p:cNvSpPr txBox="1"/>
          <p:nvPr>
            <p:ph type="ctrTitle"/>
          </p:nvPr>
        </p:nvSpPr>
        <p:spPr>
          <a:xfrm>
            <a:off x="298150" y="1633075"/>
            <a:ext cx="26139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L’espace </a:t>
            </a:r>
            <a:endParaRPr sz="3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enseignant</a:t>
            </a:r>
            <a:endParaRPr sz="3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6" name="Google Shape;206;p25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7" name="Google Shape;207;p25"/>
          <p:cNvSpPr/>
          <p:nvPr/>
        </p:nvSpPr>
        <p:spPr>
          <a:xfrm>
            <a:off x="4933225" y="3067846"/>
            <a:ext cx="2573700" cy="1659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6"/>
          <p:cNvSpPr txBox="1"/>
          <p:nvPr>
            <p:ph type="title"/>
          </p:nvPr>
        </p:nvSpPr>
        <p:spPr>
          <a:xfrm>
            <a:off x="1146025" y="749279"/>
            <a:ext cx="3208800" cy="56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Century Gothic"/>
                <a:ea typeface="Century Gothic"/>
                <a:cs typeface="Century Gothic"/>
                <a:sym typeface="Century Gothic"/>
              </a:rPr>
              <a:t>Le tableau de bord </a:t>
            </a:r>
            <a:endParaRPr sz="2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3" name="Google Shape;213;p26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214" name="Google Shape;21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60688" y="1583179"/>
            <a:ext cx="6222622" cy="35200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7"/>
          <p:cNvSpPr txBox="1"/>
          <p:nvPr>
            <p:ph type="ctrTitle"/>
          </p:nvPr>
        </p:nvSpPr>
        <p:spPr>
          <a:xfrm>
            <a:off x="221950" y="862000"/>
            <a:ext cx="3079200" cy="309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Wooclap </a:t>
            </a:r>
            <a:endParaRPr sz="27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sz="27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</a:t>
            </a:r>
            <a:r>
              <a:rPr lang="en" sz="27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quoi Desmos se démarque des autres outils questionnaires?</a:t>
            </a:r>
            <a:endParaRPr sz="27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0" name="Google Shape;220;p27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221" name="Google Shape;22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62075" y="232038"/>
            <a:ext cx="2867025" cy="2867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79400" y="2991152"/>
            <a:ext cx="4832374" cy="1384550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27"/>
          <p:cNvSpPr txBox="1"/>
          <p:nvPr/>
        </p:nvSpPr>
        <p:spPr>
          <a:xfrm>
            <a:off x="5240787" y="4496550"/>
            <a:ext cx="2109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rgbClr val="309AAD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Lien de participation</a:t>
            </a:r>
            <a:endParaRPr b="1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8"/>
          <p:cNvSpPr txBox="1"/>
          <p:nvPr/>
        </p:nvSpPr>
        <p:spPr>
          <a:xfrm>
            <a:off x="0" y="1685250"/>
            <a:ext cx="34077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5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</a:t>
            </a:r>
            <a:r>
              <a:rPr lang="en" sz="25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compétence numérique</a:t>
            </a:r>
            <a:endParaRPr sz="4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29" name="Google Shape;229;p28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54210" y="0"/>
            <a:ext cx="548933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28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9"/>
          <p:cNvSpPr txBox="1"/>
          <p:nvPr>
            <p:ph type="title"/>
          </p:nvPr>
        </p:nvSpPr>
        <p:spPr>
          <a:xfrm>
            <a:off x="1146025" y="530725"/>
            <a:ext cx="33789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Century Gothic"/>
                <a:ea typeface="Century Gothic"/>
                <a:cs typeface="Century Gothic"/>
                <a:sym typeface="Century Gothic"/>
              </a:rPr>
              <a:t>Les outils de création polyvalents</a:t>
            </a:r>
            <a:endParaRPr sz="2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6" name="Google Shape;236;p29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237" name="Google Shape;23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46862" y="1896600"/>
            <a:ext cx="2461981" cy="183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17213" y="2275425"/>
            <a:ext cx="2387500" cy="2248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87563" y="2275425"/>
            <a:ext cx="2387506" cy="2205200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29"/>
          <p:cNvSpPr/>
          <p:nvPr/>
        </p:nvSpPr>
        <p:spPr>
          <a:xfrm>
            <a:off x="1006838" y="2275500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29"/>
          <p:cNvSpPr/>
          <p:nvPr/>
        </p:nvSpPr>
        <p:spPr>
          <a:xfrm>
            <a:off x="2189763" y="2275500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29"/>
          <p:cNvSpPr/>
          <p:nvPr/>
        </p:nvSpPr>
        <p:spPr>
          <a:xfrm>
            <a:off x="2189763" y="3006325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29"/>
          <p:cNvSpPr/>
          <p:nvPr/>
        </p:nvSpPr>
        <p:spPr>
          <a:xfrm>
            <a:off x="2189763" y="3749725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29"/>
          <p:cNvSpPr/>
          <p:nvPr/>
        </p:nvSpPr>
        <p:spPr>
          <a:xfrm>
            <a:off x="1006838" y="3737225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29"/>
          <p:cNvSpPr/>
          <p:nvPr/>
        </p:nvSpPr>
        <p:spPr>
          <a:xfrm>
            <a:off x="4581679" y="2275500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29"/>
          <p:cNvSpPr/>
          <p:nvPr/>
        </p:nvSpPr>
        <p:spPr>
          <a:xfrm>
            <a:off x="3415863" y="2996279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29"/>
          <p:cNvSpPr/>
          <p:nvPr/>
        </p:nvSpPr>
        <p:spPr>
          <a:xfrm>
            <a:off x="3416804" y="3737225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29"/>
          <p:cNvSpPr/>
          <p:nvPr/>
        </p:nvSpPr>
        <p:spPr>
          <a:xfrm>
            <a:off x="4611746" y="3729633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29"/>
          <p:cNvSpPr/>
          <p:nvPr/>
        </p:nvSpPr>
        <p:spPr>
          <a:xfrm>
            <a:off x="5866954" y="2986225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0"/>
          <p:cNvSpPr txBox="1"/>
          <p:nvPr>
            <p:ph type="title"/>
          </p:nvPr>
        </p:nvSpPr>
        <p:spPr>
          <a:xfrm>
            <a:off x="1265700" y="586675"/>
            <a:ext cx="38751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latin typeface="Century Gothic"/>
                <a:ea typeface="Century Gothic"/>
                <a:cs typeface="Century Gothic"/>
                <a:sym typeface="Century Gothic"/>
              </a:rPr>
              <a:t>Les outils de création mathématique</a:t>
            </a:r>
            <a:endParaRPr sz="23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5" name="Google Shape;255;p30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‹#›</a:t>
            </a:fld>
            <a:endParaRPr sz="800"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pic>
        <p:nvPicPr>
          <p:cNvPr id="256" name="Google Shape;25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34800" y="1832175"/>
            <a:ext cx="2461981" cy="183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05150" y="2211000"/>
            <a:ext cx="2387500" cy="2248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75500" y="2211000"/>
            <a:ext cx="2387506" cy="2205200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30"/>
          <p:cNvSpPr/>
          <p:nvPr/>
        </p:nvSpPr>
        <p:spPr>
          <a:xfrm>
            <a:off x="994800" y="2941900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30"/>
          <p:cNvSpPr/>
          <p:nvPr/>
        </p:nvSpPr>
        <p:spPr>
          <a:xfrm>
            <a:off x="5838892" y="2188450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30"/>
          <p:cNvSpPr/>
          <p:nvPr/>
        </p:nvSpPr>
        <p:spPr>
          <a:xfrm>
            <a:off x="3414788" y="2211079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30"/>
          <p:cNvSpPr/>
          <p:nvPr/>
        </p:nvSpPr>
        <p:spPr>
          <a:xfrm>
            <a:off x="4589108" y="2941908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30"/>
          <p:cNvSpPr/>
          <p:nvPr/>
        </p:nvSpPr>
        <p:spPr>
          <a:xfrm>
            <a:off x="7070442" y="2188450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1"/>
          <p:cNvSpPr txBox="1"/>
          <p:nvPr>
            <p:ph type="title"/>
          </p:nvPr>
        </p:nvSpPr>
        <p:spPr>
          <a:xfrm>
            <a:off x="1220075" y="556525"/>
            <a:ext cx="37947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entury Gothic"/>
                <a:ea typeface="Century Gothic"/>
                <a:cs typeface="Century Gothic"/>
                <a:sym typeface="Century Gothic"/>
              </a:rPr>
              <a:t>Modifier une activité existante</a:t>
            </a:r>
            <a:endParaRPr sz="2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69" name="Google Shape;26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0050" y="2011775"/>
            <a:ext cx="3317450" cy="138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47500" y="1969975"/>
            <a:ext cx="3362300" cy="2532200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31"/>
          <p:cNvSpPr/>
          <p:nvPr/>
        </p:nvSpPr>
        <p:spPr>
          <a:xfrm>
            <a:off x="4054393" y="2068463"/>
            <a:ext cx="473400" cy="477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31"/>
          <p:cNvSpPr/>
          <p:nvPr/>
        </p:nvSpPr>
        <p:spPr>
          <a:xfrm>
            <a:off x="7468543" y="2068463"/>
            <a:ext cx="473400" cy="477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2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latin typeface="Century Gothic"/>
                <a:ea typeface="Century Gothic"/>
                <a:cs typeface="Century Gothic"/>
                <a:sym typeface="Century Gothic"/>
              </a:rPr>
              <a:t>Collections d’activités</a:t>
            </a:r>
            <a:endParaRPr sz="2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8" name="Google Shape;278;p32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‹#›</a:t>
            </a:fld>
            <a:endParaRPr sz="800"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279" name="Google Shape;279;p32"/>
          <p:cNvSpPr txBox="1"/>
          <p:nvPr/>
        </p:nvSpPr>
        <p:spPr>
          <a:xfrm>
            <a:off x="1281325" y="1939275"/>
            <a:ext cx="6431700" cy="22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entury Gothic"/>
              <a:buChar char="■"/>
            </a:pPr>
            <a:r>
              <a:rPr b="1" lang="en" sz="23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1re secondaire</a:t>
            </a:r>
            <a:endParaRPr sz="2300">
              <a:solidFill>
                <a:srgbClr val="1C458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entury Gothic"/>
              <a:buChar char="■"/>
            </a:pPr>
            <a:r>
              <a:rPr b="1" lang="en" sz="23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2e secondaire</a:t>
            </a:r>
            <a:endParaRPr sz="2300">
              <a:solidFill>
                <a:srgbClr val="1C458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entury Gothic"/>
              <a:buChar char="■"/>
            </a:pPr>
            <a:r>
              <a:rPr b="1" lang="en" sz="23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3e secondaire</a:t>
            </a:r>
            <a:endParaRPr sz="2300">
              <a:solidFill>
                <a:srgbClr val="1C458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entury Gothic"/>
              <a:buChar char="■"/>
            </a:pPr>
            <a:r>
              <a:rPr b="1" lang="en" sz="23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4e et 5e secondaire</a:t>
            </a:r>
            <a:endParaRPr sz="2300">
              <a:solidFill>
                <a:srgbClr val="1C458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rgbClr val="1C458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3"/>
          <p:cNvSpPr txBox="1"/>
          <p:nvPr>
            <p:ph type="title"/>
          </p:nvPr>
        </p:nvSpPr>
        <p:spPr>
          <a:xfrm>
            <a:off x="1052725" y="606025"/>
            <a:ext cx="3774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latin typeface="Century Gothic"/>
                <a:ea typeface="Century Gothic"/>
                <a:cs typeface="Century Gothic"/>
                <a:sym typeface="Century Gothic"/>
              </a:rPr>
              <a:t>Idées, activités, support</a:t>
            </a:r>
            <a:endParaRPr sz="23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5" name="Google Shape;285;p33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‹#›</a:t>
            </a:fld>
            <a:endParaRPr sz="800"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286" name="Google Shape;286;p33"/>
          <p:cNvSpPr txBox="1"/>
          <p:nvPr>
            <p:ph type="title"/>
          </p:nvPr>
        </p:nvSpPr>
        <p:spPr>
          <a:xfrm>
            <a:off x="880225" y="1795975"/>
            <a:ext cx="6814500" cy="233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Char char="■"/>
            </a:pPr>
            <a:r>
              <a:rPr lang="en" sz="20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teacher.desmos.com</a:t>
            </a:r>
            <a:r>
              <a:rPr b="0" lang="en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(FR)</a:t>
            </a:r>
            <a:endParaRPr b="0"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Char char="■"/>
            </a:pPr>
            <a:r>
              <a:rPr lang="en" sz="20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desmosfr.ca</a:t>
            </a:r>
            <a:endParaRPr b="0"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Char char="■"/>
            </a:pPr>
            <a:r>
              <a:rPr b="0" lang="en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Groupe FB «</a:t>
            </a:r>
            <a:r>
              <a:rPr lang="en" sz="20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Pédagogues Desmos</a:t>
            </a:r>
            <a:r>
              <a:rPr b="0" lang="en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»</a:t>
            </a:r>
            <a:endParaRPr b="0"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Char char="■"/>
            </a:pPr>
            <a:r>
              <a:rPr b="0" lang="en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Groupe FB «</a:t>
            </a:r>
            <a:r>
              <a:rPr lang="en" sz="20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Les maths autrement</a:t>
            </a:r>
            <a:r>
              <a:rPr b="0" lang="en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»</a:t>
            </a:r>
            <a:endParaRPr b="0"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Char char="■"/>
            </a:pPr>
            <a:r>
              <a:rPr lang="en" sz="20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lesmathsautrement.ca</a:t>
            </a:r>
            <a:endParaRPr b="0"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4"/>
          <p:cNvSpPr/>
          <p:nvPr/>
        </p:nvSpPr>
        <p:spPr>
          <a:xfrm>
            <a:off x="896092" y="1875042"/>
            <a:ext cx="7680900" cy="393600"/>
          </a:xfrm>
          <a:prstGeom prst="roundRect">
            <a:avLst>
              <a:gd fmla="val 16667" name="adj"/>
            </a:avLst>
          </a:prstGeom>
          <a:solidFill>
            <a:srgbClr val="94BF6E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34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latin typeface="Century Gothic"/>
                <a:ea typeface="Century Gothic"/>
                <a:cs typeface="Century Gothic"/>
                <a:sym typeface="Century Gothic"/>
              </a:rPr>
              <a:t>Ressources</a:t>
            </a:r>
            <a:endParaRPr sz="2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3" name="Google Shape;293;p34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‹#›</a:t>
            </a:fld>
            <a:endParaRPr sz="800"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294" name="Google Shape;294;p34"/>
          <p:cNvSpPr txBox="1"/>
          <p:nvPr>
            <p:ph idx="1" type="body"/>
          </p:nvPr>
        </p:nvSpPr>
        <p:spPr>
          <a:xfrm>
            <a:off x="879125" y="1744500"/>
            <a:ext cx="8124000" cy="321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600"/>
              <a:buChar char="■"/>
            </a:pPr>
            <a:r>
              <a:rPr lang="en" sz="1800">
                <a:solidFill>
                  <a:schemeClr val="dk1"/>
                </a:solidFill>
              </a:rPr>
              <a:t>Autoformation « </a:t>
            </a:r>
            <a:r>
              <a:rPr b="1" lang="en" sz="1800" u="sng">
                <a:solidFill>
                  <a:schemeClr val="accent2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Premiers pas avec Desmos</a:t>
            </a:r>
            <a:r>
              <a:rPr lang="en" sz="1800">
                <a:solidFill>
                  <a:schemeClr val="accent2"/>
                </a:solidFill>
              </a:rPr>
              <a:t> </a:t>
            </a:r>
            <a:r>
              <a:rPr lang="en" sz="1800">
                <a:solidFill>
                  <a:schemeClr val="dk1"/>
                </a:solidFill>
              </a:rPr>
              <a:t>» du Campus RÉCIT</a:t>
            </a:r>
            <a:endParaRPr sz="18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</a:pPr>
            <a:r>
              <a:rPr b="1" lang="en" sz="1800" u="sng">
                <a:solidFill>
                  <a:schemeClr val="accent3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Tutoriels</a:t>
            </a:r>
            <a:r>
              <a:rPr lang="en" sz="1800">
                <a:solidFill>
                  <a:schemeClr val="dk1"/>
                </a:solidFill>
              </a:rPr>
              <a:t> du RÉCIT MST</a:t>
            </a:r>
            <a:endParaRPr sz="18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</a:pPr>
            <a:r>
              <a:rPr b="1" lang="en" sz="1800" u="sng">
                <a:solidFill>
                  <a:schemeClr val="accent3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Webinaire</a:t>
            </a:r>
            <a:r>
              <a:rPr lang="en" sz="1800">
                <a:solidFill>
                  <a:schemeClr val="dk1"/>
                </a:solidFill>
              </a:rPr>
              <a:t> sur la calculatrice graphique</a:t>
            </a:r>
            <a:endParaRPr sz="18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</a:pPr>
            <a:r>
              <a:rPr b="1" lang="en" sz="1800" u="sng">
                <a:solidFill>
                  <a:schemeClr val="accent3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Webinaire</a:t>
            </a:r>
            <a:r>
              <a:rPr lang="en" sz="1800">
                <a:solidFill>
                  <a:schemeClr val="dk1"/>
                </a:solidFill>
              </a:rPr>
              <a:t> sur la classe virtuelle</a:t>
            </a:r>
            <a:endParaRPr sz="18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</a:pPr>
            <a:r>
              <a:rPr b="1" lang="en" sz="1800" u="sng">
                <a:solidFill>
                  <a:schemeClr val="accent3"/>
                </a:solid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Webinaire</a:t>
            </a:r>
            <a:r>
              <a:rPr lang="en" sz="1800">
                <a:solidFill>
                  <a:schemeClr val="dk1"/>
                </a:solidFill>
              </a:rPr>
              <a:t> sur la création d’activités pour la classe virtuelle</a:t>
            </a:r>
            <a:endParaRPr sz="18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</a:pPr>
            <a:r>
              <a:rPr b="1" lang="en" sz="1800" u="sng">
                <a:solidFill>
                  <a:schemeClr val="accent3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Guide Genially</a:t>
            </a:r>
            <a:r>
              <a:rPr lang="en" sz="1800">
                <a:solidFill>
                  <a:schemeClr val="dk1"/>
                </a:solidFill>
              </a:rPr>
              <a:t> : Tout sur Desmos </a:t>
            </a:r>
            <a:endParaRPr sz="18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Char char="■"/>
            </a:pPr>
            <a:r>
              <a:rPr b="1" lang="en" sz="1800" u="sng">
                <a:solidFill>
                  <a:schemeClr val="accent3"/>
                </a:solidFill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Guide Genially</a:t>
            </a:r>
            <a:r>
              <a:rPr lang="en" sz="1800">
                <a:solidFill>
                  <a:schemeClr val="dk1"/>
                </a:solidFill>
              </a:rPr>
              <a:t> : Desmos en sciences et technologies</a:t>
            </a:r>
            <a:endParaRPr sz="18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5">
            <a:hlinkClick r:id="rId3"/>
          </p:cNvPr>
          <p:cNvSpPr/>
          <p:nvPr/>
        </p:nvSpPr>
        <p:spPr>
          <a:xfrm>
            <a:off x="691840" y="3329441"/>
            <a:ext cx="1981500" cy="735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35"/>
          <p:cNvSpPr txBox="1"/>
          <p:nvPr/>
        </p:nvSpPr>
        <p:spPr>
          <a:xfrm>
            <a:off x="387863" y="2554750"/>
            <a:ext cx="26394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entury Gothic"/>
                <a:ea typeface="Century Gothic"/>
                <a:cs typeface="Century Gothic"/>
                <a:sym typeface="Century Gothic"/>
              </a:rPr>
              <a:t>Création d’un compte gratuit ou se connecter</a:t>
            </a:r>
            <a:endParaRPr b="1" sz="1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2" name="Google Shape;302;p35"/>
          <p:cNvSpPr txBox="1"/>
          <p:nvPr/>
        </p:nvSpPr>
        <p:spPr>
          <a:xfrm>
            <a:off x="523878" y="3019491"/>
            <a:ext cx="2340300" cy="249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900">
                <a:latin typeface="Century Gothic"/>
                <a:ea typeface="Century Gothic"/>
                <a:cs typeface="Century Gothic"/>
                <a:sym typeface="Century Gothic"/>
              </a:rPr>
              <a:t>si nouveau compte → valider le courriel</a:t>
            </a:r>
            <a:endParaRPr sz="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03" name="Google Shape;303;p35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12364" y="3388016"/>
            <a:ext cx="1439048" cy="61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286681">
            <a:off x="2440822" y="3814336"/>
            <a:ext cx="567505" cy="567505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35"/>
          <p:cNvSpPr/>
          <p:nvPr/>
        </p:nvSpPr>
        <p:spPr>
          <a:xfrm>
            <a:off x="2842163" y="3849970"/>
            <a:ext cx="270000" cy="27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Dosis"/>
                <a:ea typeface="Dosis"/>
                <a:cs typeface="Dosis"/>
                <a:sym typeface="Dosis"/>
              </a:rPr>
              <a:t>1</a:t>
            </a:r>
            <a:endParaRPr b="1" sz="17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306" name="Google Shape;306;p35"/>
          <p:cNvSpPr/>
          <p:nvPr/>
        </p:nvSpPr>
        <p:spPr>
          <a:xfrm>
            <a:off x="5847131" y="3849970"/>
            <a:ext cx="270000" cy="27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Dosis"/>
                <a:ea typeface="Dosis"/>
                <a:cs typeface="Dosis"/>
                <a:sym typeface="Dosis"/>
              </a:rPr>
              <a:t>2</a:t>
            </a:r>
            <a:endParaRPr b="1" sz="1700"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307" name="Google Shape;307;p35"/>
          <p:cNvPicPr preferRelativeResize="0"/>
          <p:nvPr/>
        </p:nvPicPr>
        <p:blipFill rotWithShape="1">
          <a:blip r:embed="rId7">
            <a:alphaModFix/>
          </a:blip>
          <a:srcRect b="11164" l="15814" r="8411" t="11195"/>
          <a:stretch/>
        </p:blipFill>
        <p:spPr>
          <a:xfrm>
            <a:off x="6749484" y="4368443"/>
            <a:ext cx="270000" cy="276672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35"/>
          <p:cNvSpPr/>
          <p:nvPr/>
        </p:nvSpPr>
        <p:spPr>
          <a:xfrm>
            <a:off x="8867250" y="3849970"/>
            <a:ext cx="270000" cy="27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Dosis"/>
                <a:ea typeface="Dosis"/>
                <a:cs typeface="Dosis"/>
                <a:sym typeface="Dosis"/>
              </a:rPr>
              <a:t>3</a:t>
            </a:r>
            <a:endParaRPr b="1" sz="17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309" name="Google Shape;309;p35"/>
          <p:cNvSpPr txBox="1"/>
          <p:nvPr/>
        </p:nvSpPr>
        <p:spPr>
          <a:xfrm>
            <a:off x="6983288" y="4403119"/>
            <a:ext cx="2314500" cy="29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100">
                <a:solidFill>
                  <a:srgbClr val="43434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Ce</a:t>
            </a:r>
            <a:r>
              <a:rPr i="1" lang="en" sz="1100">
                <a:solidFill>
                  <a:srgbClr val="43434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lien s’autodétruira dans quelques heures.</a:t>
            </a:r>
            <a:endParaRPr sz="1400">
              <a:solidFill>
                <a:srgbClr val="59595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0" name="Google Shape;310;p35"/>
          <p:cNvSpPr/>
          <p:nvPr/>
        </p:nvSpPr>
        <p:spPr>
          <a:xfrm>
            <a:off x="0" y="5020931"/>
            <a:ext cx="9144000" cy="1269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35"/>
          <p:cNvSpPr txBox="1"/>
          <p:nvPr/>
        </p:nvSpPr>
        <p:spPr>
          <a:xfrm>
            <a:off x="3842925" y="2554750"/>
            <a:ext cx="16581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entury Gothic"/>
                <a:ea typeface="Century Gothic"/>
                <a:cs typeface="Century Gothic"/>
                <a:sym typeface="Century Gothic"/>
              </a:rPr>
              <a:t>Inscription à l’autoformation</a:t>
            </a:r>
            <a:endParaRPr b="1" sz="1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2" name="Google Shape;312;p35"/>
          <p:cNvSpPr txBox="1"/>
          <p:nvPr/>
        </p:nvSpPr>
        <p:spPr>
          <a:xfrm>
            <a:off x="6911156" y="2554750"/>
            <a:ext cx="16581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entury Gothic"/>
                <a:ea typeface="Century Gothic"/>
                <a:cs typeface="Century Gothic"/>
                <a:sym typeface="Century Gothic"/>
              </a:rPr>
              <a:t>Visiter cette page</a:t>
            </a:r>
            <a:endParaRPr b="1" sz="1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3" name="Google Shape;313;p35"/>
          <p:cNvSpPr txBox="1"/>
          <p:nvPr>
            <p:ph type="title"/>
          </p:nvPr>
        </p:nvSpPr>
        <p:spPr>
          <a:xfrm>
            <a:off x="1042750" y="530725"/>
            <a:ext cx="35469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entury Gothic"/>
                <a:ea typeface="Century Gothic"/>
                <a:cs typeface="Century Gothic"/>
                <a:sym typeface="Century Gothic"/>
              </a:rPr>
              <a:t>Badge « Appropriation »</a:t>
            </a:r>
            <a:endParaRPr sz="2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4" name="Google Shape;314;p35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15" name="Google Shape;315;p3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620375" y="78999"/>
            <a:ext cx="2479250" cy="2147025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35">
            <a:hlinkClick r:id="rId9"/>
          </p:cNvPr>
          <p:cNvSpPr/>
          <p:nvPr/>
        </p:nvSpPr>
        <p:spPr>
          <a:xfrm>
            <a:off x="3719355" y="3329441"/>
            <a:ext cx="1981500" cy="735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rgbClr val="0069BF"/>
                </a:solidFill>
                <a:latin typeface="Century Gothic"/>
                <a:ea typeface="Century Gothic"/>
                <a:cs typeface="Century Gothic"/>
                <a:sym typeface="Century Gothic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Inscription Premiers pas avec Desmos</a:t>
            </a:r>
            <a:endParaRPr b="1" sz="1400">
              <a:solidFill>
                <a:srgbClr val="0069B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7" name="Google Shape;317;p35">
            <a:hlinkClick r:id="rId11"/>
          </p:cNvPr>
          <p:cNvSpPr/>
          <p:nvPr/>
        </p:nvSpPr>
        <p:spPr>
          <a:xfrm>
            <a:off x="6749494" y="3329441"/>
            <a:ext cx="1981500" cy="735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rgbClr val="0069BF"/>
                </a:solidFill>
                <a:latin typeface="Century Gothic"/>
                <a:ea typeface="Century Gothic"/>
                <a:cs typeface="Century Gothic"/>
                <a:sym typeface="Century Gothic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Obtenir mon badge APPROPRIATION</a:t>
            </a:r>
            <a:endParaRPr b="1" sz="1400" u="sng">
              <a:solidFill>
                <a:srgbClr val="0069B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18" name="Google Shape;318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286681">
            <a:off x="5468413" y="3814336"/>
            <a:ext cx="567505" cy="567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286681">
            <a:off x="8488532" y="3814336"/>
            <a:ext cx="567505" cy="567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6"/>
          <p:cNvSpPr txBox="1"/>
          <p:nvPr>
            <p:ph type="ctrTitle"/>
          </p:nvPr>
        </p:nvSpPr>
        <p:spPr>
          <a:xfrm>
            <a:off x="0" y="1733500"/>
            <a:ext cx="34968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7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MERCI !</a:t>
            </a:r>
            <a:endParaRPr sz="67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25" name="Google Shape;325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9913" y="640575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36"/>
          <p:cNvSpPr txBox="1"/>
          <p:nvPr/>
        </p:nvSpPr>
        <p:spPr>
          <a:xfrm>
            <a:off x="4175500" y="1746650"/>
            <a:ext cx="4375500" cy="181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stephanie.rioux@recitmst.qc.ca</a:t>
            </a:r>
            <a:endParaRPr b="1" sz="21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equipe</a:t>
            </a:r>
            <a:r>
              <a:rPr b="1" lang="en" sz="2100">
                <a:solidFill>
                  <a:schemeClr val="dk1"/>
                </a:solidFill>
                <a:uFill>
                  <a:noFill/>
                </a:uFill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@recitmst.qc.ca</a:t>
            </a:r>
            <a:r>
              <a:rPr b="1" lang="en" sz="2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b="1" sz="21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entury Gothic"/>
              <a:buChar char="■"/>
            </a:pPr>
            <a:r>
              <a:rPr b="1" lang="en" sz="18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 Facebook</a:t>
            </a:r>
            <a:endParaRPr sz="1600" u="sng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entury Gothic"/>
              <a:buChar char="■"/>
            </a:pPr>
            <a:r>
              <a:rPr b="1" lang="en" sz="18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Twitter</a:t>
            </a:r>
            <a:endParaRPr sz="1600" u="sng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entury Gothic"/>
              <a:buChar char="■"/>
            </a:pPr>
            <a:r>
              <a:rPr b="1" lang="en" sz="18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Chaîne Youtube</a:t>
            </a:r>
            <a:endParaRPr sz="9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7" name="Google Shape;327;p36"/>
          <p:cNvSpPr txBox="1"/>
          <p:nvPr/>
        </p:nvSpPr>
        <p:spPr>
          <a:xfrm>
            <a:off x="4492525" y="4576825"/>
            <a:ext cx="4566900" cy="3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sont mise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 à disposition, sauf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exception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, selon les termes de la licence</a:t>
            </a:r>
            <a:r>
              <a:rPr lang="en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chemeClr val="accent1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chemeClr val="accent1"/>
                </a:solidFill>
              </a:rPr>
              <a:t>.</a:t>
            </a:r>
            <a:r>
              <a:rPr lang="en" sz="800">
                <a:solidFill>
                  <a:schemeClr val="accen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chemeClr val="accent1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328" name="Google Shape;328;p3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18238" y="4685709"/>
            <a:ext cx="808425" cy="286175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36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D966"/>
            </a:gs>
            <a:gs pos="100000">
              <a:srgbClr val="FF99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Google Shape;334;p37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6425" y="1451225"/>
            <a:ext cx="2291150" cy="550600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37"/>
          <p:cNvSpPr txBox="1"/>
          <p:nvPr/>
        </p:nvSpPr>
        <p:spPr>
          <a:xfrm>
            <a:off x="1106100" y="2209500"/>
            <a:ext cx="69318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Free templates for all your presentation needs</a:t>
            </a:r>
            <a:endParaRPr b="1" sz="18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336" name="Google Shape;336;p37"/>
          <p:cNvGrpSpPr/>
          <p:nvPr/>
        </p:nvGrpSpPr>
        <p:grpSpPr>
          <a:xfrm>
            <a:off x="690575" y="3290132"/>
            <a:ext cx="7762851" cy="892418"/>
            <a:chOff x="801125" y="3213932"/>
            <a:chExt cx="7762851" cy="892418"/>
          </a:xfrm>
        </p:grpSpPr>
        <p:grpSp>
          <p:nvGrpSpPr>
            <p:cNvPr id="337" name="Google Shape;337;p37"/>
            <p:cNvGrpSpPr/>
            <p:nvPr/>
          </p:nvGrpSpPr>
          <p:grpSpPr>
            <a:xfrm>
              <a:off x="4845759" y="3213932"/>
              <a:ext cx="1695900" cy="892418"/>
              <a:chOff x="4845759" y="3213932"/>
              <a:chExt cx="1695900" cy="892418"/>
            </a:xfrm>
          </p:grpSpPr>
          <p:sp>
            <p:nvSpPr>
              <p:cNvPr id="338" name="Google Shape;338;p37"/>
              <p:cNvSpPr txBox="1"/>
              <p:nvPr/>
            </p:nvSpPr>
            <p:spPr>
              <a:xfrm>
                <a:off x="4845759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Ready to use, professional and customizable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339" name="Google Shape;339;p37"/>
              <p:cNvSpPr/>
              <p:nvPr/>
            </p:nvSpPr>
            <p:spPr>
              <a:xfrm>
                <a:off x="5603395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4679" y="0"/>
                    </a:moveTo>
                    <a:lnTo>
                      <a:pt x="4567" y="19"/>
                    </a:lnTo>
                    <a:lnTo>
                      <a:pt x="4474" y="37"/>
                    </a:lnTo>
                    <a:lnTo>
                      <a:pt x="4381" y="93"/>
                    </a:lnTo>
                    <a:lnTo>
                      <a:pt x="4288" y="168"/>
                    </a:lnTo>
                    <a:lnTo>
                      <a:pt x="3747" y="690"/>
                    </a:lnTo>
                    <a:lnTo>
                      <a:pt x="3729" y="746"/>
                    </a:lnTo>
                    <a:lnTo>
                      <a:pt x="3710" y="802"/>
                    </a:lnTo>
                    <a:lnTo>
                      <a:pt x="3729" y="857"/>
                    </a:lnTo>
                    <a:lnTo>
                      <a:pt x="3747" y="895"/>
                    </a:lnTo>
                    <a:lnTo>
                      <a:pt x="5033" y="2181"/>
                    </a:lnTo>
                    <a:lnTo>
                      <a:pt x="5089" y="2218"/>
                    </a:lnTo>
                    <a:lnTo>
                      <a:pt x="5182" y="2218"/>
                    </a:lnTo>
                    <a:lnTo>
                      <a:pt x="5238" y="2181"/>
                    </a:lnTo>
                    <a:lnTo>
                      <a:pt x="5779" y="1640"/>
                    </a:lnTo>
                    <a:lnTo>
                      <a:pt x="5835" y="1566"/>
                    </a:lnTo>
                    <a:lnTo>
                      <a:pt x="5891" y="1473"/>
                    </a:lnTo>
                    <a:lnTo>
                      <a:pt x="5928" y="1361"/>
                    </a:lnTo>
                    <a:lnTo>
                      <a:pt x="5928" y="1249"/>
                    </a:lnTo>
                    <a:lnTo>
                      <a:pt x="5928" y="1156"/>
                    </a:lnTo>
                    <a:lnTo>
                      <a:pt x="5891" y="1044"/>
                    </a:lnTo>
                    <a:lnTo>
                      <a:pt x="5835" y="951"/>
                    </a:lnTo>
                    <a:lnTo>
                      <a:pt x="5779" y="857"/>
                    </a:lnTo>
                    <a:lnTo>
                      <a:pt x="5071" y="168"/>
                    </a:lnTo>
                    <a:lnTo>
                      <a:pt x="4977" y="93"/>
                    </a:lnTo>
                    <a:lnTo>
                      <a:pt x="4884" y="37"/>
                    </a:lnTo>
                    <a:lnTo>
                      <a:pt x="4791" y="19"/>
                    </a:lnTo>
                    <a:lnTo>
                      <a:pt x="4679" y="0"/>
                    </a:lnTo>
                    <a:close/>
                    <a:moveTo>
                      <a:pt x="3393" y="1883"/>
                    </a:moveTo>
                    <a:lnTo>
                      <a:pt x="3449" y="1920"/>
                    </a:lnTo>
                    <a:lnTo>
                      <a:pt x="3486" y="1976"/>
                    </a:lnTo>
                    <a:lnTo>
                      <a:pt x="3505" y="2050"/>
                    </a:lnTo>
                    <a:lnTo>
                      <a:pt x="3486" y="2106"/>
                    </a:lnTo>
                    <a:lnTo>
                      <a:pt x="3449" y="2162"/>
                    </a:lnTo>
                    <a:lnTo>
                      <a:pt x="1660" y="3952"/>
                    </a:lnTo>
                    <a:lnTo>
                      <a:pt x="1604" y="3970"/>
                    </a:lnTo>
                    <a:lnTo>
                      <a:pt x="1548" y="3989"/>
                    </a:lnTo>
                    <a:lnTo>
                      <a:pt x="1492" y="3970"/>
                    </a:lnTo>
                    <a:lnTo>
                      <a:pt x="1436" y="3952"/>
                    </a:lnTo>
                    <a:lnTo>
                      <a:pt x="1399" y="3896"/>
                    </a:lnTo>
                    <a:lnTo>
                      <a:pt x="1380" y="3821"/>
                    </a:lnTo>
                    <a:lnTo>
                      <a:pt x="1399" y="3765"/>
                    </a:lnTo>
                    <a:lnTo>
                      <a:pt x="1436" y="3709"/>
                    </a:lnTo>
                    <a:lnTo>
                      <a:pt x="3225" y="1920"/>
                    </a:lnTo>
                    <a:lnTo>
                      <a:pt x="3281" y="1883"/>
                    </a:lnTo>
                    <a:close/>
                    <a:moveTo>
                      <a:pt x="1007" y="4362"/>
                    </a:moveTo>
                    <a:lnTo>
                      <a:pt x="1007" y="4921"/>
                    </a:lnTo>
                    <a:lnTo>
                      <a:pt x="1566" y="4921"/>
                    </a:lnTo>
                    <a:lnTo>
                      <a:pt x="1566" y="5331"/>
                    </a:lnTo>
                    <a:lnTo>
                      <a:pt x="821" y="5462"/>
                    </a:lnTo>
                    <a:lnTo>
                      <a:pt x="467" y="5107"/>
                    </a:lnTo>
                    <a:lnTo>
                      <a:pt x="597" y="4362"/>
                    </a:lnTo>
                    <a:close/>
                    <a:moveTo>
                      <a:pt x="3337" y="1118"/>
                    </a:moveTo>
                    <a:lnTo>
                      <a:pt x="3300" y="1156"/>
                    </a:lnTo>
                    <a:lnTo>
                      <a:pt x="243" y="4213"/>
                    </a:lnTo>
                    <a:lnTo>
                      <a:pt x="1" y="5611"/>
                    </a:lnTo>
                    <a:lnTo>
                      <a:pt x="1" y="5685"/>
                    </a:lnTo>
                    <a:lnTo>
                      <a:pt x="1" y="5741"/>
                    </a:lnTo>
                    <a:lnTo>
                      <a:pt x="38" y="5816"/>
                    </a:lnTo>
                    <a:lnTo>
                      <a:pt x="75" y="5853"/>
                    </a:lnTo>
                    <a:lnTo>
                      <a:pt x="131" y="5890"/>
                    </a:lnTo>
                    <a:lnTo>
                      <a:pt x="187" y="5928"/>
                    </a:lnTo>
                    <a:lnTo>
                      <a:pt x="243" y="5946"/>
                    </a:lnTo>
                    <a:lnTo>
                      <a:pt x="317" y="5928"/>
                    </a:lnTo>
                    <a:lnTo>
                      <a:pt x="1734" y="5685"/>
                    </a:lnTo>
                    <a:lnTo>
                      <a:pt x="4772" y="2647"/>
                    </a:lnTo>
                    <a:lnTo>
                      <a:pt x="4810" y="2591"/>
                    </a:lnTo>
                    <a:lnTo>
                      <a:pt x="4810" y="2535"/>
                    </a:lnTo>
                    <a:lnTo>
                      <a:pt x="4810" y="2498"/>
                    </a:lnTo>
                    <a:lnTo>
                      <a:pt x="4772" y="2442"/>
                    </a:lnTo>
                    <a:lnTo>
                      <a:pt x="3486" y="1156"/>
                    </a:lnTo>
                    <a:lnTo>
                      <a:pt x="3449" y="1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340" name="Google Shape;340;p37"/>
            <p:cNvGrpSpPr/>
            <p:nvPr/>
          </p:nvGrpSpPr>
          <p:grpSpPr>
            <a:xfrm>
              <a:off x="2823442" y="3214222"/>
              <a:ext cx="1695900" cy="892128"/>
              <a:chOff x="2823442" y="3214222"/>
              <a:chExt cx="1695900" cy="892128"/>
            </a:xfrm>
          </p:grpSpPr>
          <p:sp>
            <p:nvSpPr>
              <p:cNvPr id="341" name="Google Shape;341;p37"/>
              <p:cNvSpPr txBox="1"/>
              <p:nvPr/>
            </p:nvSpPr>
            <p:spPr>
              <a:xfrm>
                <a:off x="2823442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100% free for personal or commercial use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342" name="Google Shape;342;p37"/>
              <p:cNvSpPr/>
              <p:nvPr/>
            </p:nvSpPr>
            <p:spPr>
              <a:xfrm>
                <a:off x="3569730" y="3214222"/>
                <a:ext cx="203323" cy="180597"/>
              </a:xfrm>
              <a:custGeom>
                <a:rect b="b" l="l" r="r" t="t"/>
                <a:pathLst>
                  <a:path extrusionOk="0" h="5928" w="6674">
                    <a:moveTo>
                      <a:pt x="2443" y="0"/>
                    </a:moveTo>
                    <a:lnTo>
                      <a:pt x="2275" y="37"/>
                    </a:lnTo>
                    <a:lnTo>
                      <a:pt x="2126" y="93"/>
                    </a:lnTo>
                    <a:lnTo>
                      <a:pt x="1995" y="187"/>
                    </a:lnTo>
                    <a:lnTo>
                      <a:pt x="1846" y="336"/>
                    </a:lnTo>
                    <a:lnTo>
                      <a:pt x="1753" y="503"/>
                    </a:lnTo>
                    <a:lnTo>
                      <a:pt x="1697" y="690"/>
                    </a:lnTo>
                    <a:lnTo>
                      <a:pt x="1660" y="876"/>
                    </a:lnTo>
                    <a:lnTo>
                      <a:pt x="1678" y="1063"/>
                    </a:lnTo>
                    <a:lnTo>
                      <a:pt x="1716" y="1249"/>
                    </a:lnTo>
                    <a:lnTo>
                      <a:pt x="1809" y="1417"/>
                    </a:lnTo>
                    <a:lnTo>
                      <a:pt x="1921" y="1566"/>
                    </a:lnTo>
                    <a:lnTo>
                      <a:pt x="3188" y="2889"/>
                    </a:lnTo>
                    <a:lnTo>
                      <a:pt x="3263" y="2945"/>
                    </a:lnTo>
                    <a:lnTo>
                      <a:pt x="3337" y="2964"/>
                    </a:lnTo>
                    <a:lnTo>
                      <a:pt x="3412" y="2945"/>
                    </a:lnTo>
                    <a:lnTo>
                      <a:pt x="3487" y="2889"/>
                    </a:lnTo>
                    <a:lnTo>
                      <a:pt x="4754" y="1566"/>
                    </a:lnTo>
                    <a:lnTo>
                      <a:pt x="4866" y="1417"/>
                    </a:lnTo>
                    <a:lnTo>
                      <a:pt x="4940" y="1249"/>
                    </a:lnTo>
                    <a:lnTo>
                      <a:pt x="4996" y="1063"/>
                    </a:lnTo>
                    <a:lnTo>
                      <a:pt x="5015" y="876"/>
                    </a:lnTo>
                    <a:lnTo>
                      <a:pt x="4978" y="690"/>
                    </a:lnTo>
                    <a:lnTo>
                      <a:pt x="4922" y="503"/>
                    </a:lnTo>
                    <a:lnTo>
                      <a:pt x="4810" y="336"/>
                    </a:lnTo>
                    <a:lnTo>
                      <a:pt x="4679" y="187"/>
                    </a:lnTo>
                    <a:lnTo>
                      <a:pt x="4549" y="93"/>
                    </a:lnTo>
                    <a:lnTo>
                      <a:pt x="4381" y="37"/>
                    </a:lnTo>
                    <a:lnTo>
                      <a:pt x="4232" y="0"/>
                    </a:lnTo>
                    <a:lnTo>
                      <a:pt x="4064" y="0"/>
                    </a:lnTo>
                    <a:lnTo>
                      <a:pt x="3897" y="19"/>
                    </a:lnTo>
                    <a:lnTo>
                      <a:pt x="3747" y="75"/>
                    </a:lnTo>
                    <a:lnTo>
                      <a:pt x="3598" y="168"/>
                    </a:lnTo>
                    <a:lnTo>
                      <a:pt x="3468" y="280"/>
                    </a:lnTo>
                    <a:lnTo>
                      <a:pt x="3337" y="429"/>
                    </a:lnTo>
                    <a:lnTo>
                      <a:pt x="3207" y="280"/>
                    </a:lnTo>
                    <a:lnTo>
                      <a:pt x="3076" y="168"/>
                    </a:lnTo>
                    <a:lnTo>
                      <a:pt x="2927" y="75"/>
                    </a:lnTo>
                    <a:lnTo>
                      <a:pt x="2778" y="19"/>
                    </a:lnTo>
                    <a:lnTo>
                      <a:pt x="2610" y="0"/>
                    </a:lnTo>
                    <a:close/>
                    <a:moveTo>
                      <a:pt x="2219" y="3691"/>
                    </a:moveTo>
                    <a:lnTo>
                      <a:pt x="1995" y="3728"/>
                    </a:lnTo>
                    <a:lnTo>
                      <a:pt x="1772" y="3784"/>
                    </a:lnTo>
                    <a:lnTo>
                      <a:pt x="1548" y="3877"/>
                    </a:lnTo>
                    <a:lnTo>
                      <a:pt x="1362" y="4008"/>
                    </a:lnTo>
                    <a:lnTo>
                      <a:pt x="821" y="4436"/>
                    </a:lnTo>
                    <a:lnTo>
                      <a:pt x="187" y="4436"/>
                    </a:lnTo>
                    <a:lnTo>
                      <a:pt x="113" y="4455"/>
                    </a:lnTo>
                    <a:lnTo>
                      <a:pt x="57" y="4492"/>
                    </a:lnTo>
                    <a:lnTo>
                      <a:pt x="1" y="4548"/>
                    </a:lnTo>
                    <a:lnTo>
                      <a:pt x="1" y="4623"/>
                    </a:lnTo>
                    <a:lnTo>
                      <a:pt x="1" y="5741"/>
                    </a:lnTo>
                    <a:lnTo>
                      <a:pt x="1" y="5816"/>
                    </a:lnTo>
                    <a:lnTo>
                      <a:pt x="57" y="5872"/>
                    </a:lnTo>
                    <a:lnTo>
                      <a:pt x="113" y="5909"/>
                    </a:lnTo>
                    <a:lnTo>
                      <a:pt x="187" y="5928"/>
                    </a:lnTo>
                    <a:lnTo>
                      <a:pt x="4325" y="5928"/>
                    </a:lnTo>
                    <a:lnTo>
                      <a:pt x="4437" y="5909"/>
                    </a:lnTo>
                    <a:lnTo>
                      <a:pt x="4568" y="5890"/>
                    </a:lnTo>
                    <a:lnTo>
                      <a:pt x="4679" y="5834"/>
                    </a:lnTo>
                    <a:lnTo>
                      <a:pt x="4791" y="5760"/>
                    </a:lnTo>
                    <a:lnTo>
                      <a:pt x="6543" y="4362"/>
                    </a:lnTo>
                    <a:lnTo>
                      <a:pt x="6599" y="4306"/>
                    </a:lnTo>
                    <a:lnTo>
                      <a:pt x="6637" y="4231"/>
                    </a:lnTo>
                    <a:lnTo>
                      <a:pt x="6674" y="4157"/>
                    </a:lnTo>
                    <a:lnTo>
                      <a:pt x="6674" y="4082"/>
                    </a:lnTo>
                    <a:lnTo>
                      <a:pt x="6674" y="4008"/>
                    </a:lnTo>
                    <a:lnTo>
                      <a:pt x="6655" y="3933"/>
                    </a:lnTo>
                    <a:lnTo>
                      <a:pt x="6618" y="3859"/>
                    </a:lnTo>
                    <a:lnTo>
                      <a:pt x="6543" y="3784"/>
                    </a:lnTo>
                    <a:lnTo>
                      <a:pt x="6506" y="3747"/>
                    </a:lnTo>
                    <a:lnTo>
                      <a:pt x="6432" y="3728"/>
                    </a:lnTo>
                    <a:lnTo>
                      <a:pt x="6376" y="3709"/>
                    </a:lnTo>
                    <a:lnTo>
                      <a:pt x="6301" y="3709"/>
                    </a:lnTo>
                    <a:lnTo>
                      <a:pt x="6171" y="3728"/>
                    </a:lnTo>
                    <a:lnTo>
                      <a:pt x="6115" y="3747"/>
                    </a:lnTo>
                    <a:lnTo>
                      <a:pt x="6059" y="3784"/>
                    </a:lnTo>
                    <a:lnTo>
                      <a:pt x="4978" y="4641"/>
                    </a:lnTo>
                    <a:lnTo>
                      <a:pt x="4885" y="4716"/>
                    </a:lnTo>
                    <a:lnTo>
                      <a:pt x="4773" y="4772"/>
                    </a:lnTo>
                    <a:lnTo>
                      <a:pt x="4642" y="4809"/>
                    </a:lnTo>
                    <a:lnTo>
                      <a:pt x="3095" y="4809"/>
                    </a:lnTo>
                    <a:lnTo>
                      <a:pt x="3039" y="4772"/>
                    </a:lnTo>
                    <a:lnTo>
                      <a:pt x="2983" y="4716"/>
                    </a:lnTo>
                    <a:lnTo>
                      <a:pt x="2965" y="4660"/>
                    </a:lnTo>
                    <a:lnTo>
                      <a:pt x="2965" y="4586"/>
                    </a:lnTo>
                    <a:lnTo>
                      <a:pt x="3002" y="4511"/>
                    </a:lnTo>
                    <a:lnTo>
                      <a:pt x="3076" y="4455"/>
                    </a:lnTo>
                    <a:lnTo>
                      <a:pt x="3151" y="4436"/>
                    </a:lnTo>
                    <a:lnTo>
                      <a:pt x="4120" y="4436"/>
                    </a:lnTo>
                    <a:lnTo>
                      <a:pt x="4195" y="4418"/>
                    </a:lnTo>
                    <a:lnTo>
                      <a:pt x="4307" y="4362"/>
                    </a:lnTo>
                    <a:lnTo>
                      <a:pt x="4363" y="4306"/>
                    </a:lnTo>
                    <a:lnTo>
                      <a:pt x="4400" y="4250"/>
                    </a:lnTo>
                    <a:lnTo>
                      <a:pt x="4419" y="4194"/>
                    </a:lnTo>
                    <a:lnTo>
                      <a:pt x="4437" y="4138"/>
                    </a:lnTo>
                    <a:lnTo>
                      <a:pt x="4456" y="4045"/>
                    </a:lnTo>
                    <a:lnTo>
                      <a:pt x="4437" y="3970"/>
                    </a:lnTo>
                    <a:lnTo>
                      <a:pt x="4400" y="3896"/>
                    </a:lnTo>
                    <a:lnTo>
                      <a:pt x="4363" y="3821"/>
                    </a:lnTo>
                    <a:lnTo>
                      <a:pt x="4307" y="3784"/>
                    </a:lnTo>
                    <a:lnTo>
                      <a:pt x="4232" y="3728"/>
                    </a:lnTo>
                    <a:lnTo>
                      <a:pt x="4158" y="3709"/>
                    </a:lnTo>
                    <a:lnTo>
                      <a:pt x="4083" y="36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343" name="Google Shape;343;p37"/>
            <p:cNvGrpSpPr/>
            <p:nvPr/>
          </p:nvGrpSpPr>
          <p:grpSpPr>
            <a:xfrm>
              <a:off x="6868076" y="3213932"/>
              <a:ext cx="1695900" cy="892418"/>
              <a:chOff x="6868076" y="3213932"/>
              <a:chExt cx="1695900" cy="892418"/>
            </a:xfrm>
          </p:grpSpPr>
          <p:sp>
            <p:nvSpPr>
              <p:cNvPr id="344" name="Google Shape;344;p37"/>
              <p:cNvSpPr txBox="1"/>
              <p:nvPr/>
            </p:nvSpPr>
            <p:spPr>
              <a:xfrm>
                <a:off x="6868076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Blow your audience away with attractive visuals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345" name="Google Shape;345;p37"/>
              <p:cNvSpPr/>
              <p:nvPr/>
            </p:nvSpPr>
            <p:spPr>
              <a:xfrm>
                <a:off x="7625712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784" y="4940"/>
                    </a:moveTo>
                    <a:lnTo>
                      <a:pt x="839" y="4958"/>
                    </a:lnTo>
                    <a:lnTo>
                      <a:pt x="933" y="5014"/>
                    </a:lnTo>
                    <a:lnTo>
                      <a:pt x="989" y="5107"/>
                    </a:lnTo>
                    <a:lnTo>
                      <a:pt x="1007" y="5145"/>
                    </a:lnTo>
                    <a:lnTo>
                      <a:pt x="1007" y="5201"/>
                    </a:lnTo>
                    <a:lnTo>
                      <a:pt x="1007" y="5257"/>
                    </a:lnTo>
                    <a:lnTo>
                      <a:pt x="989" y="5313"/>
                    </a:lnTo>
                    <a:lnTo>
                      <a:pt x="933" y="5406"/>
                    </a:lnTo>
                    <a:lnTo>
                      <a:pt x="839" y="5462"/>
                    </a:lnTo>
                    <a:lnTo>
                      <a:pt x="784" y="5480"/>
                    </a:lnTo>
                    <a:lnTo>
                      <a:pt x="672" y="5480"/>
                    </a:lnTo>
                    <a:lnTo>
                      <a:pt x="634" y="5462"/>
                    </a:lnTo>
                    <a:lnTo>
                      <a:pt x="541" y="5406"/>
                    </a:lnTo>
                    <a:lnTo>
                      <a:pt x="485" y="5313"/>
                    </a:lnTo>
                    <a:lnTo>
                      <a:pt x="467" y="5257"/>
                    </a:lnTo>
                    <a:lnTo>
                      <a:pt x="448" y="5201"/>
                    </a:lnTo>
                    <a:lnTo>
                      <a:pt x="467" y="5145"/>
                    </a:lnTo>
                    <a:lnTo>
                      <a:pt x="485" y="5107"/>
                    </a:lnTo>
                    <a:lnTo>
                      <a:pt x="541" y="5014"/>
                    </a:lnTo>
                    <a:lnTo>
                      <a:pt x="634" y="4958"/>
                    </a:lnTo>
                    <a:lnTo>
                      <a:pt x="672" y="4940"/>
                    </a:lnTo>
                    <a:close/>
                    <a:moveTo>
                      <a:pt x="206" y="2610"/>
                    </a:moveTo>
                    <a:lnTo>
                      <a:pt x="168" y="2628"/>
                    </a:lnTo>
                    <a:lnTo>
                      <a:pt x="75" y="2684"/>
                    </a:lnTo>
                    <a:lnTo>
                      <a:pt x="19" y="2777"/>
                    </a:lnTo>
                    <a:lnTo>
                      <a:pt x="1" y="2833"/>
                    </a:lnTo>
                    <a:lnTo>
                      <a:pt x="1" y="2889"/>
                    </a:lnTo>
                    <a:lnTo>
                      <a:pt x="1" y="5667"/>
                    </a:lnTo>
                    <a:lnTo>
                      <a:pt x="1" y="5723"/>
                    </a:lnTo>
                    <a:lnTo>
                      <a:pt x="19" y="5779"/>
                    </a:lnTo>
                    <a:lnTo>
                      <a:pt x="75" y="5872"/>
                    </a:lnTo>
                    <a:lnTo>
                      <a:pt x="168" y="5928"/>
                    </a:lnTo>
                    <a:lnTo>
                      <a:pt x="206" y="5946"/>
                    </a:lnTo>
                    <a:lnTo>
                      <a:pt x="1250" y="5946"/>
                    </a:lnTo>
                    <a:lnTo>
                      <a:pt x="1305" y="5928"/>
                    </a:lnTo>
                    <a:lnTo>
                      <a:pt x="1399" y="5872"/>
                    </a:lnTo>
                    <a:lnTo>
                      <a:pt x="1455" y="5779"/>
                    </a:lnTo>
                    <a:lnTo>
                      <a:pt x="1473" y="5723"/>
                    </a:lnTo>
                    <a:lnTo>
                      <a:pt x="1473" y="5667"/>
                    </a:lnTo>
                    <a:lnTo>
                      <a:pt x="1473" y="2889"/>
                    </a:lnTo>
                    <a:lnTo>
                      <a:pt x="1473" y="2833"/>
                    </a:lnTo>
                    <a:lnTo>
                      <a:pt x="1455" y="2777"/>
                    </a:lnTo>
                    <a:lnTo>
                      <a:pt x="1399" y="2684"/>
                    </a:lnTo>
                    <a:lnTo>
                      <a:pt x="1305" y="2628"/>
                    </a:lnTo>
                    <a:lnTo>
                      <a:pt x="1250" y="2610"/>
                    </a:lnTo>
                    <a:close/>
                    <a:moveTo>
                      <a:pt x="3617" y="0"/>
                    </a:moveTo>
                    <a:lnTo>
                      <a:pt x="3524" y="19"/>
                    </a:lnTo>
                    <a:lnTo>
                      <a:pt x="3468" y="75"/>
                    </a:lnTo>
                    <a:lnTo>
                      <a:pt x="3393" y="168"/>
                    </a:lnTo>
                    <a:lnTo>
                      <a:pt x="3337" y="261"/>
                    </a:lnTo>
                    <a:lnTo>
                      <a:pt x="3263" y="485"/>
                    </a:lnTo>
                    <a:lnTo>
                      <a:pt x="3225" y="671"/>
                    </a:lnTo>
                    <a:lnTo>
                      <a:pt x="3169" y="858"/>
                    </a:lnTo>
                    <a:lnTo>
                      <a:pt x="3114" y="1044"/>
                    </a:lnTo>
                    <a:lnTo>
                      <a:pt x="3039" y="1212"/>
                    </a:lnTo>
                    <a:lnTo>
                      <a:pt x="2983" y="1286"/>
                    </a:lnTo>
                    <a:lnTo>
                      <a:pt x="2927" y="1361"/>
                    </a:lnTo>
                    <a:lnTo>
                      <a:pt x="2797" y="1510"/>
                    </a:lnTo>
                    <a:lnTo>
                      <a:pt x="2666" y="1659"/>
                    </a:lnTo>
                    <a:lnTo>
                      <a:pt x="2442" y="1995"/>
                    </a:lnTo>
                    <a:lnTo>
                      <a:pt x="2200" y="2330"/>
                    </a:lnTo>
                    <a:lnTo>
                      <a:pt x="2051" y="2498"/>
                    </a:lnTo>
                    <a:lnTo>
                      <a:pt x="1883" y="2666"/>
                    </a:lnTo>
                    <a:lnTo>
                      <a:pt x="1865" y="2722"/>
                    </a:lnTo>
                    <a:lnTo>
                      <a:pt x="1846" y="2777"/>
                    </a:lnTo>
                    <a:lnTo>
                      <a:pt x="1846" y="5257"/>
                    </a:lnTo>
                    <a:lnTo>
                      <a:pt x="1865" y="5313"/>
                    </a:lnTo>
                    <a:lnTo>
                      <a:pt x="1883" y="5350"/>
                    </a:lnTo>
                    <a:lnTo>
                      <a:pt x="1939" y="5387"/>
                    </a:lnTo>
                    <a:lnTo>
                      <a:pt x="1995" y="5387"/>
                    </a:lnTo>
                    <a:lnTo>
                      <a:pt x="2126" y="5406"/>
                    </a:lnTo>
                    <a:lnTo>
                      <a:pt x="2293" y="5462"/>
                    </a:lnTo>
                    <a:lnTo>
                      <a:pt x="2592" y="5573"/>
                    </a:lnTo>
                    <a:lnTo>
                      <a:pt x="2890" y="5704"/>
                    </a:lnTo>
                    <a:lnTo>
                      <a:pt x="3225" y="5816"/>
                    </a:lnTo>
                    <a:lnTo>
                      <a:pt x="3393" y="5872"/>
                    </a:lnTo>
                    <a:lnTo>
                      <a:pt x="3580" y="5909"/>
                    </a:lnTo>
                    <a:lnTo>
                      <a:pt x="3785" y="5946"/>
                    </a:lnTo>
                    <a:lnTo>
                      <a:pt x="4400" y="5946"/>
                    </a:lnTo>
                    <a:lnTo>
                      <a:pt x="4586" y="5928"/>
                    </a:lnTo>
                    <a:lnTo>
                      <a:pt x="4772" y="5909"/>
                    </a:lnTo>
                    <a:lnTo>
                      <a:pt x="4940" y="5853"/>
                    </a:lnTo>
                    <a:lnTo>
                      <a:pt x="5108" y="5797"/>
                    </a:lnTo>
                    <a:lnTo>
                      <a:pt x="5238" y="5723"/>
                    </a:lnTo>
                    <a:lnTo>
                      <a:pt x="5332" y="5611"/>
                    </a:lnTo>
                    <a:lnTo>
                      <a:pt x="5388" y="5499"/>
                    </a:lnTo>
                    <a:lnTo>
                      <a:pt x="5425" y="5368"/>
                    </a:lnTo>
                    <a:lnTo>
                      <a:pt x="5425" y="5238"/>
                    </a:lnTo>
                    <a:lnTo>
                      <a:pt x="5406" y="5089"/>
                    </a:lnTo>
                    <a:lnTo>
                      <a:pt x="5481" y="4996"/>
                    </a:lnTo>
                    <a:lnTo>
                      <a:pt x="5537" y="4902"/>
                    </a:lnTo>
                    <a:lnTo>
                      <a:pt x="5574" y="4809"/>
                    </a:lnTo>
                    <a:lnTo>
                      <a:pt x="5611" y="4697"/>
                    </a:lnTo>
                    <a:lnTo>
                      <a:pt x="5630" y="4567"/>
                    </a:lnTo>
                    <a:lnTo>
                      <a:pt x="5630" y="4455"/>
                    </a:lnTo>
                    <a:lnTo>
                      <a:pt x="5630" y="4325"/>
                    </a:lnTo>
                    <a:lnTo>
                      <a:pt x="5593" y="4213"/>
                    </a:lnTo>
                    <a:lnTo>
                      <a:pt x="5667" y="4101"/>
                    </a:lnTo>
                    <a:lnTo>
                      <a:pt x="5723" y="3989"/>
                    </a:lnTo>
                    <a:lnTo>
                      <a:pt x="5742" y="3877"/>
                    </a:lnTo>
                    <a:lnTo>
                      <a:pt x="5779" y="3747"/>
                    </a:lnTo>
                    <a:lnTo>
                      <a:pt x="5779" y="3635"/>
                    </a:lnTo>
                    <a:lnTo>
                      <a:pt x="5760" y="3523"/>
                    </a:lnTo>
                    <a:lnTo>
                      <a:pt x="5742" y="3393"/>
                    </a:lnTo>
                    <a:lnTo>
                      <a:pt x="5704" y="3299"/>
                    </a:lnTo>
                    <a:lnTo>
                      <a:pt x="5798" y="3169"/>
                    </a:lnTo>
                    <a:lnTo>
                      <a:pt x="5872" y="3038"/>
                    </a:lnTo>
                    <a:lnTo>
                      <a:pt x="5909" y="2889"/>
                    </a:lnTo>
                    <a:lnTo>
                      <a:pt x="5928" y="2722"/>
                    </a:lnTo>
                    <a:lnTo>
                      <a:pt x="5909" y="2591"/>
                    </a:lnTo>
                    <a:lnTo>
                      <a:pt x="5872" y="2461"/>
                    </a:lnTo>
                    <a:lnTo>
                      <a:pt x="5816" y="2349"/>
                    </a:lnTo>
                    <a:lnTo>
                      <a:pt x="5723" y="2256"/>
                    </a:lnTo>
                    <a:lnTo>
                      <a:pt x="5630" y="2162"/>
                    </a:lnTo>
                    <a:lnTo>
                      <a:pt x="5518" y="2106"/>
                    </a:lnTo>
                    <a:lnTo>
                      <a:pt x="5388" y="2069"/>
                    </a:lnTo>
                    <a:lnTo>
                      <a:pt x="5238" y="2051"/>
                    </a:lnTo>
                    <a:lnTo>
                      <a:pt x="4064" y="2051"/>
                    </a:lnTo>
                    <a:lnTo>
                      <a:pt x="4101" y="1920"/>
                    </a:lnTo>
                    <a:lnTo>
                      <a:pt x="4157" y="1808"/>
                    </a:lnTo>
                    <a:lnTo>
                      <a:pt x="4288" y="1566"/>
                    </a:lnTo>
                    <a:lnTo>
                      <a:pt x="4344" y="1435"/>
                    </a:lnTo>
                    <a:lnTo>
                      <a:pt x="4400" y="1286"/>
                    </a:lnTo>
                    <a:lnTo>
                      <a:pt x="4437" y="1119"/>
                    </a:lnTo>
                    <a:lnTo>
                      <a:pt x="4456" y="951"/>
                    </a:lnTo>
                    <a:lnTo>
                      <a:pt x="4437" y="802"/>
                    </a:lnTo>
                    <a:lnTo>
                      <a:pt x="4418" y="671"/>
                    </a:lnTo>
                    <a:lnTo>
                      <a:pt x="4400" y="541"/>
                    </a:lnTo>
                    <a:lnTo>
                      <a:pt x="4362" y="447"/>
                    </a:lnTo>
                    <a:lnTo>
                      <a:pt x="4306" y="354"/>
                    </a:lnTo>
                    <a:lnTo>
                      <a:pt x="4251" y="280"/>
                    </a:lnTo>
                    <a:lnTo>
                      <a:pt x="4195" y="205"/>
                    </a:lnTo>
                    <a:lnTo>
                      <a:pt x="4139" y="168"/>
                    </a:lnTo>
                    <a:lnTo>
                      <a:pt x="3990" y="75"/>
                    </a:lnTo>
                    <a:lnTo>
                      <a:pt x="3859" y="37"/>
                    </a:lnTo>
                    <a:lnTo>
                      <a:pt x="3729" y="19"/>
                    </a:lnTo>
                    <a:lnTo>
                      <a:pt x="36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346" name="Google Shape;346;p37"/>
            <p:cNvGrpSpPr/>
            <p:nvPr/>
          </p:nvGrpSpPr>
          <p:grpSpPr>
            <a:xfrm>
              <a:off x="801125" y="3214206"/>
              <a:ext cx="1695900" cy="892144"/>
              <a:chOff x="801125" y="3214206"/>
              <a:chExt cx="1695900" cy="892144"/>
            </a:xfrm>
          </p:grpSpPr>
          <p:sp>
            <p:nvSpPr>
              <p:cNvPr id="347" name="Google Shape;347;p37"/>
              <p:cNvSpPr txBox="1"/>
              <p:nvPr/>
            </p:nvSpPr>
            <p:spPr>
              <a:xfrm>
                <a:off x="801125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For PowerPoint and Google Slides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348" name="Google Shape;348;p37"/>
              <p:cNvSpPr/>
              <p:nvPr/>
            </p:nvSpPr>
            <p:spPr>
              <a:xfrm>
                <a:off x="1535764" y="3214206"/>
                <a:ext cx="226629" cy="180627"/>
              </a:xfrm>
              <a:custGeom>
                <a:rect b="b" l="l" r="r" t="t"/>
                <a:pathLst>
                  <a:path extrusionOk="0" h="5929" w="7439">
                    <a:moveTo>
                      <a:pt x="5947" y="728"/>
                    </a:moveTo>
                    <a:lnTo>
                      <a:pt x="5947" y="3710"/>
                    </a:lnTo>
                    <a:lnTo>
                      <a:pt x="1492" y="3710"/>
                    </a:lnTo>
                    <a:lnTo>
                      <a:pt x="1492" y="728"/>
                    </a:lnTo>
                    <a:close/>
                    <a:moveTo>
                      <a:pt x="1194" y="1"/>
                    </a:moveTo>
                    <a:lnTo>
                      <a:pt x="1101" y="38"/>
                    </a:lnTo>
                    <a:lnTo>
                      <a:pt x="989" y="94"/>
                    </a:lnTo>
                    <a:lnTo>
                      <a:pt x="914" y="150"/>
                    </a:lnTo>
                    <a:lnTo>
                      <a:pt x="840" y="243"/>
                    </a:lnTo>
                    <a:lnTo>
                      <a:pt x="802" y="336"/>
                    </a:lnTo>
                    <a:lnTo>
                      <a:pt x="765" y="430"/>
                    </a:lnTo>
                    <a:lnTo>
                      <a:pt x="746" y="542"/>
                    </a:lnTo>
                    <a:lnTo>
                      <a:pt x="746" y="4437"/>
                    </a:lnTo>
                    <a:lnTo>
                      <a:pt x="6693" y="4437"/>
                    </a:lnTo>
                    <a:lnTo>
                      <a:pt x="6693" y="542"/>
                    </a:lnTo>
                    <a:lnTo>
                      <a:pt x="6674" y="430"/>
                    </a:lnTo>
                    <a:lnTo>
                      <a:pt x="6655" y="336"/>
                    </a:lnTo>
                    <a:lnTo>
                      <a:pt x="6599" y="243"/>
                    </a:lnTo>
                    <a:lnTo>
                      <a:pt x="6525" y="150"/>
                    </a:lnTo>
                    <a:lnTo>
                      <a:pt x="6450" y="94"/>
                    </a:lnTo>
                    <a:lnTo>
                      <a:pt x="6357" y="38"/>
                    </a:lnTo>
                    <a:lnTo>
                      <a:pt x="6245" y="1"/>
                    </a:lnTo>
                    <a:close/>
                    <a:moveTo>
                      <a:pt x="187" y="4810"/>
                    </a:moveTo>
                    <a:lnTo>
                      <a:pt x="131" y="4829"/>
                    </a:lnTo>
                    <a:lnTo>
                      <a:pt x="57" y="4866"/>
                    </a:lnTo>
                    <a:lnTo>
                      <a:pt x="20" y="4941"/>
                    </a:lnTo>
                    <a:lnTo>
                      <a:pt x="1" y="4996"/>
                    </a:lnTo>
                    <a:lnTo>
                      <a:pt x="1" y="5183"/>
                    </a:lnTo>
                    <a:lnTo>
                      <a:pt x="20" y="5332"/>
                    </a:lnTo>
                    <a:lnTo>
                      <a:pt x="75" y="5481"/>
                    </a:lnTo>
                    <a:lnTo>
                      <a:pt x="131" y="5612"/>
                    </a:lnTo>
                    <a:lnTo>
                      <a:pt x="225" y="5705"/>
                    </a:lnTo>
                    <a:lnTo>
                      <a:pt x="336" y="5798"/>
                    </a:lnTo>
                    <a:lnTo>
                      <a:pt x="467" y="5873"/>
                    </a:lnTo>
                    <a:lnTo>
                      <a:pt x="597" y="5910"/>
                    </a:lnTo>
                    <a:lnTo>
                      <a:pt x="746" y="5928"/>
                    </a:lnTo>
                    <a:lnTo>
                      <a:pt x="6693" y="5928"/>
                    </a:lnTo>
                    <a:lnTo>
                      <a:pt x="6842" y="5910"/>
                    </a:lnTo>
                    <a:lnTo>
                      <a:pt x="6972" y="5873"/>
                    </a:lnTo>
                    <a:lnTo>
                      <a:pt x="7103" y="5798"/>
                    </a:lnTo>
                    <a:lnTo>
                      <a:pt x="7214" y="5705"/>
                    </a:lnTo>
                    <a:lnTo>
                      <a:pt x="7308" y="5612"/>
                    </a:lnTo>
                    <a:lnTo>
                      <a:pt x="7382" y="5481"/>
                    </a:lnTo>
                    <a:lnTo>
                      <a:pt x="7420" y="5332"/>
                    </a:lnTo>
                    <a:lnTo>
                      <a:pt x="7438" y="5183"/>
                    </a:lnTo>
                    <a:lnTo>
                      <a:pt x="7438" y="4996"/>
                    </a:lnTo>
                    <a:lnTo>
                      <a:pt x="7420" y="4941"/>
                    </a:lnTo>
                    <a:lnTo>
                      <a:pt x="7382" y="4866"/>
                    </a:lnTo>
                    <a:lnTo>
                      <a:pt x="7326" y="4829"/>
                    </a:lnTo>
                    <a:lnTo>
                      <a:pt x="7252" y="4810"/>
                    </a:lnTo>
                    <a:lnTo>
                      <a:pt x="4437" y="4810"/>
                    </a:lnTo>
                    <a:lnTo>
                      <a:pt x="4419" y="4903"/>
                    </a:lnTo>
                    <a:lnTo>
                      <a:pt x="4400" y="4978"/>
                    </a:lnTo>
                    <a:lnTo>
                      <a:pt x="4363" y="5034"/>
                    </a:lnTo>
                    <a:lnTo>
                      <a:pt x="4325" y="5090"/>
                    </a:lnTo>
                    <a:lnTo>
                      <a:pt x="4269" y="5127"/>
                    </a:lnTo>
                    <a:lnTo>
                      <a:pt x="4195" y="5164"/>
                    </a:lnTo>
                    <a:lnTo>
                      <a:pt x="4139" y="5183"/>
                    </a:lnTo>
                    <a:lnTo>
                      <a:pt x="3263" y="5183"/>
                    </a:lnTo>
                    <a:lnTo>
                      <a:pt x="3207" y="5146"/>
                    </a:lnTo>
                    <a:lnTo>
                      <a:pt x="3132" y="5108"/>
                    </a:lnTo>
                    <a:lnTo>
                      <a:pt x="3076" y="5071"/>
                    </a:lnTo>
                    <a:lnTo>
                      <a:pt x="3039" y="5015"/>
                    </a:lnTo>
                    <a:lnTo>
                      <a:pt x="3002" y="4941"/>
                    </a:lnTo>
                    <a:lnTo>
                      <a:pt x="2983" y="4885"/>
                    </a:lnTo>
                    <a:lnTo>
                      <a:pt x="2965" y="48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Warwick template">
  <a:themeElements>
    <a:clrScheme name="Custom 347">
      <a:dk1>
        <a:srgbClr val="114454"/>
      </a:dk1>
      <a:lt1>
        <a:srgbClr val="FFFFFF"/>
      </a:lt1>
      <a:dk2>
        <a:srgbClr val="5F6C70"/>
      </a:dk2>
      <a:lt2>
        <a:srgbClr val="CED5D8"/>
      </a:lt2>
      <a:accent1>
        <a:srgbClr val="114454"/>
      </a:accent1>
      <a:accent2>
        <a:srgbClr val="18637B"/>
      </a:accent2>
      <a:accent3>
        <a:srgbClr val="309AAD"/>
      </a:accent3>
      <a:accent4>
        <a:srgbClr val="165751"/>
      </a:accent4>
      <a:accent5>
        <a:srgbClr val="3B8D61"/>
      </a:accent5>
      <a:accent6>
        <a:srgbClr val="94BF6E"/>
      </a:accent6>
      <a:hlink>
        <a:srgbClr val="114454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