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y="5143500" cx="9144000"/>
  <p:notesSz cx="6858000" cy="9144000"/>
  <p:embeddedFontLst>
    <p:embeddedFont>
      <p:font typeface="Roboto Slab"/>
      <p:regular r:id="rId29"/>
      <p:bold r:id="rId30"/>
    </p:embeddedFont>
    <p:embeddedFont>
      <p:font typeface="Ubuntu"/>
      <p:regular r:id="rId31"/>
      <p:bold r:id="rId32"/>
      <p:italic r:id="rId33"/>
      <p:boldItalic r:id="rId34"/>
    </p:embeddedFont>
    <p:embeddedFont>
      <p:font typeface="Sniglet"/>
      <p:regular r:id="rId35"/>
    </p:embeddedFont>
    <p:embeddedFont>
      <p:font typeface="Dosis"/>
      <p:regular r:id="rId36"/>
      <p:bold r:id="rId37"/>
    </p:embeddedFont>
    <p:embeddedFont>
      <p:font typeface="Nixie One"/>
      <p:regular r:id="rId38"/>
    </p:embeddedFont>
    <p:embeddedFont>
      <p:font typeface="Montserrat"/>
      <p:regular r:id="rId39"/>
      <p:bold r:id="rId40"/>
      <p:italic r:id="rId41"/>
      <p:boldItalic r:id="rId42"/>
    </p:embeddedFont>
    <p:embeddedFont>
      <p:font typeface="Viga"/>
      <p:regular r:id="rId43"/>
    </p:embeddedFont>
    <p:embeddedFont>
      <p:font typeface="Century Gothic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bold.fntdata"/><Relationship Id="rId20" Type="http://schemas.openxmlformats.org/officeDocument/2006/relationships/slide" Target="slides/slide16.xml"/><Relationship Id="rId42" Type="http://schemas.openxmlformats.org/officeDocument/2006/relationships/font" Target="fonts/Montserrat-boldItalic.fntdata"/><Relationship Id="rId41" Type="http://schemas.openxmlformats.org/officeDocument/2006/relationships/font" Target="fonts/Montserrat-italic.fntdata"/><Relationship Id="rId22" Type="http://schemas.openxmlformats.org/officeDocument/2006/relationships/slide" Target="slides/slide18.xml"/><Relationship Id="rId44" Type="http://schemas.openxmlformats.org/officeDocument/2006/relationships/font" Target="fonts/CenturyGothic-regular.fntdata"/><Relationship Id="rId21" Type="http://schemas.openxmlformats.org/officeDocument/2006/relationships/slide" Target="slides/slide17.xml"/><Relationship Id="rId43" Type="http://schemas.openxmlformats.org/officeDocument/2006/relationships/font" Target="fonts/Viga-regular.fntdata"/><Relationship Id="rId24" Type="http://schemas.openxmlformats.org/officeDocument/2006/relationships/slide" Target="slides/slide20.xml"/><Relationship Id="rId46" Type="http://schemas.openxmlformats.org/officeDocument/2006/relationships/font" Target="fonts/CenturyGothic-italic.fntdata"/><Relationship Id="rId23" Type="http://schemas.openxmlformats.org/officeDocument/2006/relationships/slide" Target="slides/slide19.xml"/><Relationship Id="rId45" Type="http://schemas.openxmlformats.org/officeDocument/2006/relationships/font" Target="fonts/CenturyGothic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47" Type="http://schemas.openxmlformats.org/officeDocument/2006/relationships/font" Target="fonts/CenturyGothic-boldItalic.fntdata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RobotoSlab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Ubuntu-regular.fntdata"/><Relationship Id="rId30" Type="http://schemas.openxmlformats.org/officeDocument/2006/relationships/font" Target="fonts/RobotoSlab-bold.fntdata"/><Relationship Id="rId11" Type="http://schemas.openxmlformats.org/officeDocument/2006/relationships/slide" Target="slides/slide7.xml"/><Relationship Id="rId33" Type="http://schemas.openxmlformats.org/officeDocument/2006/relationships/font" Target="fonts/Ubuntu-italic.fntdata"/><Relationship Id="rId10" Type="http://schemas.openxmlformats.org/officeDocument/2006/relationships/slide" Target="slides/slide6.xml"/><Relationship Id="rId32" Type="http://schemas.openxmlformats.org/officeDocument/2006/relationships/font" Target="fonts/Ubuntu-bold.fntdata"/><Relationship Id="rId13" Type="http://schemas.openxmlformats.org/officeDocument/2006/relationships/slide" Target="slides/slide9.xml"/><Relationship Id="rId35" Type="http://schemas.openxmlformats.org/officeDocument/2006/relationships/font" Target="fonts/Sniglet-regular.fntdata"/><Relationship Id="rId12" Type="http://schemas.openxmlformats.org/officeDocument/2006/relationships/slide" Target="slides/slide8.xml"/><Relationship Id="rId34" Type="http://schemas.openxmlformats.org/officeDocument/2006/relationships/font" Target="fonts/Ubuntu-boldItalic.fntdata"/><Relationship Id="rId15" Type="http://schemas.openxmlformats.org/officeDocument/2006/relationships/slide" Target="slides/slide11.xml"/><Relationship Id="rId37" Type="http://schemas.openxmlformats.org/officeDocument/2006/relationships/font" Target="fonts/Dosis-bold.fntdata"/><Relationship Id="rId14" Type="http://schemas.openxmlformats.org/officeDocument/2006/relationships/slide" Target="slides/slide10.xml"/><Relationship Id="rId36" Type="http://schemas.openxmlformats.org/officeDocument/2006/relationships/font" Target="fonts/Dosis-regular.fntdata"/><Relationship Id="rId17" Type="http://schemas.openxmlformats.org/officeDocument/2006/relationships/slide" Target="slides/slide13.xml"/><Relationship Id="rId39" Type="http://schemas.openxmlformats.org/officeDocument/2006/relationships/font" Target="fonts/Montserrat-regular.fntdata"/><Relationship Id="rId16" Type="http://schemas.openxmlformats.org/officeDocument/2006/relationships/slide" Target="slides/slide12.xml"/><Relationship Id="rId38" Type="http://schemas.openxmlformats.org/officeDocument/2006/relationships/font" Target="fonts/NixieOne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d8472af53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d8472af5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fc8e86f98d_0_5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fc8e86f98d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d9becb9bd1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d9becb9b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53861f8f34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53861f8f3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Calculatrice graphique seulement pour les maths/sciences, surtout au secondaire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Classe virtuelle pour toutes les disciplines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fc8e86f98d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fc8e86f9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seulement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539418c681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539418c68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9d781c6a3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9d781c6a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01031bec87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01031bec8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d9becb9bd1_6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d9becb9bd1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300">
                <a:latin typeface="Ubuntu"/>
                <a:ea typeface="Ubuntu"/>
                <a:cs typeface="Ubuntu"/>
                <a:sym typeface="Ubuntu"/>
              </a:rPr>
              <a:t>SR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fc8e86f98d_0_10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fc8e86f98d_0_1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036417e896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036417e89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53861f8f34_0_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53861f8f3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53861f8f34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53861f8f3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discussion, rétroaction, pacing, pause, collaboration, captures, tableau de bord, gestion des classes, n’est pas autocorrectif et c’est voulu!, nombre de participants, communauté de partage, etc.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 - FO - Les participants répondent dans le wooclap, ils peuvent liker les affirmations des autres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Wooclap: https://www.wooclap.com/ALFPLY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fc8e86f98d_0_26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1fc8e86f98d_0_2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0f5340ed8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0f5340ed8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g20f5340ed80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99dc0336a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99dc0336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807d2eab53_0_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2807d2eab53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fc8e86f98d_0_21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1fc8e86f98d_0_2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c8800865ed_0_11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c8800865ed_0_1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SR</a:t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c8800865ed_0_16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c8800865ed_0_1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01031bec87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201031bec8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SR</a:t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827f0e36f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827f0e36f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g2827f0e36fa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fc8e86f98d_0_31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1fc8e86f98d_0_3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fc8e86f98d_0_38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1fc8e86f98d_0_3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8" name="Google Shape;18;p3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4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3398538" y="1599538"/>
            <a:ext cx="2346925" cy="19444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0E3142">
                    <a:alpha val="26820"/>
                  </a:srgbClr>
                </a:solidFill>
                <a:latin typeface="Impact"/>
              </a:rPr>
              <a:t>“</a:t>
            </a:r>
          </a:p>
        </p:txBody>
      </p:sp>
      <p:sp>
        <p:nvSpPr>
          <p:cNvPr id="26" name="Google Shape;26;p4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1556175" y="2300275"/>
            <a:ext cx="6031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  <a:defRPr sz="2000">
                <a:solidFill>
                  <a:schemeClr val="lt1"/>
                </a:solidFill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▫"/>
              <a:defRPr sz="2000">
                <a:solidFill>
                  <a:schemeClr val="lt1"/>
                </a:solidFill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5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" name="Google Shape;39;p5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879125" y="1744500"/>
            <a:ext cx="75444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Char char="■"/>
              <a:defRPr sz="17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3pPr>
            <a:lvl4pPr indent="-4064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4pPr>
            <a:lvl5pPr indent="-4064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5pPr>
            <a:lvl6pPr indent="-4064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6pPr>
            <a:lvl7pPr indent="-4064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7pPr>
            <a:lvl8pPr indent="-4064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8pPr>
            <a:lvl9pPr indent="-4064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6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" name="Google Shape;49;p6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1146025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5026623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2" name="Google Shape;52;p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" name="Google Shape;59;p7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7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" type="body"/>
          </p:nvPr>
        </p:nvSpPr>
        <p:spPr>
          <a:xfrm>
            <a:off x="1146025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2" type="body"/>
          </p:nvPr>
        </p:nvSpPr>
        <p:spPr>
          <a:xfrm>
            <a:off x="3679388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3" type="body"/>
          </p:nvPr>
        </p:nvSpPr>
        <p:spPr>
          <a:xfrm>
            <a:off x="6212750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8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1" name="Google Shape;71;p8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</a:lstStyle>
          <a:p/>
        </p:txBody>
      </p:sp>
      <p:sp>
        <p:nvSpPr>
          <p:cNvPr id="81" name="Google Shape;81;p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0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0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A">
  <p:cSld name="BLANK_1_1">
    <p:bg>
      <p:bgPr>
        <a:solidFill>
          <a:schemeClr val="accent4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1" name="Google Shape;91;p11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1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1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B">
  <p:cSld name="BLANK_1_1_1">
    <p:bg>
      <p:bgPr>
        <a:solidFill>
          <a:schemeClr val="accen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/>
          <p:nvPr/>
        </p:nvSpPr>
        <p:spPr>
          <a:xfrm>
            <a:off x="0" y="4294550"/>
            <a:ext cx="9144000" cy="24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8" name="Google Shape;98;p1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3" name="Google Shape;103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4" name="Google Shape;10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_2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ixie One"/>
              <a:buChar char="▪"/>
              <a:defRPr sz="30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▫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■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recitmst.qc.ca/desmos28092023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://www.recit.qc.ca" TargetMode="External"/><Relationship Id="rId5" Type="http://schemas.openxmlformats.org/officeDocument/2006/relationships/hyperlink" Target="https://recitmst.qc.ca/" TargetMode="External"/><Relationship Id="rId6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teacher.desmos.com/" TargetMode="External"/><Relationship Id="rId5" Type="http://schemas.openxmlformats.org/officeDocument/2006/relationships/image" Target="../media/image17.png"/><Relationship Id="rId6" Type="http://schemas.openxmlformats.org/officeDocument/2006/relationships/hyperlink" Target="https://www.desmos.com/" TargetMode="External"/><Relationship Id="rId7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tudent.desmos.com/?prepopulateCode=m8y3z4&amp;lang=fr" TargetMode="External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teacher.desmos.com/activitybuilder/custom/616843ddf318ff3a16d709d5?lang=fr" TargetMode="External"/><Relationship Id="rId4" Type="http://schemas.openxmlformats.org/officeDocument/2006/relationships/hyperlink" Target="https://teacher.desmos.com/activitybuilder/custom/5e7d3e13beccc116b4cdff18?collections=5f4e83675fb4842356264c02&amp;lang=fr" TargetMode="External"/><Relationship Id="rId5" Type="http://schemas.openxmlformats.org/officeDocument/2006/relationships/hyperlink" Target="https://teacher.desmos.com/polygraph/custom/59e3b2dc5a79e348a3838d75?lang=fr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teacher.desmos.com/" TargetMode="External"/><Relationship Id="rId4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app.wooclap.com/MYPDIT?from=instruction-slide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view.genial.ly/5d812659369a7d0fc95ca03b/interactive-content-cadre-de-reference-de-la-competence-numerique" TargetMode="External"/><Relationship Id="rId4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login/index.php" TargetMode="External"/><Relationship Id="rId5" Type="http://schemas.openxmlformats.org/officeDocument/2006/relationships/image" Target="../media/image10.png"/><Relationship Id="rId6" Type="http://schemas.openxmlformats.org/officeDocument/2006/relationships/image" Target="../media/image24.png"/><Relationship Id="rId7" Type="http://schemas.openxmlformats.org/officeDocument/2006/relationships/hyperlink" Target="https://campus.recit.qc.ca/enrol/index.php?id=263" TargetMode="External"/><Relationship Id="rId8" Type="http://schemas.openxmlformats.org/officeDocument/2006/relationships/hyperlink" Target="https://campus.recit.qc.ca/enrol/index.php?id=217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Relationship Id="rId4" Type="http://schemas.openxmlformats.org/officeDocument/2006/relationships/image" Target="../media/image8.png"/><Relationship Id="rId5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8.png"/><Relationship Id="rId5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teacher.desmos.com/collection/5d9f7a25f1c089673f662436" TargetMode="External"/><Relationship Id="rId4" Type="http://schemas.openxmlformats.org/officeDocument/2006/relationships/hyperlink" Target="https://teacher.desmos.com/collection/5eb09aa8db788d0303ba92b0" TargetMode="External"/><Relationship Id="rId5" Type="http://schemas.openxmlformats.org/officeDocument/2006/relationships/hyperlink" Target="https://teacher.desmos.com/collection/5f4e83675fb4842356264c02" TargetMode="External"/><Relationship Id="rId6" Type="http://schemas.openxmlformats.org/officeDocument/2006/relationships/hyperlink" Target="https://teacher.desmos.com/collection/5f5f5dd8e9393d0b2b8fc978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://www.desmosfr.ca" TargetMode="External"/><Relationship Id="rId5" Type="http://schemas.openxmlformats.org/officeDocument/2006/relationships/hyperlink" Target="https://www.facebook.com/groups/pedagoguesdesmos" TargetMode="External"/><Relationship Id="rId6" Type="http://schemas.openxmlformats.org/officeDocument/2006/relationships/hyperlink" Target="https://www.facebook.com/groups/704851039666407" TargetMode="External"/><Relationship Id="rId7" Type="http://schemas.openxmlformats.org/officeDocument/2006/relationships/hyperlink" Target="http://www.lesmathsautrement.ca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9" Type="http://schemas.openxmlformats.org/officeDocument/2006/relationships/hyperlink" Target="https://view.genial.ly/600740a426efd30d1ba0c4ca/horizontal-infographic-review-formation-teacher-desmos-science?fbclid=IwAR2M8aOAMlc1F-6DAq1eZiLuBejHMuwGB_amSIPjU9xd3tb9By9OVThb7IQ" TargetMode="External"/><Relationship Id="rId5" Type="http://schemas.openxmlformats.org/officeDocument/2006/relationships/hyperlink" Target="https://recitmst.qc.ca/Desmos-les-bases-de-la-calculatrice-graphique" TargetMode="External"/><Relationship Id="rId6" Type="http://schemas.openxmlformats.org/officeDocument/2006/relationships/hyperlink" Target="https://recitmst.qc.ca/Desmos-les-mathematiques-en-classe-virtuelle" TargetMode="External"/><Relationship Id="rId7" Type="http://schemas.openxmlformats.org/officeDocument/2006/relationships/hyperlink" Target="https://recitmst.qc.ca/Desmos-creation-d-activites-pour-la-classe-virtuelle" TargetMode="External"/><Relationship Id="rId8" Type="http://schemas.openxmlformats.org/officeDocument/2006/relationships/hyperlink" Target="https://view.genial.ly/5f6b3ba79e22dc0d83e40fcc/horizontal-infographic-lists-dynamiser-lenseignement-apprentissage-des-mathematiques-avec-desmos" TargetMode="External"/></Relationships>
</file>

<file path=ppt/slides/_rels/slide22.xml.rels><?xml version="1.0" encoding="UTF-8" standalone="yes"?><Relationships xmlns="http://schemas.openxmlformats.org/package/2006/relationships"><Relationship Id="rId11" Type="http://schemas.openxmlformats.org/officeDocument/2006/relationships/hyperlink" Target="https://campus.recit.qc.ca/mod/page/view.php?id=16668" TargetMode="External"/><Relationship Id="rId10" Type="http://schemas.openxmlformats.org/officeDocument/2006/relationships/hyperlink" Target="https://campus.recit.qc.ca/enrol/index.php?id=217" TargetMode="External"/><Relationship Id="rId12" Type="http://schemas.openxmlformats.org/officeDocument/2006/relationships/hyperlink" Target="https://campus.recit.qc.ca/mod/page/view.php?id=21072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login/index.php" TargetMode="External"/><Relationship Id="rId9" Type="http://schemas.openxmlformats.org/officeDocument/2006/relationships/hyperlink" Target="https://campus.recit.qc.ca/enrol/index.php?id=263" TargetMode="External"/><Relationship Id="rId5" Type="http://schemas.openxmlformats.org/officeDocument/2006/relationships/image" Target="../media/image10.png"/><Relationship Id="rId6" Type="http://schemas.openxmlformats.org/officeDocument/2006/relationships/image" Target="../media/image24.png"/><Relationship Id="rId7" Type="http://schemas.openxmlformats.org/officeDocument/2006/relationships/image" Target="../media/image22.png"/><Relationship Id="rId8" Type="http://schemas.openxmlformats.org/officeDocument/2006/relationships/image" Target="../media/image25.png"/></Relationships>
</file>

<file path=ppt/slides/_rels/slide23.xml.rels><?xml version="1.0" encoding="UTF-8" standalone="yes"?><Relationships xmlns="http://schemas.openxmlformats.org/package/2006/relationships"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hyperlink" Target="mailto:stephanie.rioux@recit.qc.ca" TargetMode="External"/><Relationship Id="rId9" Type="http://schemas.openxmlformats.org/officeDocument/2006/relationships/hyperlink" Target="http://creativecommons.org/licenses/by-nc-sa/4.0/" TargetMode="External"/><Relationship Id="rId5" Type="http://schemas.openxmlformats.org/officeDocument/2006/relationships/hyperlink" Target="mailto:equipemst@recit.qc.ca" TargetMode="External"/><Relationship Id="rId6" Type="http://schemas.openxmlformats.org/officeDocument/2006/relationships/hyperlink" Target="https://www.facebook.com/RECITMST2020/" TargetMode="External"/><Relationship Id="rId7" Type="http://schemas.openxmlformats.org/officeDocument/2006/relationships/hyperlink" Target="https://twitter.com/recitmst" TargetMode="External"/><Relationship Id="rId8" Type="http://schemas.openxmlformats.org/officeDocument/2006/relationships/hyperlink" Target="https://www.youtube.com/channel/UC7IcadI_rZFwso9N81PYqFg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>
            <p:ph type="ctrTitle"/>
          </p:nvPr>
        </p:nvSpPr>
        <p:spPr>
          <a:xfrm>
            <a:off x="20225" y="1301800"/>
            <a:ext cx="86697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 classe virtuelle de Desmos</a:t>
            </a:r>
            <a:endParaRPr sz="2800">
              <a:solidFill>
                <a:srgbClr val="FAA22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150675" y="2203075"/>
            <a:ext cx="59037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28 septembre</a:t>
            </a: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2023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8h30 à 15h30 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CSS Marie-Victorin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recitmst.qc.ca/desmos28092023</a:t>
            </a:r>
            <a:endParaRPr sz="28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3" name="Google Shape;11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66150" y="3013514"/>
            <a:ext cx="874765" cy="141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43350" y="132100"/>
            <a:ext cx="1287425" cy="128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/>
          <p:nvPr>
            <p:ph idx="1" type="subTitle"/>
          </p:nvPr>
        </p:nvSpPr>
        <p:spPr>
          <a:xfrm>
            <a:off x="220600" y="1149475"/>
            <a:ext cx="3044400" cy="13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Stéphanie Rioux</a:t>
            </a:r>
            <a:endParaRPr sz="3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stephanie.rioux@recit.qc.ca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0" name="Google Shape;120;p1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1" name="Google Shape;12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2955" y="3638075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>
            <a:hlinkClick r:id="rId4"/>
          </p:cNvPr>
          <p:cNvSpPr txBox="1"/>
          <p:nvPr/>
        </p:nvSpPr>
        <p:spPr>
          <a:xfrm>
            <a:off x="220600" y="36772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3" name="Google Shape;12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1555" y="1415025"/>
            <a:ext cx="3044250" cy="789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" name="Google Shape;124;p16"/>
          <p:cNvGrpSpPr/>
          <p:nvPr/>
        </p:nvGrpSpPr>
        <p:grpSpPr>
          <a:xfrm>
            <a:off x="4166969" y="761155"/>
            <a:ext cx="4193422" cy="2131004"/>
            <a:chOff x="1177450" y="241631"/>
            <a:chExt cx="6173152" cy="3616776"/>
          </a:xfrm>
        </p:grpSpPr>
        <p:sp>
          <p:nvSpPr>
            <p:cNvPr id="125" name="Google Shape;125;p16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 txBox="1"/>
          <p:nvPr>
            <p:ph type="title"/>
          </p:nvPr>
        </p:nvSpPr>
        <p:spPr>
          <a:xfrm>
            <a:off x="1146025" y="530725"/>
            <a:ext cx="342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Century Gothic"/>
                <a:ea typeface="Century Gothic"/>
                <a:cs typeface="Century Gothic"/>
                <a:sym typeface="Century Gothic"/>
              </a:rPr>
              <a:t>Plan de la journée</a:t>
            </a:r>
            <a:endParaRPr sz="2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4" name="Google Shape;134;p17"/>
          <p:cNvSpPr txBox="1"/>
          <p:nvPr>
            <p:ph idx="4294967295" type="body"/>
          </p:nvPr>
        </p:nvSpPr>
        <p:spPr>
          <a:xfrm>
            <a:off x="1149750" y="1683825"/>
            <a:ext cx="6431700" cy="309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C’est quoi Desmos?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Expériences-élèves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Espace enseignant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En quoi Desmos se démarque?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Création/modification d’activités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Ressources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5" name="Google Shape;135;p1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 txBox="1"/>
          <p:nvPr>
            <p:ph type="title"/>
          </p:nvPr>
        </p:nvSpPr>
        <p:spPr>
          <a:xfrm>
            <a:off x="1029641" y="743400"/>
            <a:ext cx="3989400" cy="61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C’est quoi Desmos?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41" name="Google Shape;141;p1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42" name="Google Shape;142;p18"/>
          <p:cNvSpPr/>
          <p:nvPr/>
        </p:nvSpPr>
        <p:spPr>
          <a:xfrm>
            <a:off x="504300" y="2859600"/>
            <a:ext cx="8597100" cy="1922100"/>
          </a:xfrm>
          <a:prstGeom prst="roundRect">
            <a:avLst>
              <a:gd fmla="val 16667" name="adj"/>
            </a:avLst>
          </a:prstGeom>
          <a:solidFill>
            <a:srgbClr val="94BF6E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8"/>
          <p:cNvSpPr txBox="1"/>
          <p:nvPr/>
        </p:nvSpPr>
        <p:spPr>
          <a:xfrm>
            <a:off x="3461550" y="437952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 </a:t>
            </a: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44" name="Google Shape;144;p18"/>
          <p:cNvSpPr txBox="1"/>
          <p:nvPr/>
        </p:nvSpPr>
        <p:spPr>
          <a:xfrm>
            <a:off x="6539400" y="4359575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1200">
              <a:solidFill>
                <a:srgbClr val="1A73E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430300" y="34648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■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Classe virtuelle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‹#›</a:t>
            </a:fld>
            <a:endParaRPr sz="1200"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147" name="Google Shape;14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37847" y="3029075"/>
            <a:ext cx="5875553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8"/>
          <p:cNvSpPr txBox="1"/>
          <p:nvPr/>
        </p:nvSpPr>
        <p:spPr>
          <a:xfrm>
            <a:off x="430300" y="1744775"/>
            <a:ext cx="6077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■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Calculatrice graphique (</a:t>
            </a:r>
            <a:r>
              <a:rPr b="1" lang="en" sz="22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) ou application pour appareils mobiles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9" name="Google Shape;149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72850" y="1387800"/>
            <a:ext cx="1428750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5" name="Google Shape;155;p19"/>
          <p:cNvSpPr txBox="1"/>
          <p:nvPr>
            <p:ph type="title"/>
          </p:nvPr>
        </p:nvSpPr>
        <p:spPr>
          <a:xfrm>
            <a:off x="1105841" y="530725"/>
            <a:ext cx="35676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Expérience élève 1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Opérations sur les fractions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6" name="Google Shape;15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263" y="1632896"/>
            <a:ext cx="8123826" cy="3460276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/>
          <p:nvPr>
            <p:ph type="title"/>
          </p:nvPr>
        </p:nvSpPr>
        <p:spPr>
          <a:xfrm>
            <a:off x="1114175" y="540775"/>
            <a:ext cx="3607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Century Gothic"/>
                <a:ea typeface="Century Gothic"/>
                <a:cs typeface="Century Gothic"/>
                <a:sym typeface="Century Gothic"/>
              </a:rPr>
              <a:t>Rejoindre la classe</a:t>
            </a:r>
            <a:endParaRPr sz="2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2" name="Google Shape;162;p2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63" name="Google Shape;163;p20"/>
          <p:cNvSpPr txBox="1"/>
          <p:nvPr/>
        </p:nvSpPr>
        <p:spPr>
          <a:xfrm>
            <a:off x="1939138" y="4607050"/>
            <a:ext cx="539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Vous pouvez également cliquer sur ce</a:t>
            </a:r>
            <a:r>
              <a:rPr b="1" lang="en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d’invitation</a:t>
            </a: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4" name="Google Shape;16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6713" y="1611988"/>
            <a:ext cx="4490570" cy="29525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>
            <p:ph type="title"/>
          </p:nvPr>
        </p:nvSpPr>
        <p:spPr>
          <a:xfrm>
            <a:off x="1105841" y="530725"/>
            <a:ext cx="35274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Expérience élève 2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Reproduisez ma droite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0" name="Google Shape;170;p2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171" name="Google Shape;17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313" y="1669300"/>
            <a:ext cx="7623375" cy="328275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Expérience élève 3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Polygraph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7" name="Google Shape;177;p2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178" name="Google Shape;17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4975" y="236278"/>
            <a:ext cx="2260350" cy="187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0900" y="1679250"/>
            <a:ext cx="5062762" cy="3252724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3"/>
          <p:cNvSpPr txBox="1"/>
          <p:nvPr>
            <p:ph type="title"/>
          </p:nvPr>
        </p:nvSpPr>
        <p:spPr>
          <a:xfrm>
            <a:off x="1146025" y="530725"/>
            <a:ext cx="3376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Activités présentées</a:t>
            </a: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5" name="Google Shape;185;p2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86" name="Google Shape;186;p23"/>
          <p:cNvSpPr txBox="1"/>
          <p:nvPr/>
        </p:nvSpPr>
        <p:spPr>
          <a:xfrm>
            <a:off x="1128925" y="2298700"/>
            <a:ext cx="64317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L’addition et la soustraction de fractions</a:t>
            </a:r>
            <a:endParaRPr b="1" sz="25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Reproduisez ma droite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«Polygraph» sur le plan cartésien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4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entury Gothic"/>
                <a:ea typeface="Century Gothic"/>
                <a:cs typeface="Century Gothic"/>
                <a:sym typeface="Century Gothic"/>
              </a:rPr>
              <a:t>L’espace enseignant</a:t>
            </a:r>
            <a:endParaRPr sz="3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2" name="Google Shape;192;p2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93" name="Google Shape;193;p24"/>
          <p:cNvSpPr txBox="1"/>
          <p:nvPr>
            <p:ph type="title"/>
          </p:nvPr>
        </p:nvSpPr>
        <p:spPr>
          <a:xfrm>
            <a:off x="2211862" y="2784244"/>
            <a:ext cx="5030100" cy="5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26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94" name="Google Shape;194;p24"/>
          <p:cNvGrpSpPr/>
          <p:nvPr/>
        </p:nvGrpSpPr>
        <p:grpSpPr>
          <a:xfrm>
            <a:off x="2241293" y="1756649"/>
            <a:ext cx="4971239" cy="2912590"/>
            <a:chOff x="1177450" y="241631"/>
            <a:chExt cx="6173152" cy="3616776"/>
          </a:xfrm>
        </p:grpSpPr>
        <p:sp>
          <p:nvSpPr>
            <p:cNvPr id="195" name="Google Shape;195;p24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24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24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4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9" name="Google Shape;19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9825" y="3436200"/>
            <a:ext cx="794175" cy="77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0175" y="162450"/>
            <a:ext cx="2714625" cy="47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5"/>
          <p:cNvSpPr txBox="1"/>
          <p:nvPr>
            <p:ph type="ctrTitle"/>
          </p:nvPr>
        </p:nvSpPr>
        <p:spPr>
          <a:xfrm>
            <a:off x="298150" y="1633075"/>
            <a:ext cx="2613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L’espace </a:t>
            </a:r>
            <a:endParaRPr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enseignant</a:t>
            </a:r>
            <a:endParaRPr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6" name="Google Shape;206;p2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7" name="Google Shape;207;p25"/>
          <p:cNvSpPr/>
          <p:nvPr/>
        </p:nvSpPr>
        <p:spPr>
          <a:xfrm>
            <a:off x="4933225" y="3067846"/>
            <a:ext cx="2573700" cy="1659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6"/>
          <p:cNvSpPr txBox="1"/>
          <p:nvPr>
            <p:ph type="title"/>
          </p:nvPr>
        </p:nvSpPr>
        <p:spPr>
          <a:xfrm>
            <a:off x="1146025" y="749279"/>
            <a:ext cx="3208800" cy="5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Le tableau de bord 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p2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214" name="Google Shape;21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6875" y="1623379"/>
            <a:ext cx="6410247" cy="3520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7"/>
          <p:cNvSpPr txBox="1"/>
          <p:nvPr>
            <p:ph type="ctrTitle"/>
          </p:nvPr>
        </p:nvSpPr>
        <p:spPr>
          <a:xfrm>
            <a:off x="221950" y="862000"/>
            <a:ext cx="3079200" cy="309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Wooclap </a:t>
            </a:r>
            <a:endParaRPr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</a:t>
            </a:r>
            <a:r>
              <a:rPr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quoi Desmos se démarque des autres outils questionnaires?</a:t>
            </a:r>
            <a:endParaRPr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0" name="Google Shape;220;p2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21" name="Google Shape;221;p27"/>
          <p:cNvSpPr txBox="1"/>
          <p:nvPr/>
        </p:nvSpPr>
        <p:spPr>
          <a:xfrm>
            <a:off x="5240787" y="4496550"/>
            <a:ext cx="210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de participation</a:t>
            </a:r>
            <a:endParaRPr b="1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2" name="Google Shape;22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9813" y="150250"/>
            <a:ext cx="2571550" cy="254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0487" y="2833600"/>
            <a:ext cx="5250214" cy="1529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8"/>
          <p:cNvSpPr txBox="1"/>
          <p:nvPr/>
        </p:nvSpPr>
        <p:spPr>
          <a:xfrm>
            <a:off x="0" y="1685250"/>
            <a:ext cx="3407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</a:t>
            </a:r>
            <a:r>
              <a:rPr b="1" lang="en" sz="2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compétence numérique</a:t>
            </a:r>
            <a:endParaRPr b="1" sz="4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9" name="Google Shape;229;p2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4210" y="0"/>
            <a:ext cx="548933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9">
            <a:hlinkClick r:id="rId3"/>
          </p:cNvPr>
          <p:cNvSpPr/>
          <p:nvPr/>
        </p:nvSpPr>
        <p:spPr>
          <a:xfrm>
            <a:off x="2235829" y="3064670"/>
            <a:ext cx="2111700" cy="907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9"/>
          <p:cNvSpPr txBox="1"/>
          <p:nvPr/>
        </p:nvSpPr>
        <p:spPr>
          <a:xfrm>
            <a:off x="1911876" y="2109490"/>
            <a:ext cx="28128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Création d’un compte gratuit ou se connecter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8" name="Google Shape;238;p29"/>
          <p:cNvSpPr txBox="1"/>
          <p:nvPr/>
        </p:nvSpPr>
        <p:spPr>
          <a:xfrm>
            <a:off x="2056830" y="2682507"/>
            <a:ext cx="24942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Century Gothic"/>
                <a:ea typeface="Century Gothic"/>
                <a:cs typeface="Century Gothic"/>
                <a:sym typeface="Century Gothic"/>
              </a:rPr>
              <a:t>si nouveau compte → valider le courriel</a:t>
            </a:r>
            <a:endParaRPr sz="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9" name="Google Shape;239;p2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70845" y="3136892"/>
            <a:ext cx="1533617" cy="762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466349">
            <a:off x="4092983" y="3668503"/>
            <a:ext cx="618332" cy="687796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9"/>
          <p:cNvSpPr/>
          <p:nvPr/>
        </p:nvSpPr>
        <p:spPr>
          <a:xfrm>
            <a:off x="4527464" y="3706475"/>
            <a:ext cx="287700" cy="333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1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42" name="Google Shape;242;p29"/>
          <p:cNvSpPr/>
          <p:nvPr/>
        </p:nvSpPr>
        <p:spPr>
          <a:xfrm>
            <a:off x="7729909" y="3706475"/>
            <a:ext cx="287700" cy="333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2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43" name="Google Shape;243;p29"/>
          <p:cNvSpPr/>
          <p:nvPr/>
        </p:nvSpPr>
        <p:spPr>
          <a:xfrm>
            <a:off x="0" y="5020931"/>
            <a:ext cx="9144000" cy="1269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9"/>
          <p:cNvSpPr txBox="1"/>
          <p:nvPr/>
        </p:nvSpPr>
        <p:spPr>
          <a:xfrm>
            <a:off x="5593993" y="2109490"/>
            <a:ext cx="1767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Inscription à l’autoformation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5" name="Google Shape;245;p29"/>
          <p:cNvSpPr txBox="1"/>
          <p:nvPr>
            <p:ph type="title"/>
          </p:nvPr>
        </p:nvSpPr>
        <p:spPr>
          <a:xfrm>
            <a:off x="1042750" y="530725"/>
            <a:ext cx="354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entury Gothic"/>
                <a:ea typeface="Century Gothic"/>
                <a:cs typeface="Century Gothic"/>
                <a:sym typeface="Century Gothic"/>
              </a:rPr>
              <a:t>Campus RÉCIT</a:t>
            </a:r>
            <a:endParaRPr sz="3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2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7" name="Google Shape;247;p29">
            <a:hlinkClick r:id="rId7"/>
          </p:cNvPr>
          <p:cNvSpPr/>
          <p:nvPr/>
        </p:nvSpPr>
        <p:spPr>
          <a:xfrm>
            <a:off x="5462303" y="3064670"/>
            <a:ext cx="2111700" cy="907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Inscription Premiers pas avec Desmos</a:t>
            </a:r>
            <a:endParaRPr b="1" sz="1400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8" name="Google Shape;24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466349">
            <a:off x="7319537" y="3668503"/>
            <a:ext cx="618332" cy="6877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7300" y="1864983"/>
            <a:ext cx="2539950" cy="231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5050" y="2116338"/>
            <a:ext cx="2502250" cy="2050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675" y="2159801"/>
            <a:ext cx="2569575" cy="2004511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0"/>
          <p:cNvSpPr txBox="1"/>
          <p:nvPr>
            <p:ph type="title"/>
          </p:nvPr>
        </p:nvSpPr>
        <p:spPr>
          <a:xfrm>
            <a:off x="1146025" y="530725"/>
            <a:ext cx="3378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Les outils de création polyvalents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7" name="Google Shape;257;p3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58" name="Google Shape;258;p30"/>
          <p:cNvSpPr/>
          <p:nvPr/>
        </p:nvSpPr>
        <p:spPr>
          <a:xfrm>
            <a:off x="18917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59" name="Google Shape;259;p30"/>
          <p:cNvSpPr/>
          <p:nvPr/>
        </p:nvSpPr>
        <p:spPr>
          <a:xfrm>
            <a:off x="18917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60" name="Google Shape;260;p30"/>
          <p:cNvSpPr/>
          <p:nvPr/>
        </p:nvSpPr>
        <p:spPr>
          <a:xfrm>
            <a:off x="18917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61" name="Google Shape;261;p30"/>
          <p:cNvSpPr/>
          <p:nvPr/>
        </p:nvSpPr>
        <p:spPr>
          <a:xfrm>
            <a:off x="641271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62" name="Google Shape;262;p30"/>
          <p:cNvSpPr/>
          <p:nvPr/>
        </p:nvSpPr>
        <p:spPr>
          <a:xfrm>
            <a:off x="641271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63" name="Google Shape;263;p30"/>
          <p:cNvSpPr/>
          <p:nvPr/>
        </p:nvSpPr>
        <p:spPr>
          <a:xfrm>
            <a:off x="31109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64" name="Google Shape;264;p30"/>
          <p:cNvSpPr/>
          <p:nvPr/>
        </p:nvSpPr>
        <p:spPr>
          <a:xfrm>
            <a:off x="31109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65" name="Google Shape;265;p30"/>
          <p:cNvSpPr/>
          <p:nvPr/>
        </p:nvSpPr>
        <p:spPr>
          <a:xfrm>
            <a:off x="43301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66" name="Google Shape;266;p30"/>
          <p:cNvSpPr/>
          <p:nvPr/>
        </p:nvSpPr>
        <p:spPr>
          <a:xfrm>
            <a:off x="43301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67" name="Google Shape;267;p30"/>
          <p:cNvSpPr/>
          <p:nvPr/>
        </p:nvSpPr>
        <p:spPr>
          <a:xfrm>
            <a:off x="56255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68" name="Google Shape;268;p30"/>
          <p:cNvSpPr/>
          <p:nvPr/>
        </p:nvSpPr>
        <p:spPr>
          <a:xfrm>
            <a:off x="56255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69" name="Google Shape;269;p30"/>
          <p:cNvSpPr/>
          <p:nvPr/>
        </p:nvSpPr>
        <p:spPr>
          <a:xfrm>
            <a:off x="68447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7300" y="1864983"/>
            <a:ext cx="2539950" cy="231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5050" y="2116338"/>
            <a:ext cx="2502250" cy="2050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675" y="2159801"/>
            <a:ext cx="2569575" cy="2004511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1"/>
          <p:cNvSpPr txBox="1"/>
          <p:nvPr>
            <p:ph type="title"/>
          </p:nvPr>
        </p:nvSpPr>
        <p:spPr>
          <a:xfrm>
            <a:off x="1146025" y="530725"/>
            <a:ext cx="34944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Les outils de création mathématique 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8" name="Google Shape;278;p3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79" name="Google Shape;279;p31"/>
          <p:cNvSpPr/>
          <p:nvPr/>
        </p:nvSpPr>
        <p:spPr>
          <a:xfrm>
            <a:off x="641271" y="28605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0" name="Google Shape;280;p31"/>
          <p:cNvSpPr/>
          <p:nvPr/>
        </p:nvSpPr>
        <p:spPr>
          <a:xfrm>
            <a:off x="43301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1" name="Google Shape;281;p31"/>
          <p:cNvSpPr/>
          <p:nvPr/>
        </p:nvSpPr>
        <p:spPr>
          <a:xfrm>
            <a:off x="31109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2" name="Google Shape;282;p31"/>
          <p:cNvSpPr/>
          <p:nvPr/>
        </p:nvSpPr>
        <p:spPr>
          <a:xfrm>
            <a:off x="68447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3" name="Google Shape;283;p31"/>
          <p:cNvSpPr/>
          <p:nvPr/>
        </p:nvSpPr>
        <p:spPr>
          <a:xfrm>
            <a:off x="56255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4" name="Google Shape;284;p31"/>
          <p:cNvSpPr/>
          <p:nvPr/>
        </p:nvSpPr>
        <p:spPr>
          <a:xfrm>
            <a:off x="68447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2"/>
          <p:cNvSpPr txBox="1"/>
          <p:nvPr>
            <p:ph type="title"/>
          </p:nvPr>
        </p:nvSpPr>
        <p:spPr>
          <a:xfrm>
            <a:off x="1220075" y="556525"/>
            <a:ext cx="37947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Modifier une activité existante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0" name="Google Shape;29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7225" y="2011777"/>
            <a:ext cx="3515475" cy="261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275" y="2029200"/>
            <a:ext cx="3571875" cy="15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2"/>
          <p:cNvSpPr/>
          <p:nvPr/>
        </p:nvSpPr>
        <p:spPr>
          <a:xfrm>
            <a:off x="3579380" y="2120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93" name="Google Shape;293;p32"/>
          <p:cNvSpPr/>
          <p:nvPr/>
        </p:nvSpPr>
        <p:spPr>
          <a:xfrm>
            <a:off x="7355287" y="206288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3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Collections d’activités</a:t>
            </a:r>
            <a:endParaRPr sz="2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9" name="Google Shape;299;p3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00" name="Google Shape;300;p33"/>
          <p:cNvSpPr txBox="1"/>
          <p:nvPr/>
        </p:nvSpPr>
        <p:spPr>
          <a:xfrm>
            <a:off x="1281325" y="1939275"/>
            <a:ext cx="6431700" cy="22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1re secondaire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2e secondaire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3e secondaire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4e et 5e secondaire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4"/>
          <p:cNvSpPr txBox="1"/>
          <p:nvPr>
            <p:ph type="title"/>
          </p:nvPr>
        </p:nvSpPr>
        <p:spPr>
          <a:xfrm>
            <a:off x="1052725" y="606025"/>
            <a:ext cx="3774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Idées, activités, support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6" name="Google Shape;306;p3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07" name="Google Shape;307;p34"/>
          <p:cNvSpPr txBox="1"/>
          <p:nvPr>
            <p:ph type="title"/>
          </p:nvPr>
        </p:nvSpPr>
        <p:spPr>
          <a:xfrm>
            <a:off x="880225" y="1795975"/>
            <a:ext cx="6814500" cy="233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(FR)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lang="en" sz="2000" u="sng">
                <a:solidFill>
                  <a:schemeClr val="accent3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desmosfr.ca</a:t>
            </a:r>
            <a:endParaRPr b="0" sz="2000">
              <a:solidFill>
                <a:schemeClr val="dk1"/>
              </a:solidFill>
              <a:highlight>
                <a:srgbClr val="FFFF00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Pédagogues Desmos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Les maths autrement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lesmathsautrement.ca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5"/>
          <p:cNvSpPr/>
          <p:nvPr/>
        </p:nvSpPr>
        <p:spPr>
          <a:xfrm>
            <a:off x="896092" y="1875042"/>
            <a:ext cx="7680900" cy="393600"/>
          </a:xfrm>
          <a:prstGeom prst="roundRect">
            <a:avLst>
              <a:gd fmla="val 16667" name="adj"/>
            </a:avLst>
          </a:prstGeom>
          <a:solidFill>
            <a:srgbClr val="94BF6E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35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Ressources</a:t>
            </a:r>
            <a:endParaRPr sz="2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4" name="Google Shape;314;p3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15" name="Google Shape;315;p35"/>
          <p:cNvSpPr txBox="1"/>
          <p:nvPr>
            <p:ph idx="1" type="body"/>
          </p:nvPr>
        </p:nvSpPr>
        <p:spPr>
          <a:xfrm>
            <a:off x="879125" y="1744500"/>
            <a:ext cx="81240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00"/>
              <a:buChar char="■"/>
            </a:pPr>
            <a:r>
              <a:rPr lang="en" sz="1800">
                <a:solidFill>
                  <a:schemeClr val="dk1"/>
                </a:solidFill>
              </a:rPr>
              <a:t>Autoformation « </a:t>
            </a:r>
            <a:r>
              <a:rPr b="1" lang="en" sz="1800" u="sng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Desmos</a:t>
            </a:r>
            <a:r>
              <a:rPr lang="en" sz="1800">
                <a:solidFill>
                  <a:schemeClr val="accent2"/>
                </a:solidFill>
              </a:rPr>
              <a:t> </a:t>
            </a:r>
            <a:r>
              <a:rPr lang="en" sz="1800">
                <a:solidFill>
                  <a:schemeClr val="dk1"/>
                </a:solidFill>
              </a:rPr>
              <a:t>» du Campus RÉCIT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</a:t>
            </a:r>
            <a:r>
              <a:rPr lang="en" sz="1800">
                <a:solidFill>
                  <a:schemeClr val="dk1"/>
                </a:solidFill>
              </a:rPr>
              <a:t> du RÉCIT MST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calculatrice graphique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classe virtuelle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création d’activités pour la classe virtuelle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800">
                <a:solidFill>
                  <a:schemeClr val="dk1"/>
                </a:solidFill>
              </a:rPr>
              <a:t> : Tout sur Desmos 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800">
                <a:solidFill>
                  <a:schemeClr val="dk1"/>
                </a:solidFill>
              </a:rPr>
              <a:t> : Desmos en sciences et technologies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6">
            <a:hlinkClick r:id="rId3"/>
          </p:cNvPr>
          <p:cNvSpPr/>
          <p:nvPr/>
        </p:nvSpPr>
        <p:spPr>
          <a:xfrm>
            <a:off x="691840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6"/>
          <p:cNvSpPr txBox="1"/>
          <p:nvPr/>
        </p:nvSpPr>
        <p:spPr>
          <a:xfrm>
            <a:off x="387863" y="2554750"/>
            <a:ext cx="2639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Création d’un compte gratuit ou se connecter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3" name="Google Shape;323;p36"/>
          <p:cNvSpPr txBox="1"/>
          <p:nvPr/>
        </p:nvSpPr>
        <p:spPr>
          <a:xfrm>
            <a:off x="523878" y="3019491"/>
            <a:ext cx="23403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Century Gothic"/>
                <a:ea typeface="Century Gothic"/>
                <a:cs typeface="Century Gothic"/>
                <a:sym typeface="Century Gothic"/>
              </a:rPr>
              <a:t>si nouveau compte → valider le courriel</a:t>
            </a:r>
            <a:endParaRPr sz="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4" name="Google Shape;324;p36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2364" y="3388016"/>
            <a:ext cx="1439048" cy="61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244082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6"/>
          <p:cNvSpPr/>
          <p:nvPr/>
        </p:nvSpPr>
        <p:spPr>
          <a:xfrm>
            <a:off x="2842163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1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27" name="Google Shape;327;p36"/>
          <p:cNvSpPr/>
          <p:nvPr/>
        </p:nvSpPr>
        <p:spPr>
          <a:xfrm>
            <a:off x="5847131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2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328" name="Google Shape;328;p36"/>
          <p:cNvPicPr preferRelativeResize="0"/>
          <p:nvPr/>
        </p:nvPicPr>
        <p:blipFill rotWithShape="1">
          <a:blip r:embed="rId7">
            <a:alphaModFix/>
          </a:blip>
          <a:srcRect b="11164" l="15814" r="8411" t="11195"/>
          <a:stretch/>
        </p:blipFill>
        <p:spPr>
          <a:xfrm>
            <a:off x="6749484" y="4368443"/>
            <a:ext cx="270000" cy="276672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6"/>
          <p:cNvSpPr/>
          <p:nvPr/>
        </p:nvSpPr>
        <p:spPr>
          <a:xfrm>
            <a:off x="8867250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3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30" name="Google Shape;330;p36"/>
          <p:cNvSpPr txBox="1"/>
          <p:nvPr/>
        </p:nvSpPr>
        <p:spPr>
          <a:xfrm>
            <a:off x="6983288" y="4403119"/>
            <a:ext cx="23145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</a:t>
            </a: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lien s’autodétruira dans quelques heures.</a:t>
            </a:r>
            <a:endParaRPr sz="14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1" name="Google Shape;331;p36"/>
          <p:cNvSpPr/>
          <p:nvPr/>
        </p:nvSpPr>
        <p:spPr>
          <a:xfrm>
            <a:off x="0" y="5020931"/>
            <a:ext cx="9144000" cy="1269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36"/>
          <p:cNvSpPr txBox="1"/>
          <p:nvPr/>
        </p:nvSpPr>
        <p:spPr>
          <a:xfrm>
            <a:off x="3842925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Inscription à l’autoformation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3" name="Google Shape;333;p36"/>
          <p:cNvSpPr txBox="1"/>
          <p:nvPr/>
        </p:nvSpPr>
        <p:spPr>
          <a:xfrm>
            <a:off x="6911156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Visiter cette page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4" name="Google Shape;334;p36"/>
          <p:cNvSpPr txBox="1"/>
          <p:nvPr>
            <p:ph type="title"/>
          </p:nvPr>
        </p:nvSpPr>
        <p:spPr>
          <a:xfrm>
            <a:off x="1042750" y="530725"/>
            <a:ext cx="354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Badge « Appropriation »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5" name="Google Shape;335;p3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36" name="Google Shape;336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20375" y="78999"/>
            <a:ext cx="2479250" cy="214702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6">
            <a:hlinkClick r:id="rId9"/>
          </p:cNvPr>
          <p:cNvSpPr/>
          <p:nvPr/>
        </p:nvSpPr>
        <p:spPr>
          <a:xfrm>
            <a:off x="3719355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Inscription Premiers pas avec Desmos</a:t>
            </a:r>
            <a:endParaRPr b="1" sz="1400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8" name="Google Shape;338;p36">
            <a:hlinkClick r:id="rId11"/>
          </p:cNvPr>
          <p:cNvSpPr/>
          <p:nvPr/>
        </p:nvSpPr>
        <p:spPr>
          <a:xfrm>
            <a:off x="6749494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Obtenir mon badge APPROPRIATION</a:t>
            </a:r>
            <a:endParaRPr b="1" sz="1400" u="sng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39" name="Google Shape;339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5468413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848853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7"/>
          <p:cNvSpPr txBox="1"/>
          <p:nvPr>
            <p:ph type="ctrTitle"/>
          </p:nvPr>
        </p:nvSpPr>
        <p:spPr>
          <a:xfrm>
            <a:off x="0" y="1733500"/>
            <a:ext cx="34968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MERCI !</a:t>
            </a:r>
            <a:endParaRPr sz="6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46" name="Google Shape;34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913" y="640575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37"/>
          <p:cNvSpPr txBox="1"/>
          <p:nvPr/>
        </p:nvSpPr>
        <p:spPr>
          <a:xfrm>
            <a:off x="4175500" y="1746650"/>
            <a:ext cx="43755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stephanie.rioux@recit.qc.ca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equipemst@recit.qc.ca</a:t>
            </a:r>
            <a:r>
              <a:rPr b="1" lang="en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8" name="Google Shape;348;p37"/>
          <p:cNvSpPr txBox="1"/>
          <p:nvPr/>
        </p:nvSpPr>
        <p:spPr>
          <a:xfrm>
            <a:off x="4492525" y="4576825"/>
            <a:ext cx="45669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49" name="Google Shape;349;p3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18238" y="4685709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8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57" name="Google Shape;357;p38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358" name="Google Shape;358;p38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359" name="Google Shape;359;p38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60" name="Google Shape;360;p38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61" name="Google Shape;361;p38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362" name="Google Shape;362;p38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63" name="Google Shape;363;p38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64" name="Google Shape;364;p38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365" name="Google Shape;365;p38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66" name="Google Shape;366;p38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67" name="Google Shape;367;p38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368" name="Google Shape;368;p38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69" name="Google Shape;369;p38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arwick template">
  <a:themeElements>
    <a:clrScheme name="Custom 347">
      <a:dk1>
        <a:srgbClr val="114454"/>
      </a:dk1>
      <a:lt1>
        <a:srgbClr val="FFFFFF"/>
      </a:lt1>
      <a:dk2>
        <a:srgbClr val="5F6C70"/>
      </a:dk2>
      <a:lt2>
        <a:srgbClr val="CED5D8"/>
      </a:lt2>
      <a:accent1>
        <a:srgbClr val="114454"/>
      </a:accent1>
      <a:accent2>
        <a:srgbClr val="18637B"/>
      </a:accent2>
      <a:accent3>
        <a:srgbClr val="309AAD"/>
      </a:accent3>
      <a:accent4>
        <a:srgbClr val="165751"/>
      </a:accent4>
      <a:accent5>
        <a:srgbClr val="3B8D61"/>
      </a:accent5>
      <a:accent6>
        <a:srgbClr val="94BF6E"/>
      </a:accent6>
      <a:hlink>
        <a:srgbClr val="11445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