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2000"/>
  <p:notesSz cx="6858000" cy="9144000"/>
  <p:embeddedFontLst>
    <p:embeddedFont>
      <p:font typeface="Ubuntu"/>
      <p:regular r:id="rId26"/>
      <p:bold r:id="rId27"/>
      <p:italic r:id="rId28"/>
      <p:boldItalic r:id="rId29"/>
    </p:embeddedFont>
    <p:embeddedFont>
      <p:font typeface="Arimo"/>
      <p:regular r:id="rId30"/>
      <p:bold r:id="rId31"/>
      <p:italic r:id="rId32"/>
      <p:boldItalic r:id="rId33"/>
    </p:embeddedFont>
    <p:embeddedFont>
      <p:font typeface="Poppins"/>
      <p:regular r:id="rId34"/>
      <p:bold r:id="rId35"/>
      <p:italic r:id="rId36"/>
      <p:boldItalic r:id="rId37"/>
    </p:embeddedFont>
    <p:embeddedFont>
      <p:font typeface="Azeret Mono"/>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zeretMono-italic.fntdata"/><Relationship Id="rId20" Type="http://schemas.openxmlformats.org/officeDocument/2006/relationships/slide" Target="slides/slide15.xml"/><Relationship Id="rId41" Type="http://schemas.openxmlformats.org/officeDocument/2006/relationships/font" Target="fonts/AzeretMono-bold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Ubuntu-regular.fntdata"/><Relationship Id="rId25" Type="http://schemas.openxmlformats.org/officeDocument/2006/relationships/slide" Target="slides/slide20.xml"/><Relationship Id="rId28" Type="http://schemas.openxmlformats.org/officeDocument/2006/relationships/font" Target="fonts/Ubuntu-italic.fntdata"/><Relationship Id="rId27" Type="http://schemas.openxmlformats.org/officeDocument/2006/relationships/font" Target="fonts/Ubuntu-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Ubuntu-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rimo-bold.fntdata"/><Relationship Id="rId30" Type="http://schemas.openxmlformats.org/officeDocument/2006/relationships/font" Target="fonts/Arimo-regular.fntdata"/><Relationship Id="rId11" Type="http://schemas.openxmlformats.org/officeDocument/2006/relationships/slide" Target="slides/slide6.xml"/><Relationship Id="rId33" Type="http://schemas.openxmlformats.org/officeDocument/2006/relationships/font" Target="fonts/Arimo-boldItalic.fntdata"/><Relationship Id="rId10" Type="http://schemas.openxmlformats.org/officeDocument/2006/relationships/slide" Target="slides/slide5.xml"/><Relationship Id="rId32" Type="http://schemas.openxmlformats.org/officeDocument/2006/relationships/font" Target="fonts/Arimo-italic.fntdata"/><Relationship Id="rId13" Type="http://schemas.openxmlformats.org/officeDocument/2006/relationships/slide" Target="slides/slide8.xml"/><Relationship Id="rId35" Type="http://schemas.openxmlformats.org/officeDocument/2006/relationships/font" Target="fonts/Poppins-bold.fntdata"/><Relationship Id="rId12" Type="http://schemas.openxmlformats.org/officeDocument/2006/relationships/slide" Target="slides/slide7.xml"/><Relationship Id="rId34" Type="http://schemas.openxmlformats.org/officeDocument/2006/relationships/font" Target="fonts/Poppins-regular.fntdata"/><Relationship Id="rId15" Type="http://schemas.openxmlformats.org/officeDocument/2006/relationships/slide" Target="slides/slide10.xml"/><Relationship Id="rId37" Type="http://schemas.openxmlformats.org/officeDocument/2006/relationships/font" Target="fonts/Poppins-boldItalic.fntdata"/><Relationship Id="rId14" Type="http://schemas.openxmlformats.org/officeDocument/2006/relationships/slide" Target="slides/slide9.xml"/><Relationship Id="rId36" Type="http://schemas.openxmlformats.org/officeDocument/2006/relationships/font" Target="fonts/Poppins-italic.fntdata"/><Relationship Id="rId17" Type="http://schemas.openxmlformats.org/officeDocument/2006/relationships/slide" Target="slides/slide12.xml"/><Relationship Id="rId39" Type="http://schemas.openxmlformats.org/officeDocument/2006/relationships/font" Target="fonts/AzeretMono-bold.fntdata"/><Relationship Id="rId16" Type="http://schemas.openxmlformats.org/officeDocument/2006/relationships/slide" Target="slides/slide11.xml"/><Relationship Id="rId38" Type="http://schemas.openxmlformats.org/officeDocument/2006/relationships/font" Target="fonts/AzeretMono-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94587b09b0?lang=fr"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a:solidFill>
                  <a:schemeClr val="dk1"/>
                </a:solidFill>
              </a:rPr>
              <a:t>Exploration illimitée et sans coût physique</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US">
                <a:solidFill>
                  <a:schemeClr val="dk1"/>
                </a:solidFill>
              </a:rPr>
              <a:t>Inventaire infini :</a:t>
            </a:r>
            <a:r>
              <a:rPr lang="en-US">
                <a:solidFill>
                  <a:schemeClr val="dk1"/>
                </a:solidFill>
              </a:rPr>
              <a:t> Les élèves disposent d'un nombre illimité de jetons, de blocs de base dix ou de tuiles de fractions. Cela encourage l'expérimentation de grands nombres ou de nombreuses combinaisons, ce qui serait difficile ou impossible avec du matériel physique.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a:solidFill>
                  <a:schemeClr val="dk1"/>
                </a:solidFill>
              </a:rPr>
              <a:t>Propreté et gain de temps :</a:t>
            </a:r>
            <a:r>
              <a:rPr lang="en-US">
                <a:solidFill>
                  <a:schemeClr val="dk1"/>
                </a:solidFill>
              </a:rPr>
              <a:t> Pas de gestion, de nettoyage, de pièces perdues ou de distribution. L'enseignant gagne du temps et peut se concentrer sur les concepts.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a:solidFill>
                  <a:schemeClr val="dk1"/>
                </a:solidFill>
              </a:rPr>
              <a:t>Dynamisme et lien entre les représentations</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US">
                <a:solidFill>
                  <a:schemeClr val="dk1"/>
                </a:solidFill>
              </a:rPr>
              <a:t>Aspect dynamique (invariants) :</a:t>
            </a:r>
            <a:r>
              <a:rPr lang="en-US">
                <a:solidFill>
                  <a:schemeClr val="dk1"/>
                </a:solidFill>
              </a:rPr>
              <a:t> Contrairement aux dessins sur papier, la manipulation virtuelle permet de déformer une figure (dans GeoGebra, par exemple) pour observer les propriétés qui </a:t>
            </a:r>
            <a:r>
              <a:rPr b="1" lang="en-US">
                <a:solidFill>
                  <a:schemeClr val="dk1"/>
                </a:solidFill>
              </a:rPr>
              <a:t>restent vraies</a:t>
            </a:r>
            <a:r>
              <a:rPr lang="en-US">
                <a:solidFill>
                  <a:schemeClr val="dk1"/>
                </a:solidFill>
              </a:rPr>
              <a:t> (les invariants). Par exemple, l'élève peut étirer un triangle et voir que la somme de ses angles reste 180 degrés.</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a:solidFill>
                  <a:schemeClr val="dk1"/>
                </a:solidFill>
              </a:rPr>
              <a:t>Rétroaction immédiate et visualisation :</a:t>
            </a:r>
            <a:r>
              <a:rPr lang="en-US">
                <a:solidFill>
                  <a:schemeClr val="dk1"/>
                </a:solidFill>
              </a:rPr>
              <a:t> L'outil peut lier le geste de l'élève à la représentation symbolique. Par exemple, lorsque l'élève compose une fraction avec des tuiles (manipulation), la notation fractionnaire (symbole) apparaît instantanément, renforçant le lien conceptuel.</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a:solidFill>
                  <a:schemeClr val="dk1"/>
                </a:solidFill>
              </a:rPr>
              <a:t>Flexibilité et accessibilité</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US">
                <a:solidFill>
                  <a:schemeClr val="dk1"/>
                </a:solidFill>
              </a:rPr>
              <a:t>Flexibilité des représentations :</a:t>
            </a:r>
            <a:r>
              <a:rPr lang="en-US">
                <a:solidFill>
                  <a:schemeClr val="dk1"/>
                </a:solidFill>
              </a:rPr>
              <a:t> Certains outils comme Polypad permettent de passer facilement d'une représentation à l'autre (aire, linéaire, ensemble) pour un même concept (comme la fraction), facilitant une compréhension profonde.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a:solidFill>
                  <a:schemeClr val="dk1"/>
                </a:solidFill>
              </a:rPr>
              <a:t>Accessibilité :</a:t>
            </a:r>
            <a:r>
              <a:rPr lang="en-US">
                <a:solidFill>
                  <a:schemeClr val="dk1"/>
                </a:solidFill>
              </a:rPr>
              <a:t> C'est un excellent outil pour les élèves ayant des difficultés motrices qui pourraient avoir du mal à manipuler de petites pièces. Les interfaces tactiles sont souvent plus intuitives.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a:solidFill>
                  <a:schemeClr val="dk1"/>
                </a:solidFill>
              </a:rPr>
              <a:t>Soutien à l'engagement cognitif et à l'autonomie</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US">
                <a:solidFill>
                  <a:schemeClr val="dk1"/>
                </a:solidFill>
              </a:rPr>
              <a:t>Droit à l'erreur (sans trace) :</a:t>
            </a:r>
            <a:r>
              <a:rPr lang="en-US">
                <a:solidFill>
                  <a:schemeClr val="dk1"/>
                </a:solidFill>
              </a:rPr>
              <a:t> L'élève peut "casser" sa construction, effacer, recommencer et explorer des hypothèses sans la peur du jugement ou la frustration de la rature. L'erreur devient une source d'information et non une sanction.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a:solidFill>
                  <a:schemeClr val="dk1"/>
                </a:solidFill>
              </a:rPr>
              <a:t>Motivation intrinsèque :</a:t>
            </a:r>
            <a:r>
              <a:rPr lang="en-US">
                <a:solidFill>
                  <a:schemeClr val="dk1"/>
                </a:solidFill>
              </a:rPr>
              <a:t> Le côté interactif et parfois ludique des plateformes (comme les outils de création de motifs géométriques) augmente l'engagement et la motivation. L'élève est plus actif dans sa construction du savoir.</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a:solidFill>
                  <a:schemeClr val="dk1"/>
                </a:solidFill>
              </a:rPr>
              <a:t>Précision et complexité</a:t>
            </a:r>
            <a:endParaRPr b="1">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US">
                <a:solidFill>
                  <a:schemeClr val="dk1"/>
                </a:solidFill>
              </a:rPr>
              <a:t>Précision parfaite :</a:t>
            </a:r>
            <a:r>
              <a:rPr lang="en-US">
                <a:solidFill>
                  <a:schemeClr val="dk1"/>
                </a:solidFill>
              </a:rPr>
              <a:t> Les outils numériques garantissent que les constructions géométriques sont exactes (angles droits, cercles parfaits), ce qui élimine les erreurs de mesure ou de tracé qui peuvent obscurcir l'apprentissage du concept mathématique.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US">
                <a:solidFill>
                  <a:schemeClr val="dk1"/>
                </a:solidFill>
              </a:rPr>
              <a:t>Complexité gérable :</a:t>
            </a:r>
            <a:r>
              <a:rPr lang="en-US">
                <a:solidFill>
                  <a:schemeClr val="dk1"/>
                </a:solidFill>
              </a:rPr>
              <a:t> Ils permettent d'aborder des concepts plus complexes (p. ex., les transformations géométriques, l'addition de fractions avec dénominateurs différents) en offrant des aides visuelles claires et des structures de support (comme la recherche automatique de dénominateur commun).</a:t>
            </a:r>
            <a:endParaRPr>
              <a:solidFill>
                <a:schemeClr val="dk1"/>
              </a:solidFill>
            </a:endParaRPr>
          </a:p>
          <a:p>
            <a:pPr indent="0" lvl="0" marL="0" rtl="0" algn="l">
              <a:spcBef>
                <a:spcPts val="1200"/>
              </a:spcBef>
              <a:spcAft>
                <a:spcPts val="0"/>
              </a:spcAft>
              <a:buNone/>
            </a:pPr>
            <a:r>
              <a:t/>
            </a:r>
            <a:endParaRPr/>
          </a:p>
        </p:txBody>
      </p:sp>
      <p:sp>
        <p:nvSpPr>
          <p:cNvPr id="112" name="Google Shape;11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af087f7fa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g3af087f7fae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af087f7fae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lang="en-US" sz="1650">
                <a:solidFill>
                  <a:srgbClr val="0F6CBF"/>
                </a:solidFill>
                <a:latin typeface="Poppins"/>
                <a:ea typeface="Poppins"/>
                <a:cs typeface="Poppins"/>
                <a:sym typeface="Poppins"/>
              </a:rPr>
              <a:t>Pourquoi utiliser Desmos pour l'enseignement-apprentissage des fonctions mathématiques ?</a:t>
            </a:r>
            <a:endParaRPr sz="1650">
              <a:solidFill>
                <a:srgbClr val="0F6CBF"/>
              </a:solidFill>
              <a:latin typeface="Poppins"/>
              <a:ea typeface="Poppins"/>
              <a:cs typeface="Poppins"/>
              <a:sym typeface="Poppins"/>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latin typeface="Poppins"/>
                <a:ea typeface="Poppins"/>
                <a:cs typeface="Poppins"/>
                <a:sym typeface="Poppins"/>
              </a:rPr>
              <a:t>L'une des forces majeures de Desmos est la visualisation instantanée. Lorsqu'une fonction est insérée (par exemple, y=2x+3), son tracé apparaît automatiquement. L'élève peut immédiatement observer l'effet d'une modification sur un paramètre comme le taux de variation. Cet outil permet de cibler les points importants sur la fonction, tels que l'ordonnée à l'origine, simplement en cliquant, renforçant la capacité d'analyse des élèves.</a:t>
            </a:r>
            <a:endParaRPr sz="1150">
              <a:solidFill>
                <a:srgbClr val="1D2125"/>
              </a:solidFill>
              <a:latin typeface="Poppins"/>
              <a:ea typeface="Poppins"/>
              <a:cs typeface="Poppins"/>
              <a:sym typeface="Poppins"/>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latin typeface="Poppins"/>
                <a:ea typeface="Poppins"/>
                <a:cs typeface="Poppins"/>
                <a:sym typeface="Poppins"/>
              </a:rPr>
              <a:t>De plus, Desmos facilite l'étude des familles de fonctions grâce à l'utilisation des curseurs. En remplaçant des paramètres fixes par des variables (ex.: y=ax+b), Desmos propose d'ajouter des curseurs qui permettent de manipuler manuellement ou d'animer les paramètres a et b. Cette manipulation dynamique montre l'ajustement immédiat de la fonction dans le graphique, permettant d'étudier l'impact des coefficients sur la fonction. L'utilisateur peut même définir des intervalles spécifiques (ex. : de 0 à 15) pour ces curseurs et ajuster la vitesse d'animation.</a:t>
            </a:r>
            <a:endParaRPr sz="1150">
              <a:solidFill>
                <a:srgbClr val="1D2125"/>
              </a:solidFill>
              <a:latin typeface="Poppins"/>
              <a:ea typeface="Poppins"/>
              <a:cs typeface="Poppins"/>
              <a:sym typeface="Poppins"/>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latin typeface="Poppins"/>
                <a:ea typeface="Poppins"/>
                <a:cs typeface="Poppins"/>
                <a:sym typeface="Poppins"/>
              </a:rPr>
              <a:t>Pour des explorations plus avancées, Desmos gère efficacement les inéquations et les restrictions. Modifier une égalité par une inégalité (comme un symbole plus petit ou plus grand) permet de visualiser des demi-plans. L'outil permet de restreindre le domaine et l'image de n'importe quelle fonction.</a:t>
            </a:r>
            <a:endParaRPr sz="1150">
              <a:solidFill>
                <a:srgbClr val="1D2125"/>
              </a:solidFill>
              <a:latin typeface="Poppins"/>
              <a:ea typeface="Poppins"/>
              <a:cs typeface="Poppins"/>
              <a:sym typeface="Poppins"/>
            </a:endParaRPr>
          </a:p>
          <a:p>
            <a:pPr indent="0" lvl="0" marL="0" rtl="0" algn="l">
              <a:spcBef>
                <a:spcPts val="1200"/>
              </a:spcBef>
              <a:spcAft>
                <a:spcPts val="0"/>
              </a:spcAft>
              <a:buNone/>
            </a:pPr>
            <a:r>
              <a:t/>
            </a:r>
            <a:endParaRPr/>
          </a:p>
        </p:txBody>
      </p:sp>
      <p:sp>
        <p:nvSpPr>
          <p:cNvPr id="150" name="Google Shape;150;g3af087f7fae_0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sz="1300">
              <a:solidFill>
                <a:srgbClr val="1F1F1F"/>
              </a:solidFill>
            </a:endParaRPr>
          </a:p>
          <a:p>
            <a:pPr indent="0" lvl="0" marL="0" rtl="0" algn="l">
              <a:lnSpc>
                <a:spcPct val="115000"/>
              </a:lnSpc>
              <a:spcBef>
                <a:spcPts val="600"/>
              </a:spcBef>
              <a:spcAft>
                <a:spcPts val="0"/>
              </a:spcAft>
              <a:buClr>
                <a:schemeClr val="dk1"/>
              </a:buClr>
              <a:buSzPts val="1100"/>
              <a:buFont typeface="Arial"/>
              <a:buNone/>
            </a:pPr>
            <a:r>
              <a:rPr b="1" lang="en-US">
                <a:solidFill>
                  <a:srgbClr val="1F1F1F"/>
                </a:solidFill>
              </a:rPr>
              <a:t>1. Soutien psychologique et motivationnel</a:t>
            </a:r>
            <a:endParaRPr b="1">
              <a:solidFill>
                <a:srgbClr val="1F1F1F"/>
              </a:solidFill>
            </a:endParaRPr>
          </a:p>
          <a:p>
            <a:pPr indent="-298450" lvl="0" marL="457200" rtl="0" algn="l">
              <a:lnSpc>
                <a:spcPct val="115000"/>
              </a:lnSpc>
              <a:spcBef>
                <a:spcPts val="600"/>
              </a:spcBef>
              <a:spcAft>
                <a:spcPts val="0"/>
              </a:spcAft>
              <a:buClr>
                <a:srgbClr val="1F1F1F"/>
              </a:buClr>
              <a:buSzPts val="1100"/>
              <a:buChar char="●"/>
            </a:pPr>
            <a:r>
              <a:rPr b="1" lang="en-US">
                <a:solidFill>
                  <a:srgbClr val="1F1F1F"/>
                </a:solidFill>
              </a:rPr>
              <a:t>Réduction de l'anxiété mathématique :</a:t>
            </a:r>
            <a:r>
              <a:rPr lang="en-US">
                <a:solidFill>
                  <a:srgbClr val="1F1F1F"/>
                </a:solidFill>
              </a:rPr>
              <a:t> Le jeu dédramatise l'évaluation. L'élève n'est plus en situation de test, mais en situation de défi. L'environnement ludique réduit la peur de l'échec souvent associée aux mathématiques.</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Motivation intrinsèque :</a:t>
            </a:r>
            <a:r>
              <a:rPr lang="en-US">
                <a:solidFill>
                  <a:srgbClr val="1F1F1F"/>
                </a:solidFill>
              </a:rPr>
              <a:t> Les élèves sont motivés par la </a:t>
            </a:r>
            <a:r>
              <a:rPr b="1" lang="en-US">
                <a:solidFill>
                  <a:srgbClr val="1F1F1F"/>
                </a:solidFill>
              </a:rPr>
              <a:t>curiosité</a:t>
            </a:r>
            <a:r>
              <a:rPr lang="en-US">
                <a:solidFill>
                  <a:srgbClr val="1F1F1F"/>
                </a:solidFill>
              </a:rPr>
              <a:t> et le </a:t>
            </a:r>
            <a:r>
              <a:rPr b="1" lang="en-US">
                <a:solidFill>
                  <a:srgbClr val="1F1F1F"/>
                </a:solidFill>
              </a:rPr>
              <a:t>plaisir de réussir le défi</a:t>
            </a:r>
            <a:r>
              <a:rPr lang="en-US">
                <a:solidFill>
                  <a:srgbClr val="1F1F1F"/>
                </a:solidFill>
              </a:rPr>
              <a:t> (par exemple, faire passer les billes par les étoiles dans </a:t>
            </a:r>
            <a:r>
              <a:rPr i="1" lang="en-US">
                <a:solidFill>
                  <a:srgbClr val="1F1F1F"/>
                </a:solidFill>
              </a:rPr>
              <a:t>Marbleslides</a:t>
            </a:r>
            <a:r>
              <a:rPr lang="en-US">
                <a:solidFill>
                  <a:srgbClr val="1F1F1F"/>
                </a:solidFill>
              </a:rPr>
              <a:t> sur Desmos). Cette motivation interne est beaucoup plus puissante que la motivation extrinsèque (la note).</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Engagement soutenu :</a:t>
            </a:r>
            <a:r>
              <a:rPr lang="en-US">
                <a:solidFill>
                  <a:srgbClr val="1F1F1F"/>
                </a:solidFill>
              </a:rPr>
              <a:t> Les mécanismes de jeu (points, niveaux, objectif clair) maintiennent l'élève concentré sur la tâche pendant de longues périodes, favorisant un engagement cognitif profond.</a:t>
            </a:r>
            <a:endParaRPr>
              <a:solidFill>
                <a:srgbClr val="1F1F1F"/>
              </a:solidFill>
            </a:endParaRPr>
          </a:p>
          <a:p>
            <a:pPr indent="0" lvl="0" marL="0" rtl="0" algn="l">
              <a:lnSpc>
                <a:spcPct val="115000"/>
              </a:lnSpc>
              <a:spcBef>
                <a:spcPts val="1800"/>
              </a:spcBef>
              <a:spcAft>
                <a:spcPts val="0"/>
              </a:spcAft>
              <a:buClr>
                <a:schemeClr val="dk1"/>
              </a:buClr>
              <a:buSzPts val="1100"/>
              <a:buFont typeface="Arial"/>
              <a:buNone/>
            </a:pPr>
            <a:r>
              <a:rPr b="1" lang="en-US">
                <a:solidFill>
                  <a:srgbClr val="1F1F1F"/>
                </a:solidFill>
              </a:rPr>
              <a:t>2. Efficacité cognitive et pédagogique</a:t>
            </a:r>
            <a:endParaRPr b="1">
              <a:solidFill>
                <a:srgbClr val="1F1F1F"/>
              </a:solidFill>
            </a:endParaRPr>
          </a:p>
          <a:p>
            <a:pPr indent="-298450" lvl="0" marL="457200" rtl="0" algn="l">
              <a:lnSpc>
                <a:spcPct val="115000"/>
              </a:lnSpc>
              <a:spcBef>
                <a:spcPts val="600"/>
              </a:spcBef>
              <a:spcAft>
                <a:spcPts val="0"/>
              </a:spcAft>
              <a:buClr>
                <a:srgbClr val="1F1F1F"/>
              </a:buClr>
              <a:buSzPts val="1100"/>
              <a:buChar char="●"/>
            </a:pPr>
            <a:r>
              <a:rPr b="1" lang="en-US">
                <a:solidFill>
                  <a:srgbClr val="1F1F1F"/>
                </a:solidFill>
              </a:rPr>
              <a:t>Rétroaction immédiate et claire :</a:t>
            </a:r>
            <a:r>
              <a:rPr lang="en-US">
                <a:solidFill>
                  <a:srgbClr val="1F1F1F"/>
                </a:solidFill>
              </a:rPr>
              <a:t> L'outil fournit une réponse instantanée à l'action de l'élève ("La courbe est mauvaise, les billes tombent"). Cette boucle de rétroaction est essentielle pour l'apprentissage. Elle permet à l'élève de corriger immédiatement sa démarche et de faire le lien entre sa conjecture et le résultat.</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L'erreur comme information :</a:t>
            </a:r>
            <a:r>
              <a:rPr lang="en-US">
                <a:solidFill>
                  <a:srgbClr val="1F1F1F"/>
                </a:solidFill>
              </a:rPr>
              <a:t> Dans un contexte de jeu, l'erreur n'est pas un échec, mais une donnée essentielle pour l'itération suivante. L'élève est encouragé à "tester et ajuster" ses hypothèses (par exemple, ajuster le paramètre $a$ de la fonction $y=ax^2$) jusqu'à ce que la solution soit trouvée.</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Exploration intuitive des concepts :</a:t>
            </a:r>
            <a:r>
              <a:rPr lang="en-US">
                <a:solidFill>
                  <a:srgbClr val="1F1F1F"/>
                </a:solidFill>
              </a:rPr>
              <a:t> Des outils comme Desmos permettent aux élèves d'explorer l'effet des paramètres sur une fonction (translation, étirement, réflexion) par l'expérimentation visuelle avant de formaliser les règles algébriques. C'est le concept qui mène à la règle, et non l'inverse.</a:t>
            </a:r>
            <a:endParaRPr>
              <a:solidFill>
                <a:srgbClr val="1F1F1F"/>
              </a:solidFill>
            </a:endParaRPr>
          </a:p>
          <a:p>
            <a:pPr indent="0" lvl="0" marL="0" rtl="0" algn="l">
              <a:lnSpc>
                <a:spcPct val="115000"/>
              </a:lnSpc>
              <a:spcBef>
                <a:spcPts val="1800"/>
              </a:spcBef>
              <a:spcAft>
                <a:spcPts val="0"/>
              </a:spcAft>
              <a:buClr>
                <a:schemeClr val="dk1"/>
              </a:buClr>
              <a:buSzPts val="1100"/>
              <a:buFont typeface="Arial"/>
              <a:buNone/>
            </a:pPr>
            <a:r>
              <a:rPr b="1" lang="en-US">
                <a:solidFill>
                  <a:srgbClr val="1F1F1F"/>
                </a:solidFill>
              </a:rPr>
              <a:t>3. Développement des compétences transversales</a:t>
            </a:r>
            <a:endParaRPr b="1">
              <a:solidFill>
                <a:srgbClr val="1F1F1F"/>
              </a:solidFill>
            </a:endParaRPr>
          </a:p>
          <a:p>
            <a:pPr indent="-298450" lvl="0" marL="457200" rtl="0" algn="l">
              <a:lnSpc>
                <a:spcPct val="115000"/>
              </a:lnSpc>
              <a:spcBef>
                <a:spcPts val="600"/>
              </a:spcBef>
              <a:spcAft>
                <a:spcPts val="0"/>
              </a:spcAft>
              <a:buClr>
                <a:srgbClr val="1F1F1F"/>
              </a:buClr>
              <a:buSzPts val="1100"/>
              <a:buChar char="●"/>
            </a:pPr>
            <a:r>
              <a:rPr b="1" lang="en-US">
                <a:solidFill>
                  <a:srgbClr val="1F1F1F"/>
                </a:solidFill>
              </a:rPr>
              <a:t>Développement de l'autonomie :</a:t>
            </a:r>
            <a:r>
              <a:rPr lang="en-US">
                <a:solidFill>
                  <a:srgbClr val="1F1F1F"/>
                </a:solidFill>
              </a:rPr>
              <a:t> L'élève doit faire face au problème par lui-même, essayer plusieurs stratégies et s'auto-réguler sans attendre l'intervention de l'enseignant. Cela renforce les compétences d'auto-apprentissage.</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Pensée critique et résolution de problèmes :</a:t>
            </a:r>
            <a:r>
              <a:rPr lang="en-US">
                <a:solidFill>
                  <a:srgbClr val="1F1F1F"/>
                </a:solidFill>
              </a:rPr>
              <a:t> Les tâches ludiques sont souvent des problèmes ouverts qui nécessitent une décomposition, l'essai de différentes méthodes (une approche d'essai-erreur structurée) et une analyse des résultats, des étapes clés de la résolution de problèmes.</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Flexibilité et adaptation :</a:t>
            </a:r>
            <a:r>
              <a:rPr lang="en-US">
                <a:solidFill>
                  <a:srgbClr val="1F1F1F"/>
                </a:solidFill>
              </a:rPr>
              <a:t> Le jeu force l'élève à chercher des solutions variées et à sortir de la rigidité d'une seule procédure, favorisant la </a:t>
            </a:r>
            <a:r>
              <a:rPr b="1" lang="en-US">
                <a:solidFill>
                  <a:srgbClr val="1F1F1F"/>
                </a:solidFill>
              </a:rPr>
              <a:t>flexibilité</a:t>
            </a:r>
            <a:r>
              <a:rPr lang="en-US">
                <a:solidFill>
                  <a:srgbClr val="1F1F1F"/>
                </a:solidFill>
              </a:rPr>
              <a:t> (un élément clé mentionné dans le </a:t>
            </a:r>
            <a:r>
              <a:rPr i="1" lang="en-US">
                <a:solidFill>
                  <a:srgbClr val="1F1F1F"/>
                </a:solidFill>
              </a:rPr>
              <a:t>Référentiel d'intervention en mathématique</a:t>
            </a:r>
            <a:r>
              <a:rPr lang="en-US">
                <a:solidFill>
                  <a:srgbClr val="1F1F1F"/>
                </a:solidFill>
              </a:rPr>
              <a:t>).</a:t>
            </a:r>
            <a:endParaRPr>
              <a:solidFill>
                <a:srgbClr val="1F1F1F"/>
              </a:solidFill>
            </a:endParaRPr>
          </a:p>
          <a:p>
            <a:pPr indent="0" lvl="0" marL="0" rtl="0" algn="l">
              <a:spcBef>
                <a:spcPts val="1800"/>
              </a:spcBef>
              <a:spcAft>
                <a:spcPts val="0"/>
              </a:spcAft>
              <a:buNone/>
            </a:pPr>
            <a:r>
              <a:t/>
            </a:r>
            <a:endParaRPr/>
          </a:p>
        </p:txBody>
      </p:sp>
      <p:sp>
        <p:nvSpPr>
          <p:cNvPr id="162" name="Google Shape;162;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af087f7fae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3af087f7fae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af087f7fa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g3af087f7fae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af087f7fae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3af087f7fae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af087f7fae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g3af087f7fae_0_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af087f7fae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Exemple sapin: </a:t>
            </a:r>
            <a:r>
              <a:rPr lang="en-US" u="sng">
                <a:solidFill>
                  <a:schemeClr val="hlink"/>
                </a:solidFill>
                <a:hlinkClick r:id="rId2"/>
              </a:rPr>
              <a:t>https://www.desmos.com/calculator/94587b09b0?lang=fr</a:t>
            </a:r>
            <a:endParaRPr/>
          </a:p>
          <a:p>
            <a:pPr indent="0" lvl="0" marL="0" rtl="0" algn="l">
              <a:spcBef>
                <a:spcPts val="0"/>
              </a:spcBef>
              <a:spcAft>
                <a:spcPts val="0"/>
              </a:spcAft>
              <a:buNone/>
            </a:pPr>
            <a:r>
              <a:t/>
            </a:r>
            <a:endParaRPr/>
          </a:p>
        </p:txBody>
      </p:sp>
      <p:sp>
        <p:nvSpPr>
          <p:cNvPr id="272" name="Google Shape;272;g3af087f7fae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b="1" sz="1300">
              <a:solidFill>
                <a:srgbClr val="1F1F1F"/>
              </a:solidFill>
            </a:endParaRPr>
          </a:p>
          <a:p>
            <a:pPr indent="0" lvl="0" marL="0" rtl="0" algn="l">
              <a:lnSpc>
                <a:spcPct val="115000"/>
              </a:lnSpc>
              <a:spcBef>
                <a:spcPts val="600"/>
              </a:spcBef>
              <a:spcAft>
                <a:spcPts val="0"/>
              </a:spcAft>
              <a:buClr>
                <a:schemeClr val="dk1"/>
              </a:buClr>
              <a:buSzPts val="1100"/>
              <a:buFont typeface="Arial"/>
              <a:buNone/>
            </a:pPr>
            <a:r>
              <a:rPr b="1" lang="en-US">
                <a:solidFill>
                  <a:srgbClr val="1F1F1F"/>
                </a:solidFill>
              </a:rPr>
              <a:t>1. Développement de l'esprit critique</a:t>
            </a:r>
            <a:endParaRPr b="1">
              <a:solidFill>
                <a:srgbClr val="1F1F1F"/>
              </a:solidFill>
            </a:endParaRPr>
          </a:p>
          <a:p>
            <a:pPr indent="-298450" lvl="0" marL="457200" rtl="0" algn="l">
              <a:lnSpc>
                <a:spcPct val="115000"/>
              </a:lnSpc>
              <a:spcBef>
                <a:spcPts val="600"/>
              </a:spcBef>
              <a:spcAft>
                <a:spcPts val="0"/>
              </a:spcAft>
              <a:buClr>
                <a:srgbClr val="1F1F1F"/>
              </a:buClr>
              <a:buSzPts val="1100"/>
              <a:buChar char="●"/>
            </a:pPr>
            <a:r>
              <a:rPr b="1" lang="en-US">
                <a:solidFill>
                  <a:srgbClr val="1F1F1F"/>
                </a:solidFill>
              </a:rPr>
              <a:t>Démystifier les chiffres :</a:t>
            </a:r>
            <a:r>
              <a:rPr lang="en-US">
                <a:solidFill>
                  <a:srgbClr val="1F1F1F"/>
                </a:solidFill>
              </a:rPr>
              <a:t> Les tableurs permettent aux élèves de travailler avec des données brutes (ex. : les statistiques de leur communauté, les coûts réels d'un projet, les chiffres du climat). Ils apprennent à ne pas accepter les graphiques ou les pourcentages tels quels, mais à </a:t>
            </a:r>
            <a:r>
              <a:rPr b="1" lang="en-US">
                <a:solidFill>
                  <a:srgbClr val="1F1F1F"/>
                </a:solidFill>
              </a:rPr>
              <a:t>interroger la source et la méthode de calcul</a:t>
            </a:r>
            <a:r>
              <a:rPr lang="en-US">
                <a:solidFill>
                  <a:srgbClr val="1F1F1F"/>
                </a:solidFill>
              </a:rPr>
              <a:t>.</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Modélisation de la réalité :</a:t>
            </a:r>
            <a:r>
              <a:rPr lang="en-US">
                <a:solidFill>
                  <a:srgbClr val="1F1F1F"/>
                </a:solidFill>
              </a:rPr>
              <a:t> L'élève doit choisir les données pertinentes, formuler des hypothèses et construire un modèle mathématique (une formule ou une fonction). Il comprend que le modèle est une </a:t>
            </a:r>
            <a:r>
              <a:rPr b="1" lang="en-US">
                <a:solidFill>
                  <a:srgbClr val="1F1F1F"/>
                </a:solidFill>
              </a:rPr>
              <a:t>interprétation</a:t>
            </a:r>
            <a:r>
              <a:rPr lang="en-US">
                <a:solidFill>
                  <a:srgbClr val="1F1F1F"/>
                </a:solidFill>
              </a:rPr>
              <a:t> de la réalité, et non la réalité elle-même, renforçant ainsi la pensée critique.</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Analyse d'impact :</a:t>
            </a:r>
            <a:r>
              <a:rPr lang="en-US">
                <a:solidFill>
                  <a:srgbClr val="1F1F1F"/>
                </a:solidFill>
              </a:rPr>
              <a:t> En modifiant une seule variable dans le tableur (par exemple, le taux d'intérêt ou le coût d'une ressource), les élèves voient l'impact immédiat sur le résultat final. Cela permet de simuler des scénarios concrets et d'évaluer les conséquences de décisions économiques ou environnementales.</a:t>
            </a:r>
            <a:endParaRPr>
              <a:solidFill>
                <a:srgbClr val="1F1F1F"/>
              </a:solidFill>
            </a:endParaRPr>
          </a:p>
          <a:p>
            <a:pPr indent="0" lvl="0" marL="0" rtl="0" algn="l">
              <a:lnSpc>
                <a:spcPct val="115000"/>
              </a:lnSpc>
              <a:spcBef>
                <a:spcPts val="1800"/>
              </a:spcBef>
              <a:spcAft>
                <a:spcPts val="0"/>
              </a:spcAft>
              <a:buClr>
                <a:schemeClr val="dk1"/>
              </a:buClr>
              <a:buSzPts val="1100"/>
              <a:buFont typeface="Arial"/>
              <a:buNone/>
            </a:pPr>
            <a:r>
              <a:rPr b="1" lang="en-US">
                <a:solidFill>
                  <a:srgbClr val="1F1F1F"/>
                </a:solidFill>
              </a:rPr>
              <a:t>2. Compétences mathématiques approfondies</a:t>
            </a:r>
            <a:endParaRPr b="1">
              <a:solidFill>
                <a:srgbClr val="1F1F1F"/>
              </a:solidFill>
            </a:endParaRPr>
          </a:p>
          <a:p>
            <a:pPr indent="-298450" lvl="0" marL="457200" rtl="0" algn="l">
              <a:lnSpc>
                <a:spcPct val="115000"/>
              </a:lnSpc>
              <a:spcBef>
                <a:spcPts val="600"/>
              </a:spcBef>
              <a:spcAft>
                <a:spcPts val="0"/>
              </a:spcAft>
              <a:buClr>
                <a:srgbClr val="1F1F1F"/>
              </a:buClr>
              <a:buSzPts val="1100"/>
              <a:buChar char="●"/>
            </a:pPr>
            <a:r>
              <a:rPr b="1" lang="en-US">
                <a:solidFill>
                  <a:srgbClr val="1F1F1F"/>
                </a:solidFill>
              </a:rPr>
              <a:t>Compréhension de la statistique descriptive :</a:t>
            </a:r>
            <a:r>
              <a:rPr lang="en-US">
                <a:solidFill>
                  <a:srgbClr val="1F1F1F"/>
                </a:solidFill>
              </a:rPr>
              <a:t> Le tableur est l'outil idéal pour calculer facilement et rapidement la moyenne, la médiane, le mode, et l'écart-type d'un grand ensemble de données. L'accent est mis sur l'</a:t>
            </a:r>
            <a:r>
              <a:rPr b="1" lang="en-US">
                <a:solidFill>
                  <a:srgbClr val="1F1F1F"/>
                </a:solidFill>
              </a:rPr>
              <a:t>interprétation</a:t>
            </a:r>
            <a:r>
              <a:rPr lang="en-US">
                <a:solidFill>
                  <a:srgbClr val="1F1F1F"/>
                </a:solidFill>
              </a:rPr>
              <a:t> de ces indicateurs, et non sur le calcul manuel fastidieux.</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Visualisation et représentation :</a:t>
            </a:r>
            <a:r>
              <a:rPr lang="en-US">
                <a:solidFill>
                  <a:srgbClr val="1F1F1F"/>
                </a:solidFill>
              </a:rPr>
              <a:t> La création de graphiques (circulaires, à barres, linéaires) à partir de leurs propres données aide les élèves à choisir la meilleure représentation pour appuyer ou réfuter un argument, une compétence essentielle en communication mathématique.</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Fonctionnalité et modélisation algébrique :</a:t>
            </a:r>
            <a:r>
              <a:rPr lang="en-US">
                <a:solidFill>
                  <a:srgbClr val="1F1F1F"/>
                </a:solidFill>
              </a:rPr>
              <a:t> L'utilisation de formules (ex. : </a:t>
            </a:r>
            <a:r>
              <a:rPr lang="en-US">
                <a:solidFill>
                  <a:srgbClr val="444746"/>
                </a:solidFill>
                <a:highlight>
                  <a:srgbClr val="E9EEF6"/>
                </a:highlight>
              </a:rPr>
              <a:t>SOMME</a:t>
            </a:r>
            <a:r>
              <a:rPr lang="en-US">
                <a:solidFill>
                  <a:srgbClr val="1F1F1F"/>
                </a:solidFill>
              </a:rPr>
              <a:t>, </a:t>
            </a:r>
            <a:r>
              <a:rPr lang="en-US">
                <a:solidFill>
                  <a:srgbClr val="444746"/>
                </a:solidFill>
                <a:highlight>
                  <a:srgbClr val="E9EEF6"/>
                </a:highlight>
              </a:rPr>
              <a:t>MOYENNE</a:t>
            </a:r>
            <a:r>
              <a:rPr lang="en-US">
                <a:solidFill>
                  <a:srgbClr val="1F1F1F"/>
                </a:solidFill>
              </a:rPr>
              <a:t>, ou la construction de formules complexes) est une initiation concrète à la pensée fonctionnelle et à l'algèbre. La cellule devient une </a:t>
            </a:r>
            <a:r>
              <a:rPr b="1" lang="en-US">
                <a:solidFill>
                  <a:srgbClr val="1F1F1F"/>
                </a:solidFill>
              </a:rPr>
              <a:t>variable</a:t>
            </a:r>
            <a:r>
              <a:rPr lang="en-US">
                <a:solidFill>
                  <a:srgbClr val="1F1F1F"/>
                </a:solidFill>
              </a:rPr>
              <a:t>.</a:t>
            </a:r>
            <a:endParaRPr>
              <a:solidFill>
                <a:srgbClr val="1F1F1F"/>
              </a:solidFill>
            </a:endParaRPr>
          </a:p>
          <a:p>
            <a:pPr indent="0" lvl="0" marL="0" rtl="0" algn="l">
              <a:lnSpc>
                <a:spcPct val="115000"/>
              </a:lnSpc>
              <a:spcBef>
                <a:spcPts val="1800"/>
              </a:spcBef>
              <a:spcAft>
                <a:spcPts val="0"/>
              </a:spcAft>
              <a:buClr>
                <a:schemeClr val="dk1"/>
              </a:buClr>
              <a:buSzPts val="1100"/>
              <a:buFont typeface="Arial"/>
              <a:buNone/>
            </a:pPr>
            <a:r>
              <a:rPr b="1" lang="en-US">
                <a:solidFill>
                  <a:srgbClr val="1F1F1F"/>
                </a:solidFill>
              </a:rPr>
              <a:t>3. Tâches signifiantes et pertinence sociale</a:t>
            </a:r>
            <a:endParaRPr b="1">
              <a:solidFill>
                <a:srgbClr val="1F1F1F"/>
              </a:solidFill>
            </a:endParaRPr>
          </a:p>
          <a:p>
            <a:pPr indent="-298450" lvl="0" marL="457200" rtl="0" algn="l">
              <a:lnSpc>
                <a:spcPct val="115000"/>
              </a:lnSpc>
              <a:spcBef>
                <a:spcPts val="600"/>
              </a:spcBef>
              <a:spcAft>
                <a:spcPts val="0"/>
              </a:spcAft>
              <a:buClr>
                <a:srgbClr val="1F1F1F"/>
              </a:buClr>
              <a:buSzPts val="1100"/>
              <a:buChar char="●"/>
            </a:pPr>
            <a:r>
              <a:rPr b="1" lang="en-US">
                <a:solidFill>
                  <a:srgbClr val="1F1F1F"/>
                </a:solidFill>
              </a:rPr>
              <a:t>Connexion aux enjeux locaux :</a:t>
            </a:r>
            <a:r>
              <a:rPr lang="en-US">
                <a:solidFill>
                  <a:srgbClr val="1F1F1F"/>
                </a:solidFill>
              </a:rPr>
              <a:t> L'analyse des données de la Côte-Nord (températures, évolution démographique, coûts de transport) donne un sens immédiat aux concepts mathématiques. Les élèves travaillent sur des enjeux qui les concernent directement.</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Compétences numériques professionnelles :</a:t>
            </a:r>
            <a:r>
              <a:rPr lang="en-US">
                <a:solidFill>
                  <a:srgbClr val="1F1F1F"/>
                </a:solidFill>
              </a:rPr>
              <a:t> La maîtrise du tableur est une compétence numérique fondamentale et transférable dans tous les domaines d'études et de carrière (la </a:t>
            </a:r>
            <a:r>
              <a:rPr b="1" lang="en-US">
                <a:solidFill>
                  <a:srgbClr val="1F1F1F"/>
                </a:solidFill>
              </a:rPr>
              <a:t>littératie numérique</a:t>
            </a:r>
            <a:r>
              <a:rPr lang="en-US">
                <a:solidFill>
                  <a:srgbClr val="1F1F1F"/>
                </a:solidFill>
              </a:rPr>
              <a:t>).</a:t>
            </a:r>
            <a:endParaRPr>
              <a:solidFill>
                <a:srgbClr val="1F1F1F"/>
              </a:solidFill>
            </a:endParaRPr>
          </a:p>
          <a:p>
            <a:pPr indent="-298450" lvl="0" marL="457200" rtl="0" algn="l">
              <a:lnSpc>
                <a:spcPct val="115000"/>
              </a:lnSpc>
              <a:spcBef>
                <a:spcPts val="0"/>
              </a:spcBef>
              <a:spcAft>
                <a:spcPts val="0"/>
              </a:spcAft>
              <a:buClr>
                <a:srgbClr val="1F1F1F"/>
              </a:buClr>
              <a:buSzPts val="1100"/>
              <a:buChar char="●"/>
            </a:pPr>
            <a:r>
              <a:rPr b="1" lang="en-US">
                <a:solidFill>
                  <a:srgbClr val="1F1F1F"/>
                </a:solidFill>
              </a:rPr>
              <a:t>Interdisciplinarité :</a:t>
            </a:r>
            <a:r>
              <a:rPr lang="en-US">
                <a:solidFill>
                  <a:srgbClr val="1F1F1F"/>
                </a:solidFill>
              </a:rPr>
              <a:t> Les tableurs servent de pont entre les mathématiques et d'autres matières comme la géographie, les sciences, et l'éducation financière, en utilisant la même base de données pour plusieurs analyses différentes.</a:t>
            </a:r>
            <a:endParaRPr>
              <a:solidFill>
                <a:srgbClr val="1F1F1F"/>
              </a:solidFill>
            </a:endParaRPr>
          </a:p>
          <a:p>
            <a:pPr indent="0" lvl="0" marL="0" rtl="0" algn="l">
              <a:spcBef>
                <a:spcPts val="1800"/>
              </a:spcBef>
              <a:spcAft>
                <a:spcPts val="0"/>
              </a:spcAft>
              <a:buNone/>
            </a:pPr>
            <a:r>
              <a:t/>
            </a:r>
            <a:endParaRPr/>
          </a:p>
        </p:txBody>
      </p:sp>
      <p:sp>
        <p:nvSpPr>
          <p:cNvPr id="288" name="Google Shape;288;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af087f7fae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3af087f7fae_0_6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af087f7fae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g3af087f7fae_0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b0a151bf49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3b0a151bf49_1_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0.png"/><Relationship Id="rId4" Type="http://schemas.openxmlformats.org/officeDocument/2006/relationships/image" Target="../media/image13.png"/><Relationship Id="rId5" Type="http://schemas.openxmlformats.org/officeDocument/2006/relationships/hyperlink" Target="http://recitmst.qc.ca/outilsmath15122025"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1.png"/><Relationship Id="rId5" Type="http://schemas.openxmlformats.org/officeDocument/2006/relationships/image" Target="../media/image1.png"/><Relationship Id="rId6" Type="http://schemas.openxmlformats.org/officeDocument/2006/relationships/image" Target="../media/image10.png"/><Relationship Id="rId7"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polypad.amplify.com/fr/p" TargetMode="External"/><Relationship Id="rId4" Type="http://schemas.openxmlformats.org/officeDocument/2006/relationships/image" Target="../media/image11.png"/><Relationship Id="rId9" Type="http://schemas.openxmlformats.org/officeDocument/2006/relationships/image" Target="../media/image23.png"/><Relationship Id="rId5" Type="http://schemas.openxmlformats.org/officeDocument/2006/relationships/hyperlink" Target="https://www.geogebra.org/" TargetMode="External"/><Relationship Id="rId6" Type="http://schemas.openxmlformats.org/officeDocument/2006/relationships/image" Target="../media/image2.png"/><Relationship Id="rId7" Type="http://schemas.openxmlformats.org/officeDocument/2006/relationships/hyperlink" Target="https://www.desmos.com/?lang=fr" TargetMode="External"/><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hyperlink" Target="https://polypad.amplify.com/fr/p" TargetMode="External"/><Relationship Id="rId11" Type="http://schemas.openxmlformats.org/officeDocument/2006/relationships/image" Target="../media/image54.gif"/><Relationship Id="rId10" Type="http://schemas.openxmlformats.org/officeDocument/2006/relationships/hyperlink" Target="https://polypad.amplify.com/fr/p/r5aQi1Xarau7JA" TargetMode="External"/><Relationship Id="rId9" Type="http://schemas.openxmlformats.org/officeDocument/2006/relationships/image" Target="../media/image3.png"/><Relationship Id="rId5" Type="http://schemas.openxmlformats.org/officeDocument/2006/relationships/hyperlink" Target="https://classroom.amplify.com/collection/67a50b9a9b3bcb9d734abc8f?collections=67a502602ea879d3631948d3&amp;utm_campaign=share&amp;utm_content=collection" TargetMode="External"/><Relationship Id="rId6" Type="http://schemas.openxmlformats.org/officeDocument/2006/relationships/hyperlink" Target="https://campus.recit.qc.ca/course/view.php?id=517" TargetMode="External"/><Relationship Id="rId7" Type="http://schemas.openxmlformats.org/officeDocument/2006/relationships/image" Target="../media/image12.png"/><Relationship Id="rId8"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hyperlink" Target="https://www.geogebra.org/" TargetMode="External"/><Relationship Id="rId11" Type="http://schemas.openxmlformats.org/officeDocument/2006/relationships/image" Target="../media/image52.gif"/><Relationship Id="rId10" Type="http://schemas.openxmlformats.org/officeDocument/2006/relationships/hyperlink" Target="https://www.geogebra.org/geometry/wnmmeawb" TargetMode="External"/><Relationship Id="rId9" Type="http://schemas.openxmlformats.org/officeDocument/2006/relationships/hyperlink" Target="https://campus.recit.qc.ca/course/view.php?id=30" TargetMode="External"/><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hyperlink" Target="https://www.geogebra.org/m/rfsudwup"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desmos.com/calculator/y2uvjyuurl?lang=fr" TargetMode="External"/><Relationship Id="rId4" Type="http://schemas.openxmlformats.org/officeDocument/2006/relationships/image" Target="../media/image28.gif"/><Relationship Id="rId9" Type="http://schemas.openxmlformats.org/officeDocument/2006/relationships/hyperlink" Target="https://campus.recit.qc.ca/course/view.php?id=217" TargetMode="External"/><Relationship Id="rId5" Type="http://schemas.openxmlformats.org/officeDocument/2006/relationships/image" Target="../media/image8.png"/><Relationship Id="rId6" Type="http://schemas.openxmlformats.org/officeDocument/2006/relationships/hyperlink" Target="https://www.desmos.com/?lang=fr" TargetMode="External"/><Relationship Id="rId7" Type="http://schemas.openxmlformats.org/officeDocument/2006/relationships/image" Target="../media/image16.png"/><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4.png"/><Relationship Id="rId10" Type="http://schemas.openxmlformats.org/officeDocument/2006/relationships/image" Target="../media/image19.png"/><Relationship Id="rId9" Type="http://schemas.openxmlformats.org/officeDocument/2006/relationships/hyperlink" Target="https://education.minecraft.net/fr-ca" TargetMode="External"/><Relationship Id="rId5" Type="http://schemas.openxmlformats.org/officeDocument/2006/relationships/image" Target="../media/image22.png"/><Relationship Id="rId6" Type="http://schemas.openxmlformats.org/officeDocument/2006/relationships/image" Target="../media/image32.png"/><Relationship Id="rId7" Type="http://schemas.openxmlformats.org/officeDocument/2006/relationships/hyperlink" Target="https://classroom.amplify.com/discover?lang=fr" TargetMode="External"/><Relationship Id="rId8"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www.youtube.com/watch?v=OTEUQcRRQhw" TargetMode="External"/><Relationship Id="rId4" Type="http://schemas.openxmlformats.org/officeDocument/2006/relationships/image" Target="../media/image20.jpg"/><Relationship Id="rId9" Type="http://schemas.openxmlformats.org/officeDocument/2006/relationships/hyperlink" Target="https://campus.recit.qc.ca/course/view.php?id=329" TargetMode="External"/><Relationship Id="rId5" Type="http://schemas.openxmlformats.org/officeDocument/2006/relationships/image" Target="../media/image17.png"/><Relationship Id="rId6" Type="http://schemas.openxmlformats.org/officeDocument/2006/relationships/hyperlink" Target="https://education.minecraft.net/fr-ca" TargetMode="External"/><Relationship Id="rId7" Type="http://schemas.openxmlformats.org/officeDocument/2006/relationships/image" Target="../media/image26.png"/><Relationship Id="rId8"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hyperlink" Target="https://classroom.amplify.com/discover?lang=fr" TargetMode="External"/><Relationship Id="rId11" Type="http://schemas.openxmlformats.org/officeDocument/2006/relationships/hyperlink" Target="https://classroom.amplify.com/collection/5eb5b554547ebc0b8b73ff3a?utm_campaign=share&amp;utm_content=collection&amp;lang=fr" TargetMode="External"/><Relationship Id="rId10" Type="http://schemas.openxmlformats.org/officeDocument/2006/relationships/hyperlink" Target="https://campus.recit.qc.ca/course/view.php?id=217" TargetMode="External"/><Relationship Id="rId12" Type="http://schemas.openxmlformats.org/officeDocument/2006/relationships/image" Target="../media/image35.png"/><Relationship Id="rId9" Type="http://schemas.openxmlformats.org/officeDocument/2006/relationships/hyperlink" Target="https://classroom.amplify.com/activity/693c2c0dc4907e5b7142f062?utm_campaign=share&amp;utm_content=activity&amp;lang=fr" TargetMode="External"/><Relationship Id="rId5" Type="http://schemas.openxmlformats.org/officeDocument/2006/relationships/image" Target="../media/image18.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hyperlink" Target="https://classroom.amplify.com/discover?lang=fr" TargetMode="External"/><Relationship Id="rId11" Type="http://schemas.openxmlformats.org/officeDocument/2006/relationships/image" Target="../media/image53.gif"/><Relationship Id="rId10" Type="http://schemas.openxmlformats.org/officeDocument/2006/relationships/hyperlink" Target="https://docs.google.com/spreadsheets/d/1scC1yCqFMTy8ow00LYPvNX-R9m-3a8U8twmQG_z2y2E/edit?usp=sharing" TargetMode="External"/><Relationship Id="rId9" Type="http://schemas.openxmlformats.org/officeDocument/2006/relationships/hyperlink" Target="https://campus.recit.qc.ca/course/view.php?id=217" TargetMode="External"/><Relationship Id="rId5" Type="http://schemas.openxmlformats.org/officeDocument/2006/relationships/image" Target="../media/image18.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hyperlink" Target="https://classroom.amplify.com/activity/57dfe7992e6669e6055c6a85?utm_campaign=share&amp;utm_content=activity&amp;lang=f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education.minecraft.net/fr-ca" TargetMode="External"/><Relationship Id="rId4" Type="http://schemas.openxmlformats.org/officeDocument/2006/relationships/image" Target="../media/image31.png"/><Relationship Id="rId11" Type="http://schemas.openxmlformats.org/officeDocument/2006/relationships/image" Target="../media/image39.png"/><Relationship Id="rId10" Type="http://schemas.openxmlformats.org/officeDocument/2006/relationships/image" Target="../media/image7.png"/><Relationship Id="rId9" Type="http://schemas.openxmlformats.org/officeDocument/2006/relationships/hyperlink" Target="https://www.desmos.com/?lang=fr" TargetMode="External"/><Relationship Id="rId5" Type="http://schemas.openxmlformats.org/officeDocument/2006/relationships/hyperlink" Target="https://polypad.amplify.com/fr/p" TargetMode="External"/><Relationship Id="rId6" Type="http://schemas.openxmlformats.org/officeDocument/2006/relationships/image" Target="../media/image11.png"/><Relationship Id="rId7" Type="http://schemas.openxmlformats.org/officeDocument/2006/relationships/hyperlink" Target="https://scratch.mit.edu/projects/editor/?tutorial=getStarted" TargetMode="External"/><Relationship Id="rId8" Type="http://schemas.openxmlformats.org/officeDocument/2006/relationships/image" Target="../media/image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google.com/url?q=https://drive.google.com/file/d/1FhszQ0EQ5MLkne0-TEZKG4E8a6HEAs4I/view?usp%3Ddrive_link&amp;sa=D&amp;source=editors&amp;ust=1765813438177391&amp;usg=AOvVaw32jzcS48VjzwA-Fz1J-dZ3" TargetMode="External"/><Relationship Id="rId4" Type="http://schemas.openxmlformats.org/officeDocument/2006/relationships/image" Target="../media/image41.png"/><Relationship Id="rId11" Type="http://schemas.openxmlformats.org/officeDocument/2006/relationships/hyperlink" Target="https://campus.recit.qc.ca/course/view.php?id=329" TargetMode="External"/><Relationship Id="rId10" Type="http://schemas.openxmlformats.org/officeDocument/2006/relationships/hyperlink" Target="https://campus.recit.qc.ca/mod/page/view.php?id=9691" TargetMode="External"/><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hyperlink" Target="https://education.minecraft.net/fr-ca" TargetMode="External"/><Relationship Id="rId7" Type="http://schemas.openxmlformats.org/officeDocument/2006/relationships/image" Target="../media/image26.png"/><Relationship Id="rId8"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hyperlink" Target="https://polypad.amplify.com/fr/p" TargetMode="External"/><Relationship Id="rId10" Type="http://schemas.openxmlformats.org/officeDocument/2006/relationships/image" Target="../media/image46.png"/><Relationship Id="rId9" Type="http://schemas.openxmlformats.org/officeDocument/2006/relationships/image" Target="../media/image3.png"/><Relationship Id="rId5" Type="http://schemas.openxmlformats.org/officeDocument/2006/relationships/hyperlink" Target="https://polypad.amplify.com/fr/p/usiKRekOtjN3lA" TargetMode="External"/><Relationship Id="rId6" Type="http://schemas.openxmlformats.org/officeDocument/2006/relationships/hyperlink" Target="https://campus.recit.qc.ca/course/view.php?id=517" TargetMode="External"/><Relationship Id="rId7" Type="http://schemas.openxmlformats.org/officeDocument/2006/relationships/image" Target="../media/image12.png"/><Relationship Id="rId8"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hyperlink" Target="https://scratch.mit.edu/projects/editor/?tutorial=getStarted" TargetMode="External"/><Relationship Id="rId10" Type="http://schemas.openxmlformats.org/officeDocument/2006/relationships/image" Target="../media/image50.gif"/><Relationship Id="rId9" Type="http://schemas.openxmlformats.org/officeDocument/2006/relationships/hyperlink" Target="https://campus.recit.qc.ca/course/view.php?id=178" TargetMode="External"/><Relationship Id="rId5" Type="http://schemas.openxmlformats.org/officeDocument/2006/relationships/image" Target="../media/image43.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hyperlink" Target="https://scratch.mit.edu/projects/277690602/editor" TargetMode="External"/></Relationships>
</file>

<file path=ppt/slides/_rels/slide15.xml.rels><?xml version="1.0" encoding="UTF-8" standalone="yes"?><Relationships xmlns="http://schemas.openxmlformats.org/package/2006/relationships"><Relationship Id="rId11" Type="http://schemas.openxmlformats.org/officeDocument/2006/relationships/image" Target="../media/image42.jpg"/><Relationship Id="rId10" Type="http://schemas.openxmlformats.org/officeDocument/2006/relationships/image" Target="../media/image38.jpg"/><Relationship Id="rId13" Type="http://schemas.openxmlformats.org/officeDocument/2006/relationships/image" Target="../media/image49.jpg"/><Relationship Id="rId12" Type="http://schemas.openxmlformats.org/officeDocument/2006/relationships/image" Target="../media/image48.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hyperlink" Target="https://www.desmos.com/?lang=fr" TargetMode="External"/><Relationship Id="rId9" Type="http://schemas.openxmlformats.org/officeDocument/2006/relationships/hyperlink" Target="https://campus.recit.qc.ca/course/view.php?id=217" TargetMode="External"/><Relationship Id="rId5" Type="http://schemas.openxmlformats.org/officeDocument/2006/relationships/image" Target="../media/image16.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hyperlink" Target="https://classroom.amplify.com/activity/5fd66a5abfda940d476b1a41?collections=5fdb9c7135b57236b36ebc9d&amp;utm_campaign=share&amp;utm_content=activity"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3.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34.png"/><Relationship Id="rId9" Type="http://schemas.openxmlformats.org/officeDocument/2006/relationships/hyperlink" Target="https://drive.google.com/drive/folders/1uybPLVXj-Hv769K-M6K4SFS0EoGMyaxb?usp=drive_link" TargetMode="External"/><Relationship Id="rId5" Type="http://schemas.openxmlformats.org/officeDocument/2006/relationships/image" Target="../media/image3.png"/><Relationship Id="rId6" Type="http://schemas.openxmlformats.org/officeDocument/2006/relationships/hyperlink" Target="https://campus.recit.qc.ca/course/view.php?id=524" TargetMode="External"/><Relationship Id="rId7" Type="http://schemas.openxmlformats.org/officeDocument/2006/relationships/image" Target="../media/image44.png"/><Relationship Id="rId8"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7.png"/><Relationship Id="rId4" Type="http://schemas.openxmlformats.org/officeDocument/2006/relationships/image" Target="../media/image45.png"/><Relationship Id="rId5" Type="http://schemas.openxmlformats.org/officeDocument/2006/relationships/image" Target="../media/image51.png"/><Relationship Id="rId6" Type="http://schemas.openxmlformats.org/officeDocument/2006/relationships/image" Target="../media/image40.png"/></Relationships>
</file>

<file path=ppt/slides/_rels/slide19.xml.rels><?xml version="1.0" encoding="UTF-8" standalone="yes"?><Relationships xmlns="http://schemas.openxmlformats.org/package/2006/relationships"><Relationship Id="rId20" Type="http://schemas.openxmlformats.org/officeDocument/2006/relationships/hyperlink" Target="https://campus.recit.qc.ca/course/view.php?id=30" TargetMode="External"/><Relationship Id="rId22" Type="http://schemas.openxmlformats.org/officeDocument/2006/relationships/hyperlink" Target="https://campus.recit.qc.ca/course/view.php?id=178" TargetMode="External"/><Relationship Id="rId21" Type="http://schemas.openxmlformats.org/officeDocument/2006/relationships/hyperlink" Target="https://campus.recit.qc.ca/course/view.php?id=217" TargetMode="External"/><Relationship Id="rId24" Type="http://schemas.openxmlformats.org/officeDocument/2006/relationships/hyperlink" Target="https://polypad.amplify.com/fr/p" TargetMode="External"/><Relationship Id="rId23" Type="http://schemas.openxmlformats.org/officeDocument/2006/relationships/hyperlink" Target="https://campus.recit.qc.ca/course/view.php?id=524" TargetMode="External"/><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17.png"/><Relationship Id="rId9" Type="http://schemas.openxmlformats.org/officeDocument/2006/relationships/hyperlink" Target="https://education.minecraft.net/fr-ca" TargetMode="External"/><Relationship Id="rId26" Type="http://schemas.openxmlformats.org/officeDocument/2006/relationships/image" Target="../media/image12.png"/><Relationship Id="rId25" Type="http://schemas.openxmlformats.org/officeDocument/2006/relationships/hyperlink" Target="https://campus.recit.qc.ca/course/view.php?id=517" TargetMode="External"/><Relationship Id="rId5" Type="http://schemas.openxmlformats.org/officeDocument/2006/relationships/image" Target="../media/image36.png"/><Relationship Id="rId6" Type="http://schemas.openxmlformats.org/officeDocument/2006/relationships/hyperlink" Target="https://www.geogebra.org/" TargetMode="External"/><Relationship Id="rId7" Type="http://schemas.openxmlformats.org/officeDocument/2006/relationships/hyperlink" Target="https://www.desmos.com/?lang=fr" TargetMode="External"/><Relationship Id="rId8" Type="http://schemas.openxmlformats.org/officeDocument/2006/relationships/hyperlink" Target="https://classroom.amplify.com/discover?lang=fr" TargetMode="External"/><Relationship Id="rId11" Type="http://schemas.openxmlformats.org/officeDocument/2006/relationships/image" Target="../media/image6.png"/><Relationship Id="rId10" Type="http://schemas.openxmlformats.org/officeDocument/2006/relationships/hyperlink" Target="https://scratch.mit.edu/projects/editor/?tutorial=getStarted" TargetMode="External"/><Relationship Id="rId13" Type="http://schemas.openxmlformats.org/officeDocument/2006/relationships/image" Target="../media/image18.png"/><Relationship Id="rId12" Type="http://schemas.openxmlformats.org/officeDocument/2006/relationships/image" Target="../media/image16.png"/><Relationship Id="rId15" Type="http://schemas.openxmlformats.org/officeDocument/2006/relationships/image" Target="../media/image43.png"/><Relationship Id="rId14" Type="http://schemas.openxmlformats.org/officeDocument/2006/relationships/image" Target="../media/image26.png"/><Relationship Id="rId17" Type="http://schemas.openxmlformats.org/officeDocument/2006/relationships/image" Target="../media/image3.png"/><Relationship Id="rId16" Type="http://schemas.openxmlformats.org/officeDocument/2006/relationships/image" Target="../media/image34.png"/><Relationship Id="rId19" Type="http://schemas.openxmlformats.org/officeDocument/2006/relationships/hyperlink" Target="https://campus.recit.qc.ca/course/view.php?id=329" TargetMode="External"/><Relationship Id="rId18" Type="http://schemas.openxmlformats.org/officeDocument/2006/relationships/hyperlink" Target="https://campus.recit.qc.ca/course/view.php?id=217"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0.png"/><Relationship Id="rId4" Type="http://schemas.openxmlformats.org/officeDocument/2006/relationships/hyperlink" Target="mailto:stephanie.rioux@recit.gouv.qc.ca" TargetMode="External"/><Relationship Id="rId5" Type="http://schemas.openxmlformats.org/officeDocument/2006/relationships/image" Target="../media/image13.png"/><Relationship Id="rId6" Type="http://schemas.openxmlformats.org/officeDocument/2006/relationships/hyperlink" Target="http://recitmst.qc.ca/outilsmath15122025"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83" name="Shape 83"/>
        <p:cNvGrpSpPr/>
        <p:nvPr/>
      </p:nvGrpSpPr>
      <p:grpSpPr>
        <a:xfrm>
          <a:off x="0" y="0"/>
          <a:ext cx="0" cy="0"/>
          <a:chOff x="0" y="0"/>
          <a:chExt cx="0" cy="0"/>
        </a:xfrm>
      </p:grpSpPr>
      <p:pic>
        <p:nvPicPr>
          <p:cNvPr id="84" name="Google Shape;84;p13"/>
          <p:cNvPicPr preferRelativeResize="0"/>
          <p:nvPr/>
        </p:nvPicPr>
        <p:blipFill>
          <a:blip r:embed="rId3">
            <a:alphaModFix/>
          </a:blip>
          <a:stretch>
            <a:fillRect/>
          </a:stretch>
        </p:blipFill>
        <p:spPr>
          <a:xfrm>
            <a:off x="-438925" y="-298675"/>
            <a:ext cx="12784851" cy="7156675"/>
          </a:xfrm>
          <a:prstGeom prst="rect">
            <a:avLst/>
          </a:prstGeom>
          <a:noFill/>
          <a:ln>
            <a:noFill/>
          </a:ln>
        </p:spPr>
      </p:pic>
      <p:sp>
        <p:nvSpPr>
          <p:cNvPr id="85" name="Google Shape;85;p13"/>
          <p:cNvSpPr/>
          <p:nvPr/>
        </p:nvSpPr>
        <p:spPr>
          <a:xfrm>
            <a:off x="2135256" y="1600675"/>
            <a:ext cx="8046900" cy="38712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6" name="Google Shape;86;p13"/>
          <p:cNvSpPr txBox="1"/>
          <p:nvPr/>
        </p:nvSpPr>
        <p:spPr>
          <a:xfrm>
            <a:off x="2258256" y="2230337"/>
            <a:ext cx="7800900" cy="5232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3400" u="none" cap="none" strike="noStrike">
                <a:solidFill>
                  <a:srgbClr val="2C3E50"/>
                </a:solidFill>
                <a:latin typeface="Arimo"/>
                <a:ea typeface="Arimo"/>
                <a:cs typeface="Arimo"/>
                <a:sym typeface="Arimo"/>
              </a:rPr>
              <a:t>Le numérique en mathématiques</a:t>
            </a:r>
            <a:endParaRPr sz="2400"/>
          </a:p>
        </p:txBody>
      </p:sp>
      <p:sp>
        <p:nvSpPr>
          <p:cNvPr id="87" name="Google Shape;87;p13"/>
          <p:cNvSpPr txBox="1"/>
          <p:nvPr/>
        </p:nvSpPr>
        <p:spPr>
          <a:xfrm>
            <a:off x="2443956" y="2833687"/>
            <a:ext cx="7429500" cy="3618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350" u="none" cap="none" strike="noStrike">
                <a:solidFill>
                  <a:schemeClr val="accent2"/>
                </a:solidFill>
                <a:latin typeface="Azeret Mono"/>
                <a:ea typeface="Azeret Mono"/>
                <a:cs typeface="Azeret Mono"/>
                <a:sym typeface="Azeret Mono"/>
              </a:rPr>
              <a:t>Du plaisir au sens • Atelier Côte-Nord</a:t>
            </a:r>
            <a:endParaRPr b="1" sz="2100">
              <a:solidFill>
                <a:schemeClr val="accent2"/>
              </a:solidFill>
            </a:endParaRPr>
          </a:p>
        </p:txBody>
      </p:sp>
      <p:sp>
        <p:nvSpPr>
          <p:cNvPr id="88" name="Google Shape;88;p13"/>
          <p:cNvSpPr/>
          <p:nvPr/>
        </p:nvSpPr>
        <p:spPr>
          <a:xfrm>
            <a:off x="5619750" y="3433762"/>
            <a:ext cx="952500" cy="19050"/>
          </a:xfrm>
          <a:prstGeom prst="rect">
            <a:avLst/>
          </a:prstGeom>
          <a:solidFill>
            <a:srgbClr val="D9770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9" name="Google Shape;89;p13"/>
          <p:cNvSpPr txBox="1"/>
          <p:nvPr/>
        </p:nvSpPr>
        <p:spPr>
          <a:xfrm>
            <a:off x="2443956" y="3738562"/>
            <a:ext cx="7429500" cy="16008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200" u="none" cap="none" strike="noStrike">
                <a:solidFill>
                  <a:srgbClr val="4A5568"/>
                </a:solidFill>
                <a:latin typeface="Arimo"/>
                <a:ea typeface="Arimo"/>
                <a:cs typeface="Arimo"/>
                <a:sym typeface="Arimo"/>
              </a:rPr>
              <a:t>Une approche ludique, créative et signifiante pour développer les compétences mathématiques.</a:t>
            </a:r>
            <a:endParaRPr b="1" i="0" sz="2200" u="none" cap="none" strike="noStrike">
              <a:solidFill>
                <a:srgbClr val="4A5568"/>
              </a:solidFill>
              <a:latin typeface="Arimo"/>
              <a:ea typeface="Arimo"/>
              <a:cs typeface="Arimo"/>
              <a:sym typeface="Arimo"/>
            </a:endParaRPr>
          </a:p>
          <a:p>
            <a:pPr indent="0" lvl="0" marL="0" marR="0" rtl="0" algn="ctr">
              <a:lnSpc>
                <a:spcPct val="150000"/>
              </a:lnSpc>
              <a:spcBef>
                <a:spcPts val="0"/>
              </a:spcBef>
              <a:spcAft>
                <a:spcPts val="0"/>
              </a:spcAft>
              <a:buNone/>
            </a:pPr>
            <a:r>
              <a:t/>
            </a:r>
            <a:endParaRPr b="1" sz="3800">
              <a:solidFill>
                <a:srgbClr val="D97706"/>
              </a:solidFill>
              <a:latin typeface="Arimo"/>
              <a:ea typeface="Arimo"/>
              <a:cs typeface="Arimo"/>
              <a:sym typeface="Arimo"/>
            </a:endParaRPr>
          </a:p>
        </p:txBody>
      </p:sp>
      <p:pic>
        <p:nvPicPr>
          <p:cNvPr id="90" name="Google Shape;90;p13"/>
          <p:cNvPicPr preferRelativeResize="0"/>
          <p:nvPr/>
        </p:nvPicPr>
        <p:blipFill>
          <a:blip r:embed="rId4">
            <a:alphaModFix/>
          </a:blip>
          <a:stretch>
            <a:fillRect/>
          </a:stretch>
        </p:blipFill>
        <p:spPr>
          <a:xfrm>
            <a:off x="10282650" y="4904325"/>
            <a:ext cx="1797875" cy="1797875"/>
          </a:xfrm>
          <a:prstGeom prst="rect">
            <a:avLst/>
          </a:prstGeom>
          <a:noFill/>
          <a:ln>
            <a:noFill/>
          </a:ln>
        </p:spPr>
      </p:pic>
      <p:sp>
        <p:nvSpPr>
          <p:cNvPr id="91" name="Google Shape;91;p13"/>
          <p:cNvSpPr txBox="1"/>
          <p:nvPr/>
        </p:nvSpPr>
        <p:spPr>
          <a:xfrm>
            <a:off x="1920300" y="6022850"/>
            <a:ext cx="8351400" cy="6081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Clr>
                <a:schemeClr val="dk1"/>
              </a:buClr>
              <a:buFont typeface="Arial"/>
              <a:buNone/>
            </a:pPr>
            <a:r>
              <a:rPr b="1" lang="en-US" sz="2750" u="sng">
                <a:solidFill>
                  <a:schemeClr val="accent2"/>
                </a:solidFill>
                <a:latin typeface="Ubuntu"/>
                <a:ea typeface="Ubuntu"/>
                <a:cs typeface="Ubuntu"/>
                <a:sym typeface="Ubuntu"/>
                <a:hlinkClick r:id="rId5">
                  <a:extLst>
                    <a:ext uri="{A12FA001-AC4F-418D-AE19-62706E023703}">
                      <ahyp:hlinkClr val="tx"/>
                    </a:ext>
                  </a:extLst>
                </a:hlinkClick>
              </a:rPr>
              <a:t>recitmst.qc.ca/outilsmath15122025</a:t>
            </a:r>
            <a:endParaRPr sz="3200">
              <a:solidFill>
                <a:schemeClr val="accent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95" name="Shape 95"/>
        <p:cNvGrpSpPr/>
        <p:nvPr/>
      </p:nvGrpSpPr>
      <p:grpSpPr>
        <a:xfrm>
          <a:off x="0" y="0"/>
          <a:ext cx="0" cy="0"/>
          <a:chOff x="0" y="0"/>
          <a:chExt cx="0" cy="0"/>
        </a:xfrm>
      </p:grpSpPr>
      <p:pic>
        <p:nvPicPr>
          <p:cNvPr descr="image.png" id="96" name="Google Shape;96;p14"/>
          <p:cNvPicPr preferRelativeResize="0"/>
          <p:nvPr/>
        </p:nvPicPr>
        <p:blipFill rotWithShape="1">
          <a:blip r:embed="rId3">
            <a:alphaModFix/>
          </a:blip>
          <a:srcRect b="0" l="0" r="0" t="0"/>
          <a:stretch/>
        </p:blipFill>
        <p:spPr>
          <a:xfrm>
            <a:off x="571500" y="2576512"/>
            <a:ext cx="3524250" cy="2638425"/>
          </a:xfrm>
          <a:prstGeom prst="rect">
            <a:avLst/>
          </a:prstGeom>
          <a:noFill/>
          <a:ln>
            <a:noFill/>
          </a:ln>
        </p:spPr>
      </p:pic>
      <p:pic>
        <p:nvPicPr>
          <p:cNvPr descr="image.png" id="97" name="Google Shape;97;p14"/>
          <p:cNvPicPr preferRelativeResize="0"/>
          <p:nvPr/>
        </p:nvPicPr>
        <p:blipFill rotWithShape="1">
          <a:blip r:embed="rId4">
            <a:alphaModFix/>
          </a:blip>
          <a:srcRect b="0" l="0" r="0" t="0"/>
          <a:stretch/>
        </p:blipFill>
        <p:spPr>
          <a:xfrm>
            <a:off x="4333875" y="2576512"/>
            <a:ext cx="3524250" cy="2638425"/>
          </a:xfrm>
          <a:prstGeom prst="rect">
            <a:avLst/>
          </a:prstGeom>
          <a:noFill/>
          <a:ln>
            <a:noFill/>
          </a:ln>
        </p:spPr>
      </p:pic>
      <p:pic>
        <p:nvPicPr>
          <p:cNvPr descr="image.png" id="98" name="Google Shape;98;p14"/>
          <p:cNvPicPr preferRelativeResize="0"/>
          <p:nvPr/>
        </p:nvPicPr>
        <p:blipFill rotWithShape="1">
          <a:blip r:embed="rId4">
            <a:alphaModFix/>
          </a:blip>
          <a:srcRect b="0" l="0" r="0" t="0"/>
          <a:stretch/>
        </p:blipFill>
        <p:spPr>
          <a:xfrm>
            <a:off x="8096250" y="2576512"/>
            <a:ext cx="3524250" cy="2638425"/>
          </a:xfrm>
          <a:prstGeom prst="rect">
            <a:avLst/>
          </a:prstGeom>
          <a:noFill/>
          <a:ln>
            <a:noFill/>
          </a:ln>
        </p:spPr>
      </p:pic>
      <p:sp>
        <p:nvSpPr>
          <p:cNvPr id="99" name="Google Shape;99;p14"/>
          <p:cNvSpPr txBox="1"/>
          <p:nvPr/>
        </p:nvSpPr>
        <p:spPr>
          <a:xfrm>
            <a:off x="571500" y="1643062"/>
            <a:ext cx="11601450" cy="5048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Pourquoi intégrer le numérique ?</a:t>
            </a:r>
            <a:endParaRPr/>
          </a:p>
        </p:txBody>
      </p:sp>
      <p:sp>
        <p:nvSpPr>
          <p:cNvPr id="100" name="Google Shape;100;p14"/>
          <p:cNvSpPr/>
          <p:nvPr/>
        </p:nvSpPr>
        <p:spPr>
          <a:xfrm>
            <a:off x="571500" y="2262187"/>
            <a:ext cx="11049000" cy="28575"/>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1" name="Google Shape;101;p14"/>
          <p:cNvSpPr txBox="1"/>
          <p:nvPr/>
        </p:nvSpPr>
        <p:spPr>
          <a:xfrm>
            <a:off x="809625" y="3433762"/>
            <a:ext cx="3200400" cy="2476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2C3E50"/>
                </a:solidFill>
                <a:latin typeface="Arimo"/>
                <a:ea typeface="Arimo"/>
                <a:cs typeface="Arimo"/>
                <a:sym typeface="Arimo"/>
              </a:rPr>
              <a:t>Aspect dynamique</a:t>
            </a:r>
            <a:endParaRPr/>
          </a:p>
        </p:txBody>
      </p:sp>
      <p:sp>
        <p:nvSpPr>
          <p:cNvPr id="102" name="Google Shape;102;p14"/>
          <p:cNvSpPr txBox="1"/>
          <p:nvPr/>
        </p:nvSpPr>
        <p:spPr>
          <a:xfrm>
            <a:off x="809625" y="3852862"/>
            <a:ext cx="3048000" cy="8313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en-US" sz="1350">
                <a:solidFill>
                  <a:srgbClr val="4A5568"/>
                </a:solidFill>
                <a:latin typeface="Arimo"/>
                <a:ea typeface="Arimo"/>
                <a:cs typeface="Arimo"/>
                <a:sym typeface="Arimo"/>
              </a:rPr>
              <a:t>L’élève découvre par l’expérimentation et la manipulation, ce qui augmente l’engagement et l’autonomie.</a:t>
            </a:r>
            <a:endParaRPr/>
          </a:p>
        </p:txBody>
      </p:sp>
      <p:sp>
        <p:nvSpPr>
          <p:cNvPr id="103" name="Google Shape;103;p14"/>
          <p:cNvSpPr txBox="1"/>
          <p:nvPr/>
        </p:nvSpPr>
        <p:spPr>
          <a:xfrm>
            <a:off x="4572000" y="3433762"/>
            <a:ext cx="3200400" cy="2476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2C3E50"/>
                </a:solidFill>
                <a:latin typeface="Arimo"/>
                <a:ea typeface="Arimo"/>
                <a:cs typeface="Arimo"/>
                <a:sym typeface="Arimo"/>
              </a:rPr>
              <a:t>Approche ludique</a:t>
            </a:r>
            <a:endParaRPr/>
          </a:p>
        </p:txBody>
      </p:sp>
      <p:sp>
        <p:nvSpPr>
          <p:cNvPr id="104" name="Google Shape;104;p14"/>
          <p:cNvSpPr txBox="1"/>
          <p:nvPr/>
        </p:nvSpPr>
        <p:spPr>
          <a:xfrm>
            <a:off x="4572000" y="3852862"/>
            <a:ext cx="3048000" cy="10287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4A5568"/>
                </a:solidFill>
                <a:latin typeface="Arimo"/>
                <a:ea typeface="Arimo"/>
                <a:cs typeface="Arimo"/>
                <a:sym typeface="Arimo"/>
              </a:rPr>
              <a:t>Soutenir la motivation par le jeu (gamification). L'engagement cognitif est maximal quand l'élève relève un défi.</a:t>
            </a:r>
            <a:endParaRPr/>
          </a:p>
        </p:txBody>
      </p:sp>
      <p:sp>
        <p:nvSpPr>
          <p:cNvPr id="105" name="Google Shape;105;p14"/>
          <p:cNvSpPr txBox="1"/>
          <p:nvPr/>
        </p:nvSpPr>
        <p:spPr>
          <a:xfrm>
            <a:off x="8334375" y="3433762"/>
            <a:ext cx="3200400" cy="2476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2C3E50"/>
                </a:solidFill>
                <a:latin typeface="Arimo"/>
                <a:ea typeface="Arimo"/>
                <a:cs typeface="Arimo"/>
                <a:sym typeface="Arimo"/>
              </a:rPr>
              <a:t>Tâche signifiante</a:t>
            </a:r>
            <a:endParaRPr/>
          </a:p>
        </p:txBody>
      </p:sp>
      <p:sp>
        <p:nvSpPr>
          <p:cNvPr id="106" name="Google Shape;106;p14"/>
          <p:cNvSpPr txBox="1"/>
          <p:nvPr/>
        </p:nvSpPr>
        <p:spPr>
          <a:xfrm>
            <a:off x="8334375" y="3852862"/>
            <a:ext cx="3048000" cy="8313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4A5568"/>
                </a:solidFill>
                <a:latin typeface="Arimo"/>
                <a:ea typeface="Arimo"/>
                <a:cs typeface="Arimo"/>
                <a:sym typeface="Arimo"/>
              </a:rPr>
              <a:t>Créer du sens avec des contextes réels</a:t>
            </a:r>
            <a:r>
              <a:rPr lang="en-US" sz="1350">
                <a:solidFill>
                  <a:srgbClr val="4A5568"/>
                </a:solidFill>
                <a:latin typeface="Arimo"/>
                <a:ea typeface="Arimo"/>
                <a:cs typeface="Arimo"/>
                <a:sym typeface="Arimo"/>
              </a:rPr>
              <a:t> et culturels, </a:t>
            </a:r>
            <a:r>
              <a:rPr b="0" i="0" lang="en-US" sz="1350" u="none" cap="none" strike="noStrike">
                <a:solidFill>
                  <a:srgbClr val="4A5568"/>
                </a:solidFill>
                <a:latin typeface="Arimo"/>
                <a:ea typeface="Arimo"/>
                <a:cs typeface="Arimo"/>
                <a:sym typeface="Arimo"/>
              </a:rPr>
              <a:t>et développer l'esprit critique avec de vraies données.</a:t>
            </a:r>
            <a:endParaRPr/>
          </a:p>
        </p:txBody>
      </p:sp>
      <p:pic>
        <p:nvPicPr>
          <p:cNvPr descr="image.png" id="107" name="Google Shape;107;p14"/>
          <p:cNvPicPr preferRelativeResize="0"/>
          <p:nvPr/>
        </p:nvPicPr>
        <p:blipFill rotWithShape="1">
          <a:blip r:embed="rId5">
            <a:alphaModFix/>
          </a:blip>
          <a:srcRect b="0" l="0" r="0" t="0"/>
          <a:stretch/>
        </p:blipFill>
        <p:spPr>
          <a:xfrm>
            <a:off x="809625" y="2871787"/>
            <a:ext cx="381000" cy="381000"/>
          </a:xfrm>
          <a:prstGeom prst="rect">
            <a:avLst/>
          </a:prstGeom>
          <a:noFill/>
          <a:ln>
            <a:noFill/>
          </a:ln>
        </p:spPr>
      </p:pic>
      <p:pic>
        <p:nvPicPr>
          <p:cNvPr descr="image.png" id="108" name="Google Shape;108;p14"/>
          <p:cNvPicPr preferRelativeResize="0"/>
          <p:nvPr/>
        </p:nvPicPr>
        <p:blipFill rotWithShape="1">
          <a:blip r:embed="rId6">
            <a:alphaModFix/>
          </a:blip>
          <a:srcRect b="0" l="0" r="0" t="0"/>
          <a:stretch/>
        </p:blipFill>
        <p:spPr>
          <a:xfrm>
            <a:off x="4572000" y="2871787"/>
            <a:ext cx="381000" cy="381000"/>
          </a:xfrm>
          <a:prstGeom prst="rect">
            <a:avLst/>
          </a:prstGeom>
          <a:noFill/>
          <a:ln>
            <a:noFill/>
          </a:ln>
        </p:spPr>
      </p:pic>
      <p:pic>
        <p:nvPicPr>
          <p:cNvPr descr="image.png" id="109" name="Google Shape;109;p14"/>
          <p:cNvPicPr preferRelativeResize="0"/>
          <p:nvPr/>
        </p:nvPicPr>
        <p:blipFill rotWithShape="1">
          <a:blip r:embed="rId7">
            <a:alphaModFix/>
          </a:blip>
          <a:srcRect b="0" l="0" r="0" t="0"/>
          <a:stretch/>
        </p:blipFill>
        <p:spPr>
          <a:xfrm>
            <a:off x="8334375" y="2871787"/>
            <a:ext cx="381000" cy="381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13" name="Shape 113"/>
        <p:cNvGrpSpPr/>
        <p:nvPr/>
      </p:nvGrpSpPr>
      <p:grpSpPr>
        <a:xfrm>
          <a:off x="0" y="0"/>
          <a:ext cx="0" cy="0"/>
          <a:chOff x="0" y="0"/>
          <a:chExt cx="0" cy="0"/>
        </a:xfrm>
      </p:grpSpPr>
      <p:sp>
        <p:nvSpPr>
          <p:cNvPr id="114" name="Google Shape;114;p15"/>
          <p:cNvSpPr txBox="1"/>
          <p:nvPr/>
        </p:nvSpPr>
        <p:spPr>
          <a:xfrm>
            <a:off x="571500" y="1057275"/>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1. Comprendre par l</a:t>
            </a:r>
            <a:r>
              <a:rPr b="1" lang="en-US" sz="3300">
                <a:solidFill>
                  <a:srgbClr val="1E3A8A"/>
                </a:solidFill>
                <a:latin typeface="Arimo"/>
                <a:ea typeface="Arimo"/>
                <a:cs typeface="Arimo"/>
                <a:sym typeface="Arimo"/>
              </a:rPr>
              <a:t>a manipulation virtuelle</a:t>
            </a:r>
            <a:r>
              <a:rPr b="1" i="0" lang="en-US" sz="3300" u="none" cap="none" strike="noStrike">
                <a:solidFill>
                  <a:srgbClr val="1E3A8A"/>
                </a:solidFill>
                <a:latin typeface="Arimo"/>
                <a:ea typeface="Arimo"/>
                <a:cs typeface="Arimo"/>
                <a:sym typeface="Arimo"/>
              </a:rPr>
              <a:t> </a:t>
            </a:r>
            <a:endParaRPr/>
          </a:p>
        </p:txBody>
      </p:sp>
      <p:sp>
        <p:nvSpPr>
          <p:cNvPr id="115" name="Google Shape;115;p15"/>
          <p:cNvSpPr/>
          <p:nvPr/>
        </p:nvSpPr>
        <p:spPr>
          <a:xfrm>
            <a:off x="571500" y="1676400"/>
            <a:ext cx="11049000" cy="28575"/>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16" name="Google Shape;116;p15">
            <a:hlinkClick r:id="rId3"/>
          </p:cNvPr>
          <p:cNvPicPr preferRelativeResize="0"/>
          <p:nvPr/>
        </p:nvPicPr>
        <p:blipFill rotWithShape="1">
          <a:blip r:embed="rId4">
            <a:alphaModFix/>
          </a:blip>
          <a:srcRect b="0" l="0" r="0" t="0"/>
          <a:stretch/>
        </p:blipFill>
        <p:spPr>
          <a:xfrm>
            <a:off x="571500" y="1871138"/>
            <a:ext cx="895350" cy="257175"/>
          </a:xfrm>
          <a:prstGeom prst="rect">
            <a:avLst/>
          </a:prstGeom>
          <a:noFill/>
          <a:ln>
            <a:noFill/>
          </a:ln>
        </p:spPr>
      </p:pic>
      <p:pic>
        <p:nvPicPr>
          <p:cNvPr descr="image.png" id="117" name="Google Shape;117;p15">
            <a:hlinkClick r:id="rId5"/>
          </p:cNvPr>
          <p:cNvPicPr preferRelativeResize="0"/>
          <p:nvPr/>
        </p:nvPicPr>
        <p:blipFill rotWithShape="1">
          <a:blip r:embed="rId6">
            <a:alphaModFix/>
          </a:blip>
          <a:srcRect b="0" l="0" r="0" t="0"/>
          <a:stretch/>
        </p:blipFill>
        <p:spPr>
          <a:xfrm>
            <a:off x="1581150" y="1871138"/>
            <a:ext cx="990600" cy="257175"/>
          </a:xfrm>
          <a:prstGeom prst="rect">
            <a:avLst/>
          </a:prstGeom>
          <a:noFill/>
          <a:ln>
            <a:noFill/>
          </a:ln>
        </p:spPr>
      </p:pic>
      <p:sp>
        <p:nvSpPr>
          <p:cNvPr id="118" name="Google Shape;118;p15"/>
          <p:cNvSpPr txBox="1"/>
          <p:nvPr/>
        </p:nvSpPr>
        <p:spPr>
          <a:xfrm>
            <a:off x="571500" y="2777225"/>
            <a:ext cx="7098300" cy="25320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2100" u="none" cap="none" strike="noStrike">
                <a:solidFill>
                  <a:srgbClr val="D97706"/>
                </a:solidFill>
                <a:latin typeface="Arimo"/>
                <a:ea typeface="Arimo"/>
                <a:cs typeface="Arimo"/>
                <a:sym typeface="Arimo"/>
              </a:rPr>
              <a:t>La valeur ajoutée </a:t>
            </a:r>
            <a:r>
              <a:rPr b="0" i="0" lang="en-US" sz="1900" u="none" cap="none" strike="noStrike">
                <a:solidFill>
                  <a:srgbClr val="4A5568"/>
                </a:solidFill>
                <a:latin typeface="Arimo"/>
                <a:ea typeface="Arimo"/>
                <a:cs typeface="Arimo"/>
                <a:sym typeface="Arimo"/>
              </a:rPr>
              <a:t> </a:t>
            </a:r>
            <a:endParaRPr b="0" i="0" sz="1900" u="none" cap="none" strike="noStrike">
              <a:solidFill>
                <a:srgbClr val="4A5568"/>
              </a:solidFill>
              <a:latin typeface="Arimo"/>
              <a:ea typeface="Arimo"/>
              <a:cs typeface="Arimo"/>
              <a:sym typeface="Arimo"/>
            </a:endParaRPr>
          </a:p>
          <a:p>
            <a:pPr indent="-349250" lvl="0" marL="457200" marR="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A</a:t>
            </a:r>
            <a:r>
              <a:rPr b="0" i="0" lang="en-US" sz="1900" u="none" cap="none" strike="noStrike">
                <a:solidFill>
                  <a:srgbClr val="4A5568"/>
                </a:solidFill>
                <a:latin typeface="Arimo"/>
                <a:ea typeface="Arimo"/>
                <a:cs typeface="Arimo"/>
                <a:sym typeface="Arimo"/>
              </a:rPr>
              <a:t>spect dynamique : rétroacti</a:t>
            </a:r>
            <a:r>
              <a:rPr lang="en-US" sz="1900">
                <a:solidFill>
                  <a:srgbClr val="4A5568"/>
                </a:solidFill>
                <a:latin typeface="Arimo"/>
                <a:ea typeface="Arimo"/>
                <a:cs typeface="Arimo"/>
                <a:sym typeface="Arimo"/>
              </a:rPr>
              <a:t>on immédiate et visualisation</a:t>
            </a:r>
            <a:r>
              <a:rPr b="0" i="0" lang="en-US" sz="1900" u="none" cap="none" strike="noStrike">
                <a:solidFill>
                  <a:srgbClr val="4A5568"/>
                </a:solidFill>
                <a:latin typeface="Arimo"/>
                <a:ea typeface="Arimo"/>
                <a:cs typeface="Arimo"/>
                <a:sym typeface="Arimo"/>
              </a:rPr>
              <a:t> </a:t>
            </a:r>
            <a:endParaRPr sz="1900">
              <a:solidFill>
                <a:srgbClr val="4A5568"/>
              </a:solidFill>
              <a:latin typeface="Arimo"/>
              <a:ea typeface="Arimo"/>
              <a:cs typeface="Arimo"/>
              <a:sym typeface="Arimo"/>
            </a:endParaRPr>
          </a:p>
          <a:p>
            <a:pPr indent="-349250" lvl="0" marL="457200" marR="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Inventaire infini : varié, sans coût, gain de temps en gestion</a:t>
            </a:r>
            <a:endParaRPr sz="1900">
              <a:solidFill>
                <a:srgbClr val="4A5568"/>
              </a:solidFill>
              <a:latin typeface="Arimo"/>
              <a:ea typeface="Arimo"/>
              <a:cs typeface="Arimo"/>
              <a:sym typeface="Arimo"/>
            </a:endParaRPr>
          </a:p>
          <a:p>
            <a:pPr indent="-349250" lvl="0" marL="457200" marR="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Flexibilité/fluitidé: p</a:t>
            </a:r>
            <a:r>
              <a:rPr lang="en-US" sz="1900">
                <a:solidFill>
                  <a:srgbClr val="4A5568"/>
                </a:solidFill>
                <a:latin typeface="Arimo"/>
                <a:ea typeface="Arimo"/>
                <a:cs typeface="Arimo"/>
                <a:sym typeface="Arimo"/>
              </a:rPr>
              <a:t>assage du concret à l’abstrait</a:t>
            </a:r>
            <a:endParaRPr sz="2100">
              <a:solidFill>
                <a:srgbClr val="4A5568"/>
              </a:solidFill>
              <a:latin typeface="Arimo"/>
              <a:ea typeface="Arimo"/>
              <a:cs typeface="Arimo"/>
              <a:sym typeface="Arimo"/>
            </a:endParaRPr>
          </a:p>
          <a:p>
            <a:pPr indent="-349250" lvl="0" marL="457200" marR="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Inclusion: accessibilité, droit à l’erreur et précision</a:t>
            </a:r>
            <a:endParaRPr sz="1900">
              <a:solidFill>
                <a:srgbClr val="4A5568"/>
              </a:solidFill>
              <a:latin typeface="Arimo"/>
              <a:ea typeface="Arimo"/>
              <a:cs typeface="Arimo"/>
              <a:sym typeface="Arimo"/>
            </a:endParaRPr>
          </a:p>
        </p:txBody>
      </p:sp>
      <p:sp>
        <p:nvSpPr>
          <p:cNvPr id="119" name="Google Shape;119;p15"/>
          <p:cNvSpPr txBox="1"/>
          <p:nvPr/>
        </p:nvSpPr>
        <p:spPr>
          <a:xfrm>
            <a:off x="885825" y="3804713"/>
            <a:ext cx="666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a:p>
        </p:txBody>
      </p:sp>
      <p:pic>
        <p:nvPicPr>
          <p:cNvPr id="120" name="Google Shape;120;p15">
            <a:hlinkClick r:id="rId7"/>
          </p:cNvPr>
          <p:cNvPicPr preferRelativeResize="0"/>
          <p:nvPr/>
        </p:nvPicPr>
        <p:blipFill>
          <a:blip r:embed="rId8">
            <a:alphaModFix/>
          </a:blip>
          <a:stretch>
            <a:fillRect/>
          </a:stretch>
        </p:blipFill>
        <p:spPr>
          <a:xfrm>
            <a:off x="2616750" y="1794676"/>
            <a:ext cx="1028759" cy="368700"/>
          </a:xfrm>
          <a:prstGeom prst="rect">
            <a:avLst/>
          </a:prstGeom>
          <a:noFill/>
          <a:ln>
            <a:noFill/>
          </a:ln>
        </p:spPr>
      </p:pic>
      <p:pic>
        <p:nvPicPr>
          <p:cNvPr id="121" name="Google Shape;121;p15"/>
          <p:cNvPicPr preferRelativeResize="0"/>
          <p:nvPr/>
        </p:nvPicPr>
        <p:blipFill>
          <a:blip r:embed="rId9">
            <a:alphaModFix/>
          </a:blip>
          <a:stretch>
            <a:fillRect/>
          </a:stretch>
        </p:blipFill>
        <p:spPr>
          <a:xfrm>
            <a:off x="7669710" y="2128325"/>
            <a:ext cx="3984625" cy="39846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25" name="Shape 125"/>
        <p:cNvGrpSpPr/>
        <p:nvPr/>
      </p:nvGrpSpPr>
      <p:grpSpPr>
        <a:xfrm>
          <a:off x="0" y="0"/>
          <a:ext cx="0" cy="0"/>
          <a:chOff x="0" y="0"/>
          <a:chExt cx="0" cy="0"/>
        </a:xfrm>
      </p:grpSpPr>
      <p:sp>
        <p:nvSpPr>
          <p:cNvPr id="126" name="Google Shape;126;p16"/>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Manipulation virtuelle avec Poly</a:t>
            </a:r>
            <a:r>
              <a:rPr b="1" lang="en-US" sz="3300">
                <a:solidFill>
                  <a:srgbClr val="1E3A8A"/>
                </a:solidFill>
                <a:latin typeface="Arimo"/>
                <a:ea typeface="Arimo"/>
                <a:cs typeface="Arimo"/>
                <a:sym typeface="Arimo"/>
              </a:rPr>
              <a:t>pad </a:t>
            </a:r>
            <a:endParaRPr/>
          </a:p>
        </p:txBody>
      </p:sp>
      <p:sp>
        <p:nvSpPr>
          <p:cNvPr id="127" name="Google Shape;127;p16"/>
          <p:cNvSpPr/>
          <p:nvPr/>
        </p:nvSpPr>
        <p:spPr>
          <a:xfrm>
            <a:off x="571500" y="1190625"/>
            <a:ext cx="11049000" cy="28575"/>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28" name="Google Shape;128;p16"/>
          <p:cNvPicPr preferRelativeResize="0"/>
          <p:nvPr/>
        </p:nvPicPr>
        <p:blipFill rotWithShape="1">
          <a:blip r:embed="rId3">
            <a:alphaModFix/>
          </a:blip>
          <a:srcRect b="0" l="0" r="0" t="0"/>
          <a:stretch/>
        </p:blipFill>
        <p:spPr>
          <a:xfrm>
            <a:off x="310500" y="5900467"/>
            <a:ext cx="5238750" cy="828675"/>
          </a:xfrm>
          <a:prstGeom prst="rect">
            <a:avLst/>
          </a:prstGeom>
          <a:noFill/>
          <a:ln>
            <a:noFill/>
          </a:ln>
        </p:spPr>
      </p:pic>
      <p:sp>
        <p:nvSpPr>
          <p:cNvPr id="129" name="Google Shape;129;p16"/>
          <p:cNvSpPr txBox="1"/>
          <p:nvPr/>
        </p:nvSpPr>
        <p:spPr>
          <a:xfrm>
            <a:off x="901050" y="6043342"/>
            <a:ext cx="4410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4"/>
              </a:rPr>
              <a:t>Polypad</a:t>
            </a:r>
            <a:endParaRPr/>
          </a:p>
        </p:txBody>
      </p:sp>
      <p:sp>
        <p:nvSpPr>
          <p:cNvPr id="130" name="Google Shape;130;p16"/>
          <p:cNvSpPr txBox="1"/>
          <p:nvPr/>
        </p:nvSpPr>
        <p:spPr>
          <a:xfrm>
            <a:off x="792268" y="6386242"/>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lang="en-US" sz="1350" u="sng">
                <a:solidFill>
                  <a:schemeClr val="hlink"/>
                </a:solidFill>
                <a:latin typeface="Azeret Mono"/>
                <a:ea typeface="Azeret Mono"/>
                <a:cs typeface="Azeret Mono"/>
                <a:sym typeface="Azeret Mono"/>
                <a:hlinkClick r:id="rId5"/>
              </a:rPr>
              <a:t>Ressources</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6"/>
              </a:rPr>
              <a:t>Formation</a:t>
            </a:r>
            <a:endParaRPr/>
          </a:p>
        </p:txBody>
      </p:sp>
      <p:pic>
        <p:nvPicPr>
          <p:cNvPr descr="image.png" id="131" name="Google Shape;131;p16"/>
          <p:cNvPicPr preferRelativeResize="0"/>
          <p:nvPr/>
        </p:nvPicPr>
        <p:blipFill rotWithShape="1">
          <a:blip r:embed="rId7">
            <a:alphaModFix/>
          </a:blip>
          <a:srcRect b="0" l="0" r="0" t="0"/>
          <a:stretch/>
        </p:blipFill>
        <p:spPr>
          <a:xfrm>
            <a:off x="596250" y="6062392"/>
            <a:ext cx="209550" cy="209550"/>
          </a:xfrm>
          <a:prstGeom prst="rect">
            <a:avLst/>
          </a:prstGeom>
          <a:noFill/>
          <a:ln>
            <a:noFill/>
          </a:ln>
        </p:spPr>
      </p:pic>
      <p:pic>
        <p:nvPicPr>
          <p:cNvPr descr="image.png" id="132" name="Google Shape;132;p16"/>
          <p:cNvPicPr preferRelativeResize="0"/>
          <p:nvPr/>
        </p:nvPicPr>
        <p:blipFill rotWithShape="1">
          <a:blip r:embed="rId8">
            <a:alphaModFix/>
          </a:blip>
          <a:srcRect b="0" l="0" r="0" t="0"/>
          <a:stretch/>
        </p:blipFill>
        <p:spPr>
          <a:xfrm>
            <a:off x="596250" y="6400529"/>
            <a:ext cx="219075" cy="171450"/>
          </a:xfrm>
          <a:prstGeom prst="rect">
            <a:avLst/>
          </a:prstGeom>
          <a:noFill/>
          <a:ln>
            <a:noFill/>
          </a:ln>
        </p:spPr>
      </p:pic>
      <p:pic>
        <p:nvPicPr>
          <p:cNvPr descr="image.png" id="133" name="Google Shape;133;p16"/>
          <p:cNvPicPr preferRelativeResize="0"/>
          <p:nvPr/>
        </p:nvPicPr>
        <p:blipFill rotWithShape="1">
          <a:blip r:embed="rId9">
            <a:alphaModFix/>
          </a:blip>
          <a:srcRect b="0" l="0" r="0" t="0"/>
          <a:stretch/>
        </p:blipFill>
        <p:spPr>
          <a:xfrm>
            <a:off x="2155168" y="6400529"/>
            <a:ext cx="219075" cy="171450"/>
          </a:xfrm>
          <a:prstGeom prst="rect">
            <a:avLst/>
          </a:prstGeom>
          <a:noFill/>
          <a:ln>
            <a:noFill/>
          </a:ln>
        </p:spPr>
      </p:pic>
      <p:pic>
        <p:nvPicPr>
          <p:cNvPr id="134" name="Google Shape;134;p16" title="gif Polypad.gif">
            <a:hlinkClick r:id="rId10"/>
          </p:cNvPr>
          <p:cNvPicPr preferRelativeResize="0"/>
          <p:nvPr/>
        </p:nvPicPr>
        <p:blipFill>
          <a:blip r:embed="rId11">
            <a:alphaModFix/>
          </a:blip>
          <a:stretch>
            <a:fillRect/>
          </a:stretch>
        </p:blipFill>
        <p:spPr>
          <a:xfrm>
            <a:off x="1220825" y="1433350"/>
            <a:ext cx="9086324" cy="4252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38" name="Shape 138"/>
        <p:cNvGrpSpPr/>
        <p:nvPr/>
      </p:nvGrpSpPr>
      <p:grpSpPr>
        <a:xfrm>
          <a:off x="0" y="0"/>
          <a:ext cx="0" cy="0"/>
          <a:chOff x="0" y="0"/>
          <a:chExt cx="0" cy="0"/>
        </a:xfrm>
      </p:grpSpPr>
      <p:sp>
        <p:nvSpPr>
          <p:cNvPr id="139" name="Google Shape;139;p17"/>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Manipulation virtuelle avec </a:t>
            </a:r>
            <a:r>
              <a:rPr b="1" lang="en-US" sz="3300">
                <a:solidFill>
                  <a:srgbClr val="1E3A8A"/>
                </a:solidFill>
                <a:latin typeface="Arimo"/>
                <a:ea typeface="Arimo"/>
                <a:cs typeface="Arimo"/>
                <a:sym typeface="Arimo"/>
              </a:rPr>
              <a:t>GeoGebra </a:t>
            </a:r>
            <a:endParaRPr/>
          </a:p>
        </p:txBody>
      </p:sp>
      <p:sp>
        <p:nvSpPr>
          <p:cNvPr id="140" name="Google Shape;140;p17"/>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41" name="Google Shape;141;p17"/>
          <p:cNvPicPr preferRelativeResize="0"/>
          <p:nvPr/>
        </p:nvPicPr>
        <p:blipFill rotWithShape="1">
          <a:blip r:embed="rId3">
            <a:alphaModFix/>
          </a:blip>
          <a:srcRect b="0" l="0" r="0" t="0"/>
          <a:stretch/>
        </p:blipFill>
        <p:spPr>
          <a:xfrm>
            <a:off x="147200" y="5871475"/>
            <a:ext cx="5238750" cy="828675"/>
          </a:xfrm>
          <a:prstGeom prst="rect">
            <a:avLst/>
          </a:prstGeom>
          <a:noFill/>
          <a:ln>
            <a:noFill/>
          </a:ln>
        </p:spPr>
      </p:pic>
      <p:sp>
        <p:nvSpPr>
          <p:cNvPr id="142" name="Google Shape;142;p17"/>
          <p:cNvSpPr txBox="1"/>
          <p:nvPr/>
        </p:nvSpPr>
        <p:spPr>
          <a:xfrm>
            <a:off x="709175" y="6014350"/>
            <a:ext cx="44388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4"/>
              </a:rPr>
              <a:t>GeoGebra</a:t>
            </a:r>
            <a:endParaRPr/>
          </a:p>
        </p:txBody>
      </p:sp>
      <p:pic>
        <p:nvPicPr>
          <p:cNvPr descr="image.png" id="143" name="Google Shape;143;p17"/>
          <p:cNvPicPr preferRelativeResize="0"/>
          <p:nvPr/>
        </p:nvPicPr>
        <p:blipFill rotWithShape="1">
          <a:blip r:embed="rId5">
            <a:alphaModFix/>
          </a:blip>
          <a:srcRect b="0" l="0" r="0" t="0"/>
          <a:stretch/>
        </p:blipFill>
        <p:spPr>
          <a:xfrm>
            <a:off x="432950" y="6033400"/>
            <a:ext cx="180975" cy="209550"/>
          </a:xfrm>
          <a:prstGeom prst="rect">
            <a:avLst/>
          </a:prstGeom>
          <a:noFill/>
          <a:ln>
            <a:noFill/>
          </a:ln>
        </p:spPr>
      </p:pic>
      <p:pic>
        <p:nvPicPr>
          <p:cNvPr descr="image.png" id="144" name="Google Shape;144;p17"/>
          <p:cNvPicPr preferRelativeResize="0"/>
          <p:nvPr/>
        </p:nvPicPr>
        <p:blipFill rotWithShape="1">
          <a:blip r:embed="rId6">
            <a:alphaModFix/>
          </a:blip>
          <a:srcRect b="0" l="0" r="0" t="0"/>
          <a:stretch/>
        </p:blipFill>
        <p:spPr>
          <a:xfrm>
            <a:off x="432950" y="6371537"/>
            <a:ext cx="219075" cy="171450"/>
          </a:xfrm>
          <a:prstGeom prst="rect">
            <a:avLst/>
          </a:prstGeom>
          <a:noFill/>
          <a:ln>
            <a:noFill/>
          </a:ln>
        </p:spPr>
      </p:pic>
      <p:pic>
        <p:nvPicPr>
          <p:cNvPr descr="image.png" id="145" name="Google Shape;145;p17"/>
          <p:cNvPicPr preferRelativeResize="0"/>
          <p:nvPr/>
        </p:nvPicPr>
        <p:blipFill rotWithShape="1">
          <a:blip r:embed="rId7">
            <a:alphaModFix/>
          </a:blip>
          <a:srcRect b="0" l="0" r="0" t="0"/>
          <a:stretch/>
        </p:blipFill>
        <p:spPr>
          <a:xfrm>
            <a:off x="1556900" y="6371537"/>
            <a:ext cx="219075" cy="171450"/>
          </a:xfrm>
          <a:prstGeom prst="rect">
            <a:avLst/>
          </a:prstGeom>
          <a:noFill/>
          <a:ln>
            <a:noFill/>
          </a:ln>
        </p:spPr>
      </p:pic>
      <p:sp>
        <p:nvSpPr>
          <p:cNvPr id="146" name="Google Shape;146;p17"/>
          <p:cNvSpPr txBox="1"/>
          <p:nvPr/>
        </p:nvSpPr>
        <p:spPr>
          <a:xfrm>
            <a:off x="597023" y="6336600"/>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8"/>
              </a:rPr>
              <a:t>Projet</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9"/>
              </a:rPr>
              <a:t>Formation</a:t>
            </a:r>
            <a:endParaRPr/>
          </a:p>
        </p:txBody>
      </p:sp>
      <p:pic>
        <p:nvPicPr>
          <p:cNvPr id="147" name="Google Shape;147;p17" title="gif GeoGebra.gif">
            <a:hlinkClick r:id="rId10"/>
          </p:cNvPr>
          <p:cNvPicPr preferRelativeResize="0"/>
          <p:nvPr/>
        </p:nvPicPr>
        <p:blipFill>
          <a:blip r:embed="rId11">
            <a:alphaModFix/>
          </a:blip>
          <a:stretch>
            <a:fillRect/>
          </a:stretch>
        </p:blipFill>
        <p:spPr>
          <a:xfrm>
            <a:off x="1693150" y="1380275"/>
            <a:ext cx="8805700" cy="43300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51" name="Shape 151"/>
        <p:cNvGrpSpPr/>
        <p:nvPr/>
      </p:nvGrpSpPr>
      <p:grpSpPr>
        <a:xfrm>
          <a:off x="0" y="0"/>
          <a:ext cx="0" cy="0"/>
          <a:chOff x="0" y="0"/>
          <a:chExt cx="0" cy="0"/>
        </a:xfrm>
      </p:grpSpPr>
      <p:sp>
        <p:nvSpPr>
          <p:cNvPr id="152" name="Google Shape;152;p18"/>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Manipulation virtuelle avec </a:t>
            </a:r>
            <a:r>
              <a:rPr b="1" lang="en-US" sz="3300">
                <a:solidFill>
                  <a:srgbClr val="1E3A8A"/>
                </a:solidFill>
                <a:latin typeface="Arimo"/>
                <a:ea typeface="Arimo"/>
                <a:cs typeface="Arimo"/>
                <a:sym typeface="Arimo"/>
              </a:rPr>
              <a:t>Desmos </a:t>
            </a:r>
            <a:endParaRPr/>
          </a:p>
        </p:txBody>
      </p:sp>
      <p:sp>
        <p:nvSpPr>
          <p:cNvPr id="153" name="Google Shape;153;p18"/>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54" name="Google Shape;154;p18" title="desmos_intro.gif">
            <a:hlinkClick r:id="rId3"/>
          </p:cNvPr>
          <p:cNvPicPr preferRelativeResize="0"/>
          <p:nvPr/>
        </p:nvPicPr>
        <p:blipFill>
          <a:blip r:embed="rId4">
            <a:alphaModFix/>
          </a:blip>
          <a:stretch>
            <a:fillRect/>
          </a:stretch>
        </p:blipFill>
        <p:spPr>
          <a:xfrm>
            <a:off x="2055550" y="1458525"/>
            <a:ext cx="7566921" cy="4301200"/>
          </a:xfrm>
          <a:prstGeom prst="rect">
            <a:avLst/>
          </a:prstGeom>
          <a:noFill/>
          <a:ln>
            <a:noFill/>
          </a:ln>
        </p:spPr>
      </p:pic>
      <p:pic>
        <p:nvPicPr>
          <p:cNvPr descr="image.png" id="155" name="Google Shape;155;p18"/>
          <p:cNvPicPr preferRelativeResize="0"/>
          <p:nvPr/>
        </p:nvPicPr>
        <p:blipFill rotWithShape="1">
          <a:blip r:embed="rId5">
            <a:alphaModFix/>
          </a:blip>
          <a:srcRect b="0" l="0" r="0" t="0"/>
          <a:stretch/>
        </p:blipFill>
        <p:spPr>
          <a:xfrm>
            <a:off x="252523" y="5875717"/>
            <a:ext cx="5238750" cy="828675"/>
          </a:xfrm>
          <a:prstGeom prst="rect">
            <a:avLst/>
          </a:prstGeom>
          <a:noFill/>
          <a:ln>
            <a:noFill/>
          </a:ln>
        </p:spPr>
      </p:pic>
      <p:sp>
        <p:nvSpPr>
          <p:cNvPr id="156" name="Google Shape;156;p18"/>
          <p:cNvSpPr txBox="1"/>
          <p:nvPr/>
        </p:nvSpPr>
        <p:spPr>
          <a:xfrm>
            <a:off x="795448" y="6018592"/>
            <a:ext cx="44577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6"/>
              </a:rPr>
              <a:t>Desmos</a:t>
            </a:r>
            <a:endParaRPr/>
          </a:p>
        </p:txBody>
      </p:sp>
      <p:pic>
        <p:nvPicPr>
          <p:cNvPr descr="image.png" id="157" name="Google Shape;157;p18"/>
          <p:cNvPicPr preferRelativeResize="0"/>
          <p:nvPr/>
        </p:nvPicPr>
        <p:blipFill rotWithShape="1">
          <a:blip r:embed="rId7">
            <a:alphaModFix/>
          </a:blip>
          <a:srcRect b="0" l="0" r="0" t="0"/>
          <a:stretch/>
        </p:blipFill>
        <p:spPr>
          <a:xfrm>
            <a:off x="538273" y="6037642"/>
            <a:ext cx="161925" cy="209550"/>
          </a:xfrm>
          <a:prstGeom prst="rect">
            <a:avLst/>
          </a:prstGeom>
          <a:noFill/>
          <a:ln>
            <a:noFill/>
          </a:ln>
        </p:spPr>
      </p:pic>
      <p:pic>
        <p:nvPicPr>
          <p:cNvPr descr="image.png" id="158" name="Google Shape;158;p18"/>
          <p:cNvPicPr preferRelativeResize="0"/>
          <p:nvPr/>
        </p:nvPicPr>
        <p:blipFill rotWithShape="1">
          <a:blip r:embed="rId8">
            <a:alphaModFix/>
          </a:blip>
          <a:srcRect b="0" l="0" r="0" t="0"/>
          <a:stretch/>
        </p:blipFill>
        <p:spPr>
          <a:xfrm>
            <a:off x="509698" y="6375779"/>
            <a:ext cx="219075" cy="171450"/>
          </a:xfrm>
          <a:prstGeom prst="rect">
            <a:avLst/>
          </a:prstGeom>
          <a:noFill/>
          <a:ln>
            <a:noFill/>
          </a:ln>
        </p:spPr>
      </p:pic>
      <p:sp>
        <p:nvSpPr>
          <p:cNvPr id="159" name="Google Shape;159;p18"/>
          <p:cNvSpPr txBox="1"/>
          <p:nvPr/>
        </p:nvSpPr>
        <p:spPr>
          <a:xfrm>
            <a:off x="495229" y="6357553"/>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9"/>
              </a:rPr>
              <a:t>Formation et ressources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63" name="Shape 163"/>
        <p:cNvGrpSpPr/>
        <p:nvPr/>
      </p:nvGrpSpPr>
      <p:grpSpPr>
        <a:xfrm>
          <a:off x="0" y="0"/>
          <a:ext cx="0" cy="0"/>
          <a:chOff x="0" y="0"/>
          <a:chExt cx="0" cy="0"/>
        </a:xfrm>
      </p:grpSpPr>
      <p:pic>
        <p:nvPicPr>
          <p:cNvPr descr="image.png" id="164" name="Google Shape;164;p19"/>
          <p:cNvPicPr preferRelativeResize="0"/>
          <p:nvPr/>
        </p:nvPicPr>
        <p:blipFill rotWithShape="1">
          <a:blip r:embed="rId3">
            <a:alphaModFix/>
          </a:blip>
          <a:srcRect b="0" l="0" r="0" t="0"/>
          <a:stretch/>
        </p:blipFill>
        <p:spPr>
          <a:xfrm>
            <a:off x="571500" y="2947343"/>
            <a:ext cx="5334000" cy="3114675"/>
          </a:xfrm>
          <a:prstGeom prst="rect">
            <a:avLst/>
          </a:prstGeom>
          <a:noFill/>
          <a:ln>
            <a:noFill/>
          </a:ln>
        </p:spPr>
      </p:pic>
      <p:pic>
        <p:nvPicPr>
          <p:cNvPr descr="image.png" id="165" name="Google Shape;165;p19"/>
          <p:cNvPicPr preferRelativeResize="0"/>
          <p:nvPr/>
        </p:nvPicPr>
        <p:blipFill rotWithShape="1">
          <a:blip r:embed="rId4">
            <a:alphaModFix/>
          </a:blip>
          <a:srcRect b="0" l="0" r="0" t="0"/>
          <a:stretch/>
        </p:blipFill>
        <p:spPr>
          <a:xfrm>
            <a:off x="6286500" y="2988731"/>
            <a:ext cx="5334000" cy="3114675"/>
          </a:xfrm>
          <a:prstGeom prst="rect">
            <a:avLst/>
          </a:prstGeom>
          <a:noFill/>
          <a:ln>
            <a:noFill/>
          </a:ln>
        </p:spPr>
      </p:pic>
      <p:sp>
        <p:nvSpPr>
          <p:cNvPr id="166" name="Google Shape;166;p19"/>
          <p:cNvSpPr txBox="1"/>
          <p:nvPr/>
        </p:nvSpPr>
        <p:spPr>
          <a:xfrm>
            <a:off x="571500" y="67999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2. Apprendre par le jeu et l'erreur</a:t>
            </a:r>
            <a:endParaRPr/>
          </a:p>
        </p:txBody>
      </p:sp>
      <p:sp>
        <p:nvSpPr>
          <p:cNvPr id="167" name="Google Shape;167;p19"/>
          <p:cNvSpPr/>
          <p:nvPr/>
        </p:nvSpPr>
        <p:spPr>
          <a:xfrm>
            <a:off x="571500" y="129911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8" name="Google Shape;168;p19"/>
          <p:cNvSpPr txBox="1"/>
          <p:nvPr/>
        </p:nvSpPr>
        <p:spPr>
          <a:xfrm>
            <a:off x="1390650" y="3267062"/>
            <a:ext cx="4390500" cy="323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2100" u="none" cap="none" strike="noStrike">
                <a:solidFill>
                  <a:srgbClr val="D97706"/>
                </a:solidFill>
                <a:latin typeface="Arimo"/>
                <a:ea typeface="Arimo"/>
                <a:cs typeface="Arimo"/>
                <a:sym typeface="Arimo"/>
              </a:rPr>
              <a:t>Motivation intrinsèque</a:t>
            </a:r>
            <a:endParaRPr/>
          </a:p>
        </p:txBody>
      </p:sp>
      <p:sp>
        <p:nvSpPr>
          <p:cNvPr id="169" name="Google Shape;169;p19"/>
          <p:cNvSpPr txBox="1"/>
          <p:nvPr/>
        </p:nvSpPr>
        <p:spPr>
          <a:xfrm>
            <a:off x="962025" y="3918893"/>
            <a:ext cx="4610100" cy="1269900"/>
          </a:xfrm>
          <a:prstGeom prst="rect">
            <a:avLst/>
          </a:prstGeom>
          <a:noFill/>
          <a:ln>
            <a:noFill/>
          </a:ln>
        </p:spPr>
        <p:txBody>
          <a:bodyPr anchorCtr="0" anchor="t" bIns="0" lIns="0" spcFirstLastPara="1" rIns="0" wrap="square" tIns="0">
            <a:spAutoFit/>
          </a:bodyPr>
          <a:lstStyle/>
          <a:p>
            <a:pPr indent="-323850" lvl="0" marL="457200" marR="0" rtl="0" algn="l">
              <a:lnSpc>
                <a:spcPct val="150000"/>
              </a:lnSpc>
              <a:spcBef>
                <a:spcPts val="0"/>
              </a:spcBef>
              <a:spcAft>
                <a:spcPts val="0"/>
              </a:spcAft>
              <a:buClr>
                <a:srgbClr val="4A5568"/>
              </a:buClr>
              <a:buSzPts val="1500"/>
              <a:buFont typeface="Arimo"/>
              <a:buChar char="●"/>
            </a:pPr>
            <a:r>
              <a:rPr lang="en-US" sz="1500">
                <a:solidFill>
                  <a:srgbClr val="4A5568"/>
                </a:solidFill>
                <a:latin typeface="Arimo"/>
                <a:ea typeface="Arimo"/>
                <a:cs typeface="Arimo"/>
                <a:sym typeface="Arimo"/>
              </a:rPr>
              <a:t>Engagement soutenu et curiosité</a:t>
            </a:r>
            <a:endParaRPr sz="1500">
              <a:solidFill>
                <a:srgbClr val="4A5568"/>
              </a:solidFill>
              <a:latin typeface="Arimo"/>
              <a:ea typeface="Arimo"/>
              <a:cs typeface="Arimo"/>
              <a:sym typeface="Arimo"/>
            </a:endParaRPr>
          </a:p>
          <a:p>
            <a:pPr indent="-323850" lvl="0" marL="457200" marR="0" rtl="0" algn="l">
              <a:lnSpc>
                <a:spcPct val="150000"/>
              </a:lnSpc>
              <a:spcBef>
                <a:spcPts val="0"/>
              </a:spcBef>
              <a:spcAft>
                <a:spcPts val="0"/>
              </a:spcAft>
              <a:buClr>
                <a:srgbClr val="4A5568"/>
              </a:buClr>
              <a:buSzPts val="1500"/>
              <a:buFont typeface="Arimo"/>
              <a:buChar char="●"/>
            </a:pPr>
            <a:r>
              <a:rPr lang="en-US" sz="1500">
                <a:solidFill>
                  <a:srgbClr val="4A5568"/>
                </a:solidFill>
                <a:latin typeface="Arimo"/>
                <a:ea typeface="Arimo"/>
                <a:cs typeface="Arimo"/>
                <a:sym typeface="Arimo"/>
              </a:rPr>
              <a:t>Plaisir d’apprendre</a:t>
            </a:r>
            <a:endParaRPr sz="1500">
              <a:solidFill>
                <a:srgbClr val="4A5568"/>
              </a:solidFill>
              <a:latin typeface="Arimo"/>
              <a:ea typeface="Arimo"/>
              <a:cs typeface="Arimo"/>
              <a:sym typeface="Arimo"/>
            </a:endParaRPr>
          </a:p>
          <a:p>
            <a:pPr indent="-323850" lvl="0" marL="457200" marR="0" rtl="0" algn="l">
              <a:lnSpc>
                <a:spcPct val="150000"/>
              </a:lnSpc>
              <a:spcBef>
                <a:spcPts val="0"/>
              </a:spcBef>
              <a:spcAft>
                <a:spcPts val="0"/>
              </a:spcAft>
              <a:buClr>
                <a:srgbClr val="4A5568"/>
              </a:buClr>
              <a:buSzPts val="1500"/>
              <a:buFont typeface="Arimo"/>
              <a:buChar char="●"/>
            </a:pPr>
            <a:r>
              <a:rPr lang="en-US" sz="1500">
                <a:solidFill>
                  <a:srgbClr val="4A5568"/>
                </a:solidFill>
                <a:latin typeface="Arimo"/>
                <a:ea typeface="Arimo"/>
                <a:cs typeface="Arimo"/>
                <a:sym typeface="Arimo"/>
              </a:rPr>
              <a:t>Diminution de l’anxiété mathématique</a:t>
            </a:r>
            <a:endParaRPr b="0" i="0" sz="1500" u="none" cap="none" strike="noStrike">
              <a:solidFill>
                <a:srgbClr val="4A5568"/>
              </a:solidFill>
              <a:latin typeface="Arimo"/>
              <a:ea typeface="Arimo"/>
              <a:cs typeface="Arimo"/>
              <a:sym typeface="Arimo"/>
            </a:endParaRPr>
          </a:p>
          <a:p>
            <a:pPr indent="-323850" lvl="0" marL="457200" marR="0" rtl="0" algn="l">
              <a:lnSpc>
                <a:spcPct val="150000"/>
              </a:lnSpc>
              <a:spcBef>
                <a:spcPts val="0"/>
              </a:spcBef>
              <a:spcAft>
                <a:spcPts val="0"/>
              </a:spcAft>
              <a:buClr>
                <a:srgbClr val="4A5568"/>
              </a:buClr>
              <a:buSzPts val="1500"/>
              <a:buFont typeface="Arimo"/>
              <a:buChar char="●"/>
            </a:pPr>
            <a:r>
              <a:rPr lang="en-US" sz="1500">
                <a:solidFill>
                  <a:srgbClr val="4A5568"/>
                </a:solidFill>
                <a:latin typeface="Arimo"/>
                <a:ea typeface="Arimo"/>
                <a:cs typeface="Arimo"/>
                <a:sym typeface="Arimo"/>
              </a:rPr>
              <a:t>Posture de défi et prise de risque</a:t>
            </a:r>
            <a:endParaRPr sz="1500">
              <a:solidFill>
                <a:srgbClr val="4A5568"/>
              </a:solidFill>
              <a:latin typeface="Arimo"/>
              <a:ea typeface="Arimo"/>
              <a:cs typeface="Arimo"/>
              <a:sym typeface="Arimo"/>
            </a:endParaRPr>
          </a:p>
        </p:txBody>
      </p:sp>
      <p:sp>
        <p:nvSpPr>
          <p:cNvPr id="170" name="Google Shape;170;p19"/>
          <p:cNvSpPr txBox="1"/>
          <p:nvPr/>
        </p:nvSpPr>
        <p:spPr>
          <a:xfrm>
            <a:off x="7038975" y="3257912"/>
            <a:ext cx="4460700" cy="323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2100">
                <a:solidFill>
                  <a:srgbClr val="D97706"/>
                </a:solidFill>
                <a:latin typeface="Arimo"/>
                <a:ea typeface="Arimo"/>
                <a:cs typeface="Arimo"/>
                <a:sym typeface="Arimo"/>
              </a:rPr>
              <a:t>Place positive de l’erreur</a:t>
            </a:r>
            <a:endParaRPr/>
          </a:p>
        </p:txBody>
      </p:sp>
      <p:sp>
        <p:nvSpPr>
          <p:cNvPr id="171" name="Google Shape;171;p19"/>
          <p:cNvSpPr txBox="1"/>
          <p:nvPr/>
        </p:nvSpPr>
        <p:spPr>
          <a:xfrm>
            <a:off x="6677025" y="3902279"/>
            <a:ext cx="4610100" cy="1269900"/>
          </a:xfrm>
          <a:prstGeom prst="rect">
            <a:avLst/>
          </a:prstGeom>
          <a:noFill/>
          <a:ln>
            <a:noFill/>
          </a:ln>
        </p:spPr>
        <p:txBody>
          <a:bodyPr anchorCtr="0" anchor="t" bIns="0" lIns="0" spcFirstLastPara="1" rIns="0" wrap="square" tIns="0">
            <a:spAutoFit/>
          </a:bodyPr>
          <a:lstStyle/>
          <a:p>
            <a:pPr indent="-323850" lvl="0" marL="457200" marR="0" rtl="0" algn="l">
              <a:lnSpc>
                <a:spcPct val="150000"/>
              </a:lnSpc>
              <a:spcBef>
                <a:spcPts val="0"/>
              </a:spcBef>
              <a:spcAft>
                <a:spcPts val="0"/>
              </a:spcAft>
              <a:buClr>
                <a:srgbClr val="4A5568"/>
              </a:buClr>
              <a:buSzPts val="1500"/>
              <a:buFont typeface="Arimo"/>
              <a:buChar char="●"/>
            </a:pPr>
            <a:r>
              <a:rPr lang="en-US" sz="1500">
                <a:solidFill>
                  <a:srgbClr val="4A5568"/>
                </a:solidFill>
                <a:latin typeface="Arimo"/>
                <a:ea typeface="Arimo"/>
                <a:cs typeface="Arimo"/>
                <a:sym typeface="Arimo"/>
              </a:rPr>
              <a:t>Rétroaction immédiate </a:t>
            </a:r>
            <a:endParaRPr sz="1500">
              <a:solidFill>
                <a:srgbClr val="4A5568"/>
              </a:solidFill>
              <a:latin typeface="Arimo"/>
              <a:ea typeface="Arimo"/>
              <a:cs typeface="Arimo"/>
              <a:sym typeface="Arimo"/>
            </a:endParaRPr>
          </a:p>
          <a:p>
            <a:pPr indent="-323850" lvl="0" marL="457200" marR="0" rtl="0" algn="l">
              <a:lnSpc>
                <a:spcPct val="150000"/>
              </a:lnSpc>
              <a:spcBef>
                <a:spcPts val="0"/>
              </a:spcBef>
              <a:spcAft>
                <a:spcPts val="0"/>
              </a:spcAft>
              <a:buClr>
                <a:srgbClr val="4A5568"/>
              </a:buClr>
              <a:buSzPts val="1500"/>
              <a:buFont typeface="Arimo"/>
              <a:buChar char="●"/>
            </a:pPr>
            <a:r>
              <a:rPr b="0" i="0" lang="en-US" sz="1500" u="none" cap="none" strike="noStrike">
                <a:solidFill>
                  <a:srgbClr val="4A5568"/>
                </a:solidFill>
                <a:latin typeface="Arimo"/>
                <a:ea typeface="Arimo"/>
                <a:cs typeface="Arimo"/>
                <a:sym typeface="Arimo"/>
              </a:rPr>
              <a:t>L'erreur est une information, pas une faute</a:t>
            </a:r>
            <a:endParaRPr sz="1500">
              <a:solidFill>
                <a:srgbClr val="4A5568"/>
              </a:solidFill>
              <a:latin typeface="Arimo"/>
              <a:ea typeface="Arimo"/>
              <a:cs typeface="Arimo"/>
              <a:sym typeface="Arimo"/>
            </a:endParaRPr>
          </a:p>
          <a:p>
            <a:pPr indent="-323850" lvl="0" marL="457200" marR="0" rtl="0" algn="l">
              <a:lnSpc>
                <a:spcPct val="150000"/>
              </a:lnSpc>
              <a:spcBef>
                <a:spcPts val="0"/>
              </a:spcBef>
              <a:spcAft>
                <a:spcPts val="0"/>
              </a:spcAft>
              <a:buClr>
                <a:srgbClr val="4A5568"/>
              </a:buClr>
              <a:buSzPts val="1500"/>
              <a:buFont typeface="Arimo"/>
              <a:buChar char="●"/>
            </a:pPr>
            <a:r>
              <a:rPr lang="en-US" sz="1500">
                <a:solidFill>
                  <a:srgbClr val="4A5568"/>
                </a:solidFill>
                <a:latin typeface="Arimo"/>
                <a:ea typeface="Arimo"/>
                <a:cs typeface="Arimo"/>
                <a:sym typeface="Arimo"/>
              </a:rPr>
              <a:t>Favorise l’autonomie</a:t>
            </a:r>
            <a:endParaRPr sz="1500">
              <a:solidFill>
                <a:srgbClr val="4A5568"/>
              </a:solidFill>
              <a:latin typeface="Arimo"/>
              <a:ea typeface="Arimo"/>
              <a:cs typeface="Arimo"/>
              <a:sym typeface="Arimo"/>
            </a:endParaRPr>
          </a:p>
          <a:p>
            <a:pPr indent="-323850" lvl="0" marL="457200" marR="0" rtl="0" algn="l">
              <a:lnSpc>
                <a:spcPct val="150000"/>
              </a:lnSpc>
              <a:spcBef>
                <a:spcPts val="0"/>
              </a:spcBef>
              <a:spcAft>
                <a:spcPts val="0"/>
              </a:spcAft>
              <a:buClr>
                <a:srgbClr val="4A5568"/>
              </a:buClr>
              <a:buSzPts val="1500"/>
              <a:buFont typeface="Arimo"/>
              <a:buChar char="●"/>
            </a:pPr>
            <a:r>
              <a:rPr lang="en-US" sz="1500">
                <a:solidFill>
                  <a:srgbClr val="4A5568"/>
                </a:solidFill>
                <a:latin typeface="Arimo"/>
                <a:ea typeface="Arimo"/>
                <a:cs typeface="Arimo"/>
                <a:sym typeface="Arimo"/>
              </a:rPr>
              <a:t>Développement de la pensée critique</a:t>
            </a:r>
            <a:endParaRPr sz="1500">
              <a:solidFill>
                <a:srgbClr val="4A5568"/>
              </a:solidFill>
              <a:latin typeface="Arimo"/>
              <a:ea typeface="Arimo"/>
              <a:cs typeface="Arimo"/>
              <a:sym typeface="Arimo"/>
            </a:endParaRPr>
          </a:p>
        </p:txBody>
      </p:sp>
      <p:pic>
        <p:nvPicPr>
          <p:cNvPr descr="image.png" id="172" name="Google Shape;172;p19"/>
          <p:cNvPicPr preferRelativeResize="0"/>
          <p:nvPr/>
        </p:nvPicPr>
        <p:blipFill rotWithShape="1">
          <a:blip r:embed="rId5">
            <a:alphaModFix/>
          </a:blip>
          <a:srcRect b="0" l="0" r="0" t="0"/>
          <a:stretch/>
        </p:blipFill>
        <p:spPr>
          <a:xfrm>
            <a:off x="962025" y="3286112"/>
            <a:ext cx="333375" cy="266700"/>
          </a:xfrm>
          <a:prstGeom prst="rect">
            <a:avLst/>
          </a:prstGeom>
          <a:noFill/>
          <a:ln>
            <a:noFill/>
          </a:ln>
        </p:spPr>
      </p:pic>
      <p:pic>
        <p:nvPicPr>
          <p:cNvPr descr="image.png" id="173" name="Google Shape;173;p19"/>
          <p:cNvPicPr preferRelativeResize="0"/>
          <p:nvPr/>
        </p:nvPicPr>
        <p:blipFill rotWithShape="1">
          <a:blip r:embed="rId6">
            <a:alphaModFix/>
          </a:blip>
          <a:srcRect b="0" l="0" r="0" t="0"/>
          <a:stretch/>
        </p:blipFill>
        <p:spPr>
          <a:xfrm>
            <a:off x="6677025" y="3286112"/>
            <a:ext cx="266700" cy="266700"/>
          </a:xfrm>
          <a:prstGeom prst="rect">
            <a:avLst/>
          </a:prstGeom>
          <a:noFill/>
          <a:ln>
            <a:noFill/>
          </a:ln>
        </p:spPr>
      </p:pic>
      <p:pic>
        <p:nvPicPr>
          <p:cNvPr id="174" name="Google Shape;174;p19">
            <a:hlinkClick r:id="rId7"/>
          </p:cNvPr>
          <p:cNvPicPr preferRelativeResize="0"/>
          <p:nvPr/>
        </p:nvPicPr>
        <p:blipFill>
          <a:blip r:embed="rId8">
            <a:alphaModFix/>
          </a:blip>
          <a:stretch>
            <a:fillRect/>
          </a:stretch>
        </p:blipFill>
        <p:spPr>
          <a:xfrm>
            <a:off x="2473466" y="1492056"/>
            <a:ext cx="1855575" cy="665050"/>
          </a:xfrm>
          <a:prstGeom prst="rect">
            <a:avLst/>
          </a:prstGeom>
          <a:noFill/>
          <a:ln>
            <a:noFill/>
          </a:ln>
        </p:spPr>
      </p:pic>
      <p:pic>
        <p:nvPicPr>
          <p:cNvPr id="175" name="Google Shape;175;p19">
            <a:hlinkClick r:id="rId9"/>
          </p:cNvPr>
          <p:cNvPicPr preferRelativeResize="0"/>
          <p:nvPr/>
        </p:nvPicPr>
        <p:blipFill>
          <a:blip r:embed="rId10">
            <a:alphaModFix/>
          </a:blip>
          <a:stretch>
            <a:fillRect/>
          </a:stretch>
        </p:blipFill>
        <p:spPr>
          <a:xfrm>
            <a:off x="571500" y="1500474"/>
            <a:ext cx="1855660" cy="665050"/>
          </a:xfrm>
          <a:prstGeom prst="rect">
            <a:avLst/>
          </a:prstGeom>
          <a:noFill/>
          <a:ln>
            <a:noFill/>
          </a:ln>
        </p:spPr>
      </p:pic>
      <p:sp>
        <p:nvSpPr>
          <p:cNvPr id="176" name="Google Shape;176;p19"/>
          <p:cNvSpPr txBox="1"/>
          <p:nvPr/>
        </p:nvSpPr>
        <p:spPr>
          <a:xfrm>
            <a:off x="687500" y="2180024"/>
            <a:ext cx="8351400" cy="4770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chemeClr val="dk1"/>
              </a:buClr>
              <a:buFont typeface="Arial"/>
              <a:buNone/>
            </a:pPr>
            <a:r>
              <a:rPr b="1" lang="en-US" sz="1900">
                <a:solidFill>
                  <a:srgbClr val="D97706"/>
                </a:solidFill>
                <a:latin typeface="Arimo"/>
                <a:ea typeface="Arimo"/>
                <a:cs typeface="Arimo"/>
                <a:sym typeface="Arimo"/>
              </a:rPr>
              <a:t>La valeur ajoutée </a:t>
            </a:r>
            <a:endParaRPr sz="32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80" name="Shape 180"/>
        <p:cNvGrpSpPr/>
        <p:nvPr/>
      </p:nvGrpSpPr>
      <p:grpSpPr>
        <a:xfrm>
          <a:off x="0" y="0"/>
          <a:ext cx="0" cy="0"/>
          <a:chOff x="0" y="0"/>
          <a:chExt cx="0" cy="0"/>
        </a:xfrm>
      </p:grpSpPr>
      <p:sp>
        <p:nvSpPr>
          <p:cNvPr id="181" name="Google Shape;181;p20"/>
          <p:cNvSpPr txBox="1"/>
          <p:nvPr/>
        </p:nvSpPr>
        <p:spPr>
          <a:xfrm>
            <a:off x="571500" y="571500"/>
            <a:ext cx="11601600" cy="446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900">
                <a:solidFill>
                  <a:srgbClr val="1E3A8A"/>
                </a:solidFill>
                <a:latin typeface="Arimo"/>
                <a:ea typeface="Arimo"/>
                <a:cs typeface="Arimo"/>
                <a:sym typeface="Arimo"/>
              </a:rPr>
              <a:t>Apprendre par le jeu avec Minecraft Education</a:t>
            </a:r>
            <a:endParaRPr sz="1000"/>
          </a:p>
        </p:txBody>
      </p:sp>
      <p:sp>
        <p:nvSpPr>
          <p:cNvPr id="182" name="Google Shape;182;p20"/>
          <p:cNvSpPr/>
          <p:nvPr/>
        </p:nvSpPr>
        <p:spPr>
          <a:xfrm>
            <a:off x="571500" y="1190625"/>
            <a:ext cx="11049000" cy="28575"/>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183" name="Google Shape;183;p20" title="Représenter des frises et des dallages">
            <a:hlinkClick r:id="rId3"/>
          </p:cNvPr>
          <p:cNvPicPr preferRelativeResize="0"/>
          <p:nvPr/>
        </p:nvPicPr>
        <p:blipFill>
          <a:blip r:embed="rId4">
            <a:alphaModFix/>
          </a:blip>
          <a:stretch>
            <a:fillRect/>
          </a:stretch>
        </p:blipFill>
        <p:spPr>
          <a:xfrm>
            <a:off x="2260012" y="1362925"/>
            <a:ext cx="7982688" cy="4490250"/>
          </a:xfrm>
          <a:prstGeom prst="rect">
            <a:avLst/>
          </a:prstGeom>
          <a:noFill/>
          <a:ln>
            <a:noFill/>
          </a:ln>
        </p:spPr>
      </p:pic>
      <p:pic>
        <p:nvPicPr>
          <p:cNvPr descr="image.png" id="184" name="Google Shape;184;p20"/>
          <p:cNvPicPr preferRelativeResize="0"/>
          <p:nvPr/>
        </p:nvPicPr>
        <p:blipFill rotWithShape="1">
          <a:blip r:embed="rId5">
            <a:alphaModFix/>
          </a:blip>
          <a:srcRect b="0" l="0" r="0" t="0"/>
          <a:stretch/>
        </p:blipFill>
        <p:spPr>
          <a:xfrm>
            <a:off x="339517" y="5966959"/>
            <a:ext cx="5238750" cy="828675"/>
          </a:xfrm>
          <a:prstGeom prst="rect">
            <a:avLst/>
          </a:prstGeom>
          <a:noFill/>
          <a:ln>
            <a:noFill/>
          </a:ln>
        </p:spPr>
      </p:pic>
      <p:sp>
        <p:nvSpPr>
          <p:cNvPr id="185" name="Google Shape;185;p20"/>
          <p:cNvSpPr txBox="1"/>
          <p:nvPr/>
        </p:nvSpPr>
        <p:spPr>
          <a:xfrm>
            <a:off x="958642" y="6109834"/>
            <a:ext cx="43815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6"/>
              </a:rPr>
              <a:t>Minecraft Education</a:t>
            </a:r>
            <a:endParaRPr/>
          </a:p>
        </p:txBody>
      </p:sp>
      <p:pic>
        <p:nvPicPr>
          <p:cNvPr descr="image.png" id="186" name="Google Shape;186;p20"/>
          <p:cNvPicPr preferRelativeResize="0"/>
          <p:nvPr/>
        </p:nvPicPr>
        <p:blipFill rotWithShape="1">
          <a:blip r:embed="rId7">
            <a:alphaModFix/>
          </a:blip>
          <a:srcRect b="0" l="0" r="0" t="0"/>
          <a:stretch/>
        </p:blipFill>
        <p:spPr>
          <a:xfrm>
            <a:off x="625267" y="6128884"/>
            <a:ext cx="238125" cy="209550"/>
          </a:xfrm>
          <a:prstGeom prst="rect">
            <a:avLst/>
          </a:prstGeom>
          <a:noFill/>
          <a:ln>
            <a:noFill/>
          </a:ln>
        </p:spPr>
      </p:pic>
      <p:pic>
        <p:nvPicPr>
          <p:cNvPr descr="image.png" id="187" name="Google Shape;187;p20"/>
          <p:cNvPicPr preferRelativeResize="0"/>
          <p:nvPr/>
        </p:nvPicPr>
        <p:blipFill rotWithShape="1">
          <a:blip r:embed="rId8">
            <a:alphaModFix/>
          </a:blip>
          <a:srcRect b="0" l="0" r="0" t="0"/>
          <a:stretch/>
        </p:blipFill>
        <p:spPr>
          <a:xfrm>
            <a:off x="618299" y="6467021"/>
            <a:ext cx="219075" cy="171450"/>
          </a:xfrm>
          <a:prstGeom prst="rect">
            <a:avLst/>
          </a:prstGeom>
          <a:noFill/>
          <a:ln>
            <a:noFill/>
          </a:ln>
        </p:spPr>
      </p:pic>
      <p:sp>
        <p:nvSpPr>
          <p:cNvPr id="188" name="Google Shape;188;p20"/>
          <p:cNvSpPr txBox="1"/>
          <p:nvPr/>
        </p:nvSpPr>
        <p:spPr>
          <a:xfrm>
            <a:off x="857156" y="6448793"/>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9"/>
              </a:rPr>
              <a:t>Formation et ressources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192" name="Shape 192"/>
        <p:cNvGrpSpPr/>
        <p:nvPr/>
      </p:nvGrpSpPr>
      <p:grpSpPr>
        <a:xfrm>
          <a:off x="0" y="0"/>
          <a:ext cx="0" cy="0"/>
          <a:chOff x="0" y="0"/>
          <a:chExt cx="0" cy="0"/>
        </a:xfrm>
      </p:grpSpPr>
      <p:sp>
        <p:nvSpPr>
          <p:cNvPr id="193" name="Google Shape;193;p21"/>
          <p:cNvSpPr txBox="1"/>
          <p:nvPr/>
        </p:nvSpPr>
        <p:spPr>
          <a:xfrm>
            <a:off x="571500" y="571500"/>
            <a:ext cx="11601600" cy="446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900">
                <a:solidFill>
                  <a:srgbClr val="1E3A8A"/>
                </a:solidFill>
                <a:latin typeface="Arimo"/>
                <a:ea typeface="Arimo"/>
                <a:cs typeface="Arimo"/>
                <a:sym typeface="Arimo"/>
              </a:rPr>
              <a:t>Apprendre par le jeu avec Amplify Classroom </a:t>
            </a:r>
            <a:endParaRPr sz="1000"/>
          </a:p>
        </p:txBody>
      </p:sp>
      <p:sp>
        <p:nvSpPr>
          <p:cNvPr id="194" name="Google Shape;194;p21"/>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95" name="Google Shape;195;p21"/>
          <p:cNvPicPr preferRelativeResize="0"/>
          <p:nvPr/>
        </p:nvPicPr>
        <p:blipFill rotWithShape="1">
          <a:blip r:embed="rId3">
            <a:alphaModFix/>
          </a:blip>
          <a:srcRect b="0" l="0" r="0" t="0"/>
          <a:stretch/>
        </p:blipFill>
        <p:spPr>
          <a:xfrm>
            <a:off x="393075" y="5804475"/>
            <a:ext cx="5238750" cy="828675"/>
          </a:xfrm>
          <a:prstGeom prst="rect">
            <a:avLst/>
          </a:prstGeom>
          <a:noFill/>
          <a:ln>
            <a:noFill/>
          </a:ln>
        </p:spPr>
      </p:pic>
      <p:sp>
        <p:nvSpPr>
          <p:cNvPr id="196" name="Google Shape;196;p21"/>
          <p:cNvSpPr txBox="1"/>
          <p:nvPr/>
        </p:nvSpPr>
        <p:spPr>
          <a:xfrm>
            <a:off x="1040775" y="5947350"/>
            <a:ext cx="4353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4"/>
              </a:rPr>
              <a:t>Amplify Classroom</a:t>
            </a:r>
            <a:endParaRPr/>
          </a:p>
        </p:txBody>
      </p:sp>
      <p:pic>
        <p:nvPicPr>
          <p:cNvPr descr="image.png" id="197" name="Google Shape;197;p21"/>
          <p:cNvPicPr preferRelativeResize="0"/>
          <p:nvPr/>
        </p:nvPicPr>
        <p:blipFill rotWithShape="1">
          <a:blip r:embed="rId5">
            <a:alphaModFix/>
          </a:blip>
          <a:srcRect b="0" l="0" r="0" t="0"/>
          <a:stretch/>
        </p:blipFill>
        <p:spPr>
          <a:xfrm>
            <a:off x="678825" y="5966400"/>
            <a:ext cx="266700" cy="209550"/>
          </a:xfrm>
          <a:prstGeom prst="rect">
            <a:avLst/>
          </a:prstGeom>
          <a:noFill/>
          <a:ln>
            <a:noFill/>
          </a:ln>
        </p:spPr>
      </p:pic>
      <p:pic>
        <p:nvPicPr>
          <p:cNvPr descr="image.png" id="198" name="Google Shape;198;p21"/>
          <p:cNvPicPr preferRelativeResize="0"/>
          <p:nvPr/>
        </p:nvPicPr>
        <p:blipFill rotWithShape="1">
          <a:blip r:embed="rId6">
            <a:alphaModFix/>
          </a:blip>
          <a:srcRect b="0" l="0" r="0" t="0"/>
          <a:stretch/>
        </p:blipFill>
        <p:spPr>
          <a:xfrm>
            <a:off x="711022" y="6304537"/>
            <a:ext cx="219075" cy="171450"/>
          </a:xfrm>
          <a:prstGeom prst="rect">
            <a:avLst/>
          </a:prstGeom>
          <a:noFill/>
          <a:ln>
            <a:noFill/>
          </a:ln>
        </p:spPr>
      </p:pic>
      <p:pic>
        <p:nvPicPr>
          <p:cNvPr descr="image.png" id="199" name="Google Shape;199;p21"/>
          <p:cNvPicPr preferRelativeResize="0"/>
          <p:nvPr/>
        </p:nvPicPr>
        <p:blipFill rotWithShape="1">
          <a:blip r:embed="rId7">
            <a:alphaModFix/>
          </a:blip>
          <a:srcRect b="0" l="0" r="0" t="0"/>
          <a:stretch/>
        </p:blipFill>
        <p:spPr>
          <a:xfrm>
            <a:off x="2044525" y="6304537"/>
            <a:ext cx="219075" cy="171450"/>
          </a:xfrm>
          <a:prstGeom prst="rect">
            <a:avLst/>
          </a:prstGeom>
          <a:noFill/>
          <a:ln>
            <a:noFill/>
          </a:ln>
        </p:spPr>
      </p:pic>
      <p:pic>
        <p:nvPicPr>
          <p:cNvPr id="200" name="Google Shape;200;p21"/>
          <p:cNvPicPr preferRelativeResize="0"/>
          <p:nvPr/>
        </p:nvPicPr>
        <p:blipFill>
          <a:blip r:embed="rId8">
            <a:alphaModFix/>
          </a:blip>
          <a:stretch>
            <a:fillRect/>
          </a:stretch>
        </p:blipFill>
        <p:spPr>
          <a:xfrm>
            <a:off x="9137250" y="4731551"/>
            <a:ext cx="2549650" cy="2111950"/>
          </a:xfrm>
          <a:prstGeom prst="rect">
            <a:avLst/>
          </a:prstGeom>
          <a:noFill/>
          <a:ln>
            <a:noFill/>
          </a:ln>
        </p:spPr>
      </p:pic>
      <p:sp>
        <p:nvSpPr>
          <p:cNvPr id="201" name="Google Shape;201;p21"/>
          <p:cNvSpPr txBox="1"/>
          <p:nvPr/>
        </p:nvSpPr>
        <p:spPr>
          <a:xfrm>
            <a:off x="897900" y="6286300"/>
            <a:ext cx="43530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lang="en-US" sz="1350" u="sng">
                <a:solidFill>
                  <a:schemeClr val="hlink"/>
                </a:solidFill>
                <a:latin typeface="Azeret Mono"/>
                <a:ea typeface="Azeret Mono"/>
                <a:cs typeface="Azeret Mono"/>
                <a:sym typeface="Azeret Mono"/>
                <a:hlinkClick r:id="rId9"/>
              </a:rPr>
              <a:t>Activité</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10"/>
              </a:rPr>
              <a:t>Formation</a:t>
            </a:r>
            <a:r>
              <a:rPr lang="en-US"/>
              <a:t>          </a:t>
            </a:r>
            <a:r>
              <a:rPr lang="en-US" sz="1350" u="sng">
                <a:solidFill>
                  <a:schemeClr val="hlink"/>
                </a:solidFill>
                <a:latin typeface="Azeret Mono"/>
                <a:ea typeface="Azeret Mono"/>
                <a:cs typeface="Azeret Mono"/>
                <a:sym typeface="Azeret Mono"/>
                <a:hlinkClick r:id="rId11"/>
              </a:rPr>
              <a:t>Ressources</a:t>
            </a:r>
            <a:endParaRPr sz="1350">
              <a:latin typeface="Azeret Mono"/>
              <a:ea typeface="Azeret Mono"/>
              <a:cs typeface="Azeret Mono"/>
              <a:sym typeface="Azeret Mono"/>
            </a:endParaRPr>
          </a:p>
        </p:txBody>
      </p:sp>
      <p:pic>
        <p:nvPicPr>
          <p:cNvPr descr="image.png" id="202" name="Google Shape;202;p21"/>
          <p:cNvPicPr preferRelativeResize="0"/>
          <p:nvPr/>
        </p:nvPicPr>
        <p:blipFill rotWithShape="1">
          <a:blip r:embed="rId6">
            <a:alphaModFix/>
          </a:blip>
          <a:srcRect b="0" l="0" r="0" t="0"/>
          <a:stretch/>
        </p:blipFill>
        <p:spPr>
          <a:xfrm>
            <a:off x="3535789" y="6328148"/>
            <a:ext cx="219075" cy="171450"/>
          </a:xfrm>
          <a:prstGeom prst="rect">
            <a:avLst/>
          </a:prstGeom>
          <a:noFill/>
          <a:ln>
            <a:noFill/>
          </a:ln>
        </p:spPr>
      </p:pic>
      <p:pic>
        <p:nvPicPr>
          <p:cNvPr id="203" name="Google Shape;203;p21"/>
          <p:cNvPicPr preferRelativeResize="0"/>
          <p:nvPr/>
        </p:nvPicPr>
        <p:blipFill>
          <a:blip r:embed="rId12">
            <a:alphaModFix/>
          </a:blip>
          <a:stretch>
            <a:fillRect/>
          </a:stretch>
        </p:blipFill>
        <p:spPr>
          <a:xfrm>
            <a:off x="1496100" y="1391850"/>
            <a:ext cx="8358160" cy="428178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07" name="Shape 207"/>
        <p:cNvGrpSpPr/>
        <p:nvPr/>
      </p:nvGrpSpPr>
      <p:grpSpPr>
        <a:xfrm>
          <a:off x="0" y="0"/>
          <a:ext cx="0" cy="0"/>
          <a:chOff x="0" y="0"/>
          <a:chExt cx="0" cy="0"/>
        </a:xfrm>
      </p:grpSpPr>
      <p:sp>
        <p:nvSpPr>
          <p:cNvPr id="208" name="Google Shape;208;p22"/>
          <p:cNvSpPr txBox="1"/>
          <p:nvPr/>
        </p:nvSpPr>
        <p:spPr>
          <a:xfrm>
            <a:off x="571500" y="571500"/>
            <a:ext cx="11601600" cy="446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2900">
                <a:solidFill>
                  <a:srgbClr val="1E3A8A"/>
                </a:solidFill>
                <a:latin typeface="Arimo"/>
                <a:ea typeface="Arimo"/>
                <a:cs typeface="Arimo"/>
                <a:sym typeface="Arimo"/>
              </a:rPr>
              <a:t>Apprendre par le jeu avec Amplify Classroom</a:t>
            </a:r>
            <a:endParaRPr sz="1000"/>
          </a:p>
        </p:txBody>
      </p:sp>
      <p:sp>
        <p:nvSpPr>
          <p:cNvPr id="209" name="Google Shape;209;p22"/>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10" name="Google Shape;210;p22"/>
          <p:cNvPicPr preferRelativeResize="0"/>
          <p:nvPr/>
        </p:nvPicPr>
        <p:blipFill rotWithShape="1">
          <a:blip r:embed="rId3">
            <a:alphaModFix/>
          </a:blip>
          <a:srcRect b="0" l="0" r="0" t="0"/>
          <a:stretch/>
        </p:blipFill>
        <p:spPr>
          <a:xfrm>
            <a:off x="199892" y="5884968"/>
            <a:ext cx="5238750" cy="828675"/>
          </a:xfrm>
          <a:prstGeom prst="rect">
            <a:avLst/>
          </a:prstGeom>
          <a:noFill/>
          <a:ln>
            <a:noFill/>
          </a:ln>
        </p:spPr>
      </p:pic>
      <p:sp>
        <p:nvSpPr>
          <p:cNvPr id="211" name="Google Shape;211;p22"/>
          <p:cNvSpPr txBox="1"/>
          <p:nvPr/>
        </p:nvSpPr>
        <p:spPr>
          <a:xfrm>
            <a:off x="847592" y="6027843"/>
            <a:ext cx="4353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4"/>
              </a:rPr>
              <a:t>Amplify Classroom</a:t>
            </a:r>
            <a:endParaRPr/>
          </a:p>
        </p:txBody>
      </p:sp>
      <p:pic>
        <p:nvPicPr>
          <p:cNvPr descr="image.png" id="212" name="Google Shape;212;p22"/>
          <p:cNvPicPr preferRelativeResize="0"/>
          <p:nvPr/>
        </p:nvPicPr>
        <p:blipFill rotWithShape="1">
          <a:blip r:embed="rId5">
            <a:alphaModFix/>
          </a:blip>
          <a:srcRect b="0" l="0" r="0" t="0"/>
          <a:stretch/>
        </p:blipFill>
        <p:spPr>
          <a:xfrm>
            <a:off x="485642" y="6046893"/>
            <a:ext cx="266700" cy="209550"/>
          </a:xfrm>
          <a:prstGeom prst="rect">
            <a:avLst/>
          </a:prstGeom>
          <a:noFill/>
          <a:ln>
            <a:noFill/>
          </a:ln>
        </p:spPr>
      </p:pic>
      <p:pic>
        <p:nvPicPr>
          <p:cNvPr descr="image.png" id="213" name="Google Shape;213;p22"/>
          <p:cNvPicPr preferRelativeResize="0"/>
          <p:nvPr/>
        </p:nvPicPr>
        <p:blipFill rotWithShape="1">
          <a:blip r:embed="rId6">
            <a:alphaModFix/>
          </a:blip>
          <a:srcRect b="0" l="0" r="0" t="0"/>
          <a:stretch/>
        </p:blipFill>
        <p:spPr>
          <a:xfrm>
            <a:off x="517839" y="6385030"/>
            <a:ext cx="219075" cy="171450"/>
          </a:xfrm>
          <a:prstGeom prst="rect">
            <a:avLst/>
          </a:prstGeom>
          <a:noFill/>
          <a:ln>
            <a:noFill/>
          </a:ln>
        </p:spPr>
      </p:pic>
      <p:pic>
        <p:nvPicPr>
          <p:cNvPr descr="image.png" id="214" name="Google Shape;214;p22"/>
          <p:cNvPicPr preferRelativeResize="0"/>
          <p:nvPr/>
        </p:nvPicPr>
        <p:blipFill rotWithShape="1">
          <a:blip r:embed="rId7">
            <a:alphaModFix/>
          </a:blip>
          <a:srcRect b="0" l="0" r="0" t="0"/>
          <a:stretch/>
        </p:blipFill>
        <p:spPr>
          <a:xfrm>
            <a:off x="1851342" y="6385030"/>
            <a:ext cx="219075" cy="171450"/>
          </a:xfrm>
          <a:prstGeom prst="rect">
            <a:avLst/>
          </a:prstGeom>
          <a:noFill/>
          <a:ln>
            <a:noFill/>
          </a:ln>
        </p:spPr>
      </p:pic>
      <p:sp>
        <p:nvSpPr>
          <p:cNvPr id="215" name="Google Shape;215;p22"/>
          <p:cNvSpPr txBox="1"/>
          <p:nvPr/>
        </p:nvSpPr>
        <p:spPr>
          <a:xfrm>
            <a:off x="704717" y="6366793"/>
            <a:ext cx="43530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lang="en-US" sz="1350" u="sng">
                <a:solidFill>
                  <a:schemeClr val="hlink"/>
                </a:solidFill>
                <a:latin typeface="Azeret Mono"/>
                <a:ea typeface="Azeret Mono"/>
                <a:cs typeface="Azeret Mono"/>
                <a:sym typeface="Azeret Mono"/>
                <a:hlinkClick r:id="rId8"/>
              </a:rPr>
              <a:t>Activité</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9"/>
              </a:rPr>
              <a:t>Formation</a:t>
            </a:r>
            <a:r>
              <a:rPr lang="en-US"/>
              <a:t>          </a:t>
            </a:r>
            <a:r>
              <a:rPr lang="en-US" sz="1350" u="sng">
                <a:solidFill>
                  <a:schemeClr val="hlink"/>
                </a:solidFill>
                <a:latin typeface="Azeret Mono"/>
                <a:ea typeface="Azeret Mono"/>
                <a:cs typeface="Azeret Mono"/>
                <a:sym typeface="Azeret Mono"/>
                <a:hlinkClick r:id="rId10"/>
              </a:rPr>
              <a:t>Ressources</a:t>
            </a:r>
            <a:endParaRPr sz="1350">
              <a:latin typeface="Azeret Mono"/>
              <a:ea typeface="Azeret Mono"/>
              <a:cs typeface="Azeret Mono"/>
              <a:sym typeface="Azeret Mono"/>
            </a:endParaRPr>
          </a:p>
        </p:txBody>
      </p:sp>
      <p:pic>
        <p:nvPicPr>
          <p:cNvPr descr="image.png" id="216" name="Google Shape;216;p22"/>
          <p:cNvPicPr preferRelativeResize="0"/>
          <p:nvPr/>
        </p:nvPicPr>
        <p:blipFill rotWithShape="1">
          <a:blip r:embed="rId6">
            <a:alphaModFix/>
          </a:blip>
          <a:srcRect b="0" l="0" r="0" t="0"/>
          <a:stretch/>
        </p:blipFill>
        <p:spPr>
          <a:xfrm>
            <a:off x="3342605" y="6408641"/>
            <a:ext cx="219075" cy="171450"/>
          </a:xfrm>
          <a:prstGeom prst="rect">
            <a:avLst/>
          </a:prstGeom>
          <a:noFill/>
          <a:ln>
            <a:noFill/>
          </a:ln>
        </p:spPr>
      </p:pic>
      <p:pic>
        <p:nvPicPr>
          <p:cNvPr id="217" name="Google Shape;217;p22" title="gif Marbleslide.gif"/>
          <p:cNvPicPr preferRelativeResize="0"/>
          <p:nvPr/>
        </p:nvPicPr>
        <p:blipFill>
          <a:blip r:embed="rId11">
            <a:alphaModFix/>
          </a:blip>
          <a:stretch>
            <a:fillRect/>
          </a:stretch>
        </p:blipFill>
        <p:spPr>
          <a:xfrm>
            <a:off x="485650" y="1393938"/>
            <a:ext cx="11048999" cy="43162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21" name="Shape 221"/>
        <p:cNvGrpSpPr/>
        <p:nvPr/>
      </p:nvGrpSpPr>
      <p:grpSpPr>
        <a:xfrm>
          <a:off x="0" y="0"/>
          <a:ext cx="0" cy="0"/>
          <a:chOff x="0" y="0"/>
          <a:chExt cx="0" cy="0"/>
        </a:xfrm>
      </p:grpSpPr>
      <p:sp>
        <p:nvSpPr>
          <p:cNvPr id="222" name="Google Shape;222;p23"/>
          <p:cNvSpPr txBox="1"/>
          <p:nvPr/>
        </p:nvSpPr>
        <p:spPr>
          <a:xfrm>
            <a:off x="571500" y="1057275"/>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3. </a:t>
            </a:r>
            <a:r>
              <a:rPr b="1" lang="en-US" sz="3300">
                <a:solidFill>
                  <a:srgbClr val="1E3A8A"/>
                </a:solidFill>
                <a:latin typeface="Arimo"/>
                <a:ea typeface="Arimo"/>
                <a:cs typeface="Arimo"/>
                <a:sym typeface="Arimo"/>
              </a:rPr>
              <a:t>Donner du sens par l’approche créative</a:t>
            </a:r>
            <a:endParaRPr/>
          </a:p>
        </p:txBody>
      </p:sp>
      <p:sp>
        <p:nvSpPr>
          <p:cNvPr id="223" name="Google Shape;223;p23"/>
          <p:cNvSpPr/>
          <p:nvPr/>
        </p:nvSpPr>
        <p:spPr>
          <a:xfrm>
            <a:off x="571500" y="1676400"/>
            <a:ext cx="11049000" cy="28575"/>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24" name="Google Shape;224;p23">
            <a:hlinkClick r:id="rId3"/>
          </p:cNvPr>
          <p:cNvPicPr preferRelativeResize="0"/>
          <p:nvPr/>
        </p:nvPicPr>
        <p:blipFill rotWithShape="1">
          <a:blip r:embed="rId4">
            <a:alphaModFix/>
          </a:blip>
          <a:srcRect b="0" l="0" r="0" t="0"/>
          <a:stretch/>
        </p:blipFill>
        <p:spPr>
          <a:xfrm>
            <a:off x="499005" y="1983002"/>
            <a:ext cx="2047875" cy="257175"/>
          </a:xfrm>
          <a:prstGeom prst="rect">
            <a:avLst/>
          </a:prstGeom>
          <a:noFill/>
          <a:ln>
            <a:noFill/>
          </a:ln>
        </p:spPr>
      </p:pic>
      <p:sp>
        <p:nvSpPr>
          <p:cNvPr id="225" name="Google Shape;225;p23"/>
          <p:cNvSpPr txBox="1"/>
          <p:nvPr/>
        </p:nvSpPr>
        <p:spPr>
          <a:xfrm>
            <a:off x="571500" y="2519362"/>
            <a:ext cx="5550600" cy="2925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Font typeface="Arial"/>
              <a:buNone/>
            </a:pPr>
            <a:r>
              <a:rPr b="1" lang="en-US" sz="1900">
                <a:solidFill>
                  <a:srgbClr val="D97706"/>
                </a:solidFill>
                <a:latin typeface="Arimo"/>
                <a:ea typeface="Arimo"/>
                <a:cs typeface="Arimo"/>
                <a:sym typeface="Arimo"/>
              </a:rPr>
              <a:t>La valeur ajoutée </a:t>
            </a:r>
            <a:endParaRPr sz="2000"/>
          </a:p>
        </p:txBody>
      </p:sp>
      <p:sp>
        <p:nvSpPr>
          <p:cNvPr id="226" name="Google Shape;226;p23"/>
          <p:cNvSpPr txBox="1"/>
          <p:nvPr/>
        </p:nvSpPr>
        <p:spPr>
          <a:xfrm>
            <a:off x="571500" y="3006400"/>
            <a:ext cx="7646100" cy="2262600"/>
          </a:xfrm>
          <a:prstGeom prst="rect">
            <a:avLst/>
          </a:prstGeom>
          <a:noFill/>
          <a:ln>
            <a:noFill/>
          </a:ln>
        </p:spPr>
        <p:txBody>
          <a:bodyPr anchorCtr="0" anchor="t" bIns="0" lIns="0" spcFirstLastPara="1" rIns="0" wrap="square" tIns="0">
            <a:spAutoFit/>
          </a:bodyPr>
          <a:lstStyle/>
          <a:p>
            <a:pPr indent="-361950" lvl="0" marL="457200" marR="0" rtl="0" algn="l">
              <a:lnSpc>
                <a:spcPct val="200000"/>
              </a:lnSpc>
              <a:spcBef>
                <a:spcPts val="0"/>
              </a:spcBef>
              <a:spcAft>
                <a:spcPts val="0"/>
              </a:spcAft>
              <a:buClr>
                <a:srgbClr val="4A5568"/>
              </a:buClr>
              <a:buSzPts val="2100"/>
              <a:buFont typeface="Arimo"/>
              <a:buChar char="●"/>
            </a:pPr>
            <a:r>
              <a:rPr lang="en-US" sz="2100">
                <a:solidFill>
                  <a:srgbClr val="4A5568"/>
                </a:solidFill>
                <a:latin typeface="Arimo"/>
                <a:ea typeface="Arimo"/>
                <a:cs typeface="Arimo"/>
                <a:sym typeface="Arimo"/>
              </a:rPr>
              <a:t>Tâches signifiantes : connexion avec le réel</a:t>
            </a:r>
            <a:endParaRPr b="0" i="0" sz="2100" u="none" cap="none" strike="noStrike">
              <a:solidFill>
                <a:srgbClr val="4A5568"/>
              </a:solidFill>
              <a:latin typeface="Arimo"/>
              <a:ea typeface="Arimo"/>
              <a:cs typeface="Arimo"/>
              <a:sym typeface="Arimo"/>
            </a:endParaRPr>
          </a:p>
          <a:p>
            <a:pPr indent="-361950" lvl="0" marL="457200" marR="0" rtl="0" algn="l">
              <a:lnSpc>
                <a:spcPct val="200000"/>
              </a:lnSpc>
              <a:spcBef>
                <a:spcPts val="0"/>
              </a:spcBef>
              <a:spcAft>
                <a:spcPts val="0"/>
              </a:spcAft>
              <a:buClr>
                <a:srgbClr val="4A5568"/>
              </a:buClr>
              <a:buSzPts val="2100"/>
              <a:buFont typeface="Arimo"/>
              <a:buChar char="●"/>
            </a:pPr>
            <a:r>
              <a:rPr lang="en-US" sz="2100">
                <a:solidFill>
                  <a:srgbClr val="4A5568"/>
                </a:solidFill>
                <a:latin typeface="Arimo"/>
                <a:ea typeface="Arimo"/>
                <a:cs typeface="Arimo"/>
                <a:sym typeface="Arimo"/>
              </a:rPr>
              <a:t>Ancrages culturels : lier les maths à l’histoire et la culture</a:t>
            </a:r>
            <a:endParaRPr b="0" i="0" sz="2100" u="none" cap="none" strike="noStrike">
              <a:solidFill>
                <a:srgbClr val="4A5568"/>
              </a:solidFill>
              <a:latin typeface="Arimo"/>
              <a:ea typeface="Arimo"/>
              <a:cs typeface="Arimo"/>
              <a:sym typeface="Arimo"/>
            </a:endParaRPr>
          </a:p>
          <a:p>
            <a:pPr indent="-361950" lvl="0" marL="457200" marR="0" rtl="0" algn="l">
              <a:lnSpc>
                <a:spcPct val="200000"/>
              </a:lnSpc>
              <a:spcBef>
                <a:spcPts val="0"/>
              </a:spcBef>
              <a:spcAft>
                <a:spcPts val="0"/>
              </a:spcAft>
              <a:buClr>
                <a:srgbClr val="4A5568"/>
              </a:buClr>
              <a:buSzPts val="2100"/>
              <a:buFont typeface="Arimo"/>
              <a:buChar char="●"/>
            </a:pPr>
            <a:r>
              <a:rPr lang="en-US" sz="2100">
                <a:solidFill>
                  <a:srgbClr val="4A5568"/>
                </a:solidFill>
                <a:latin typeface="Arimo"/>
                <a:ea typeface="Arimo"/>
                <a:cs typeface="Arimo"/>
                <a:sym typeface="Arimo"/>
              </a:rPr>
              <a:t>Arts et algorithmes : la beauté des mathématiques</a:t>
            </a:r>
            <a:endParaRPr sz="2100">
              <a:solidFill>
                <a:srgbClr val="4A5568"/>
              </a:solidFill>
              <a:latin typeface="Arimo"/>
              <a:ea typeface="Arimo"/>
              <a:cs typeface="Arimo"/>
              <a:sym typeface="Arimo"/>
            </a:endParaRPr>
          </a:p>
          <a:p>
            <a:pPr indent="-361950" lvl="0" marL="457200" marR="0" rtl="0" algn="l">
              <a:lnSpc>
                <a:spcPct val="200000"/>
              </a:lnSpc>
              <a:spcBef>
                <a:spcPts val="0"/>
              </a:spcBef>
              <a:spcAft>
                <a:spcPts val="0"/>
              </a:spcAft>
              <a:buClr>
                <a:srgbClr val="4A5568"/>
              </a:buClr>
              <a:buSzPts val="2100"/>
              <a:buFont typeface="Arimo"/>
              <a:buChar char="●"/>
            </a:pPr>
            <a:r>
              <a:rPr lang="en-US" sz="2100">
                <a:solidFill>
                  <a:srgbClr val="4A5568"/>
                </a:solidFill>
                <a:latin typeface="Arimo"/>
                <a:ea typeface="Arimo"/>
                <a:cs typeface="Arimo"/>
                <a:sym typeface="Arimo"/>
              </a:rPr>
              <a:t>Problèmes ouverts : flexibilité, autonomie et engagement</a:t>
            </a:r>
            <a:endParaRPr sz="2100">
              <a:solidFill>
                <a:srgbClr val="4A5568"/>
              </a:solidFill>
              <a:latin typeface="Arimo"/>
              <a:ea typeface="Arimo"/>
              <a:cs typeface="Arimo"/>
              <a:sym typeface="Arimo"/>
            </a:endParaRPr>
          </a:p>
        </p:txBody>
      </p:sp>
      <p:pic>
        <p:nvPicPr>
          <p:cNvPr descr="image.png" id="227" name="Google Shape;227;p23">
            <a:hlinkClick r:id="rId5"/>
          </p:cNvPr>
          <p:cNvPicPr preferRelativeResize="0"/>
          <p:nvPr/>
        </p:nvPicPr>
        <p:blipFill rotWithShape="1">
          <a:blip r:embed="rId6">
            <a:alphaModFix/>
          </a:blip>
          <a:srcRect b="0" l="0" r="0" t="0"/>
          <a:stretch/>
        </p:blipFill>
        <p:spPr>
          <a:xfrm>
            <a:off x="2630350" y="1983587"/>
            <a:ext cx="895350" cy="257175"/>
          </a:xfrm>
          <a:prstGeom prst="rect">
            <a:avLst/>
          </a:prstGeom>
          <a:noFill/>
          <a:ln>
            <a:noFill/>
          </a:ln>
        </p:spPr>
      </p:pic>
      <p:pic>
        <p:nvPicPr>
          <p:cNvPr descr="image.png" id="228" name="Google Shape;228;p23">
            <a:hlinkClick r:id="rId7"/>
          </p:cNvPr>
          <p:cNvPicPr preferRelativeResize="0"/>
          <p:nvPr/>
        </p:nvPicPr>
        <p:blipFill rotWithShape="1">
          <a:blip r:embed="rId8">
            <a:alphaModFix/>
          </a:blip>
          <a:srcRect b="0" l="0" r="0" t="0"/>
          <a:stretch/>
        </p:blipFill>
        <p:spPr>
          <a:xfrm>
            <a:off x="3676650" y="1983587"/>
            <a:ext cx="895350" cy="257175"/>
          </a:xfrm>
          <a:prstGeom prst="rect">
            <a:avLst/>
          </a:prstGeom>
          <a:noFill/>
          <a:ln>
            <a:noFill/>
          </a:ln>
        </p:spPr>
      </p:pic>
      <p:pic>
        <p:nvPicPr>
          <p:cNvPr id="229" name="Google Shape;229;p23">
            <a:hlinkClick r:id="rId9"/>
          </p:cNvPr>
          <p:cNvPicPr preferRelativeResize="0"/>
          <p:nvPr/>
        </p:nvPicPr>
        <p:blipFill>
          <a:blip r:embed="rId10">
            <a:alphaModFix/>
          </a:blip>
          <a:stretch>
            <a:fillRect/>
          </a:stretch>
        </p:blipFill>
        <p:spPr>
          <a:xfrm>
            <a:off x="4705400" y="1910731"/>
            <a:ext cx="1068175" cy="382850"/>
          </a:xfrm>
          <a:prstGeom prst="rect">
            <a:avLst/>
          </a:prstGeom>
          <a:noFill/>
          <a:ln>
            <a:noFill/>
          </a:ln>
        </p:spPr>
      </p:pic>
      <p:pic>
        <p:nvPicPr>
          <p:cNvPr id="230" name="Google Shape;230;p23"/>
          <p:cNvPicPr preferRelativeResize="0"/>
          <p:nvPr/>
        </p:nvPicPr>
        <p:blipFill>
          <a:blip r:embed="rId11">
            <a:alphaModFix/>
          </a:blip>
          <a:stretch>
            <a:fillRect/>
          </a:stretch>
        </p:blipFill>
        <p:spPr>
          <a:xfrm>
            <a:off x="8112075" y="2240175"/>
            <a:ext cx="3640724" cy="36407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34" name="Shape 234"/>
        <p:cNvGrpSpPr/>
        <p:nvPr/>
      </p:nvGrpSpPr>
      <p:grpSpPr>
        <a:xfrm>
          <a:off x="0" y="0"/>
          <a:ext cx="0" cy="0"/>
          <a:chOff x="0" y="0"/>
          <a:chExt cx="0" cy="0"/>
        </a:xfrm>
      </p:grpSpPr>
      <p:sp>
        <p:nvSpPr>
          <p:cNvPr id="235" name="Google Shape;235;p24"/>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300">
                <a:solidFill>
                  <a:srgbClr val="1E3A8A"/>
                </a:solidFill>
                <a:latin typeface="Arimo"/>
                <a:ea typeface="Arimo"/>
                <a:cs typeface="Arimo"/>
                <a:sym typeface="Arimo"/>
              </a:rPr>
              <a:t>Donner du sens avec Minecraft Education</a:t>
            </a:r>
            <a:endParaRPr/>
          </a:p>
        </p:txBody>
      </p:sp>
      <p:sp>
        <p:nvSpPr>
          <p:cNvPr id="236" name="Google Shape;236;p24"/>
          <p:cNvSpPr/>
          <p:nvPr/>
        </p:nvSpPr>
        <p:spPr>
          <a:xfrm>
            <a:off x="571500" y="1190625"/>
            <a:ext cx="11049000" cy="28575"/>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id="237" name="Google Shape;237;p24">
            <a:hlinkClick r:id="rId3"/>
          </p:cNvPr>
          <p:cNvPicPr preferRelativeResize="0"/>
          <p:nvPr/>
        </p:nvPicPr>
        <p:blipFill>
          <a:blip r:embed="rId4">
            <a:alphaModFix/>
          </a:blip>
          <a:stretch>
            <a:fillRect/>
          </a:stretch>
        </p:blipFill>
        <p:spPr>
          <a:xfrm>
            <a:off x="2022750" y="1410750"/>
            <a:ext cx="7578449" cy="4224826"/>
          </a:xfrm>
          <a:prstGeom prst="rect">
            <a:avLst/>
          </a:prstGeom>
          <a:noFill/>
          <a:ln>
            <a:noFill/>
          </a:ln>
        </p:spPr>
      </p:pic>
      <p:pic>
        <p:nvPicPr>
          <p:cNvPr descr="image.png" id="238" name="Google Shape;238;p24"/>
          <p:cNvPicPr preferRelativeResize="0"/>
          <p:nvPr/>
        </p:nvPicPr>
        <p:blipFill rotWithShape="1">
          <a:blip r:embed="rId5">
            <a:alphaModFix/>
          </a:blip>
          <a:srcRect b="0" l="0" r="0" t="0"/>
          <a:stretch/>
        </p:blipFill>
        <p:spPr>
          <a:xfrm>
            <a:off x="571500" y="5850968"/>
            <a:ext cx="5238750" cy="828675"/>
          </a:xfrm>
          <a:prstGeom prst="rect">
            <a:avLst/>
          </a:prstGeom>
          <a:noFill/>
          <a:ln>
            <a:noFill/>
          </a:ln>
        </p:spPr>
      </p:pic>
      <p:sp>
        <p:nvSpPr>
          <p:cNvPr id="239" name="Google Shape;239;p24"/>
          <p:cNvSpPr txBox="1"/>
          <p:nvPr/>
        </p:nvSpPr>
        <p:spPr>
          <a:xfrm>
            <a:off x="1190625" y="5993843"/>
            <a:ext cx="43815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6"/>
              </a:rPr>
              <a:t>Minecraft Education</a:t>
            </a:r>
            <a:endParaRPr/>
          </a:p>
        </p:txBody>
      </p:sp>
      <p:pic>
        <p:nvPicPr>
          <p:cNvPr descr="image.png" id="240" name="Google Shape;240;p24"/>
          <p:cNvPicPr preferRelativeResize="0"/>
          <p:nvPr/>
        </p:nvPicPr>
        <p:blipFill rotWithShape="1">
          <a:blip r:embed="rId7">
            <a:alphaModFix/>
          </a:blip>
          <a:srcRect b="0" l="0" r="0" t="0"/>
          <a:stretch/>
        </p:blipFill>
        <p:spPr>
          <a:xfrm>
            <a:off x="857250" y="6012893"/>
            <a:ext cx="238125" cy="209550"/>
          </a:xfrm>
          <a:prstGeom prst="rect">
            <a:avLst/>
          </a:prstGeom>
          <a:noFill/>
          <a:ln>
            <a:noFill/>
          </a:ln>
        </p:spPr>
      </p:pic>
      <p:pic>
        <p:nvPicPr>
          <p:cNvPr descr="image.png" id="241" name="Google Shape;241;p24"/>
          <p:cNvPicPr preferRelativeResize="0"/>
          <p:nvPr/>
        </p:nvPicPr>
        <p:blipFill rotWithShape="1">
          <a:blip r:embed="rId8">
            <a:alphaModFix/>
          </a:blip>
          <a:srcRect b="0" l="0" r="0" t="0"/>
          <a:stretch/>
        </p:blipFill>
        <p:spPr>
          <a:xfrm>
            <a:off x="857250" y="6351030"/>
            <a:ext cx="219075" cy="171450"/>
          </a:xfrm>
          <a:prstGeom prst="rect">
            <a:avLst/>
          </a:prstGeom>
          <a:noFill/>
          <a:ln>
            <a:noFill/>
          </a:ln>
        </p:spPr>
      </p:pic>
      <p:pic>
        <p:nvPicPr>
          <p:cNvPr descr="image.png" id="242" name="Google Shape;242;p24"/>
          <p:cNvPicPr preferRelativeResize="0"/>
          <p:nvPr/>
        </p:nvPicPr>
        <p:blipFill rotWithShape="1">
          <a:blip r:embed="rId9">
            <a:alphaModFix/>
          </a:blip>
          <a:srcRect b="0" l="0" r="0" t="0"/>
          <a:stretch/>
        </p:blipFill>
        <p:spPr>
          <a:xfrm>
            <a:off x="1981200" y="6351030"/>
            <a:ext cx="219075" cy="171450"/>
          </a:xfrm>
          <a:prstGeom prst="rect">
            <a:avLst/>
          </a:prstGeom>
          <a:noFill/>
          <a:ln>
            <a:noFill/>
          </a:ln>
        </p:spPr>
      </p:pic>
      <p:sp>
        <p:nvSpPr>
          <p:cNvPr id="243" name="Google Shape;243;p24"/>
          <p:cNvSpPr txBox="1"/>
          <p:nvPr/>
        </p:nvSpPr>
        <p:spPr>
          <a:xfrm>
            <a:off x="1002232" y="6326351"/>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10"/>
              </a:rPr>
              <a:t>Projet</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11"/>
              </a:rPr>
              <a:t>Formation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47" name="Shape 247"/>
        <p:cNvGrpSpPr/>
        <p:nvPr/>
      </p:nvGrpSpPr>
      <p:grpSpPr>
        <a:xfrm>
          <a:off x="0" y="0"/>
          <a:ext cx="0" cy="0"/>
          <a:chOff x="0" y="0"/>
          <a:chExt cx="0" cy="0"/>
        </a:xfrm>
      </p:grpSpPr>
      <p:sp>
        <p:nvSpPr>
          <p:cNvPr id="248" name="Google Shape;248;p25"/>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300">
                <a:solidFill>
                  <a:srgbClr val="1E3A8A"/>
                </a:solidFill>
                <a:latin typeface="Arimo"/>
                <a:ea typeface="Arimo"/>
                <a:cs typeface="Arimo"/>
                <a:sym typeface="Arimo"/>
              </a:rPr>
              <a:t>Donner du sens avec Polypad </a:t>
            </a:r>
            <a:endParaRPr/>
          </a:p>
        </p:txBody>
      </p:sp>
      <p:sp>
        <p:nvSpPr>
          <p:cNvPr id="249" name="Google Shape;249;p25"/>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50" name="Google Shape;250;p25"/>
          <p:cNvPicPr preferRelativeResize="0"/>
          <p:nvPr/>
        </p:nvPicPr>
        <p:blipFill rotWithShape="1">
          <a:blip r:embed="rId3">
            <a:alphaModFix/>
          </a:blip>
          <a:srcRect b="0" l="0" r="0" t="0"/>
          <a:stretch/>
        </p:blipFill>
        <p:spPr>
          <a:xfrm>
            <a:off x="362200" y="5767323"/>
            <a:ext cx="5238750" cy="828675"/>
          </a:xfrm>
          <a:prstGeom prst="rect">
            <a:avLst/>
          </a:prstGeom>
          <a:noFill/>
          <a:ln>
            <a:noFill/>
          </a:ln>
        </p:spPr>
      </p:pic>
      <p:sp>
        <p:nvSpPr>
          <p:cNvPr id="251" name="Google Shape;251;p25"/>
          <p:cNvSpPr txBox="1"/>
          <p:nvPr/>
        </p:nvSpPr>
        <p:spPr>
          <a:xfrm>
            <a:off x="952750" y="5910198"/>
            <a:ext cx="4410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4"/>
              </a:rPr>
              <a:t>Polypad</a:t>
            </a:r>
            <a:endParaRPr/>
          </a:p>
        </p:txBody>
      </p:sp>
      <p:sp>
        <p:nvSpPr>
          <p:cNvPr id="252" name="Google Shape;252;p25"/>
          <p:cNvSpPr txBox="1"/>
          <p:nvPr/>
        </p:nvSpPr>
        <p:spPr>
          <a:xfrm>
            <a:off x="843968" y="6253098"/>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lang="en-US" sz="1350" u="sng">
                <a:solidFill>
                  <a:schemeClr val="hlink"/>
                </a:solidFill>
                <a:latin typeface="Azeret Mono"/>
                <a:ea typeface="Azeret Mono"/>
                <a:cs typeface="Azeret Mono"/>
                <a:sym typeface="Azeret Mono"/>
                <a:hlinkClick r:id="rId5"/>
              </a:rPr>
              <a:t>Activité</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6"/>
              </a:rPr>
              <a:t>Formation</a:t>
            </a:r>
            <a:endParaRPr/>
          </a:p>
        </p:txBody>
      </p:sp>
      <p:pic>
        <p:nvPicPr>
          <p:cNvPr descr="image.png" id="253" name="Google Shape;253;p25"/>
          <p:cNvPicPr preferRelativeResize="0"/>
          <p:nvPr/>
        </p:nvPicPr>
        <p:blipFill rotWithShape="1">
          <a:blip r:embed="rId7">
            <a:alphaModFix/>
          </a:blip>
          <a:srcRect b="0" l="0" r="0" t="0"/>
          <a:stretch/>
        </p:blipFill>
        <p:spPr>
          <a:xfrm>
            <a:off x="647950" y="5929248"/>
            <a:ext cx="209550" cy="209550"/>
          </a:xfrm>
          <a:prstGeom prst="rect">
            <a:avLst/>
          </a:prstGeom>
          <a:noFill/>
          <a:ln>
            <a:noFill/>
          </a:ln>
        </p:spPr>
      </p:pic>
      <p:pic>
        <p:nvPicPr>
          <p:cNvPr descr="image.png" id="254" name="Google Shape;254;p25"/>
          <p:cNvPicPr preferRelativeResize="0"/>
          <p:nvPr/>
        </p:nvPicPr>
        <p:blipFill rotWithShape="1">
          <a:blip r:embed="rId8">
            <a:alphaModFix/>
          </a:blip>
          <a:srcRect b="0" l="0" r="0" t="0"/>
          <a:stretch/>
        </p:blipFill>
        <p:spPr>
          <a:xfrm>
            <a:off x="647950" y="6267385"/>
            <a:ext cx="219075" cy="171450"/>
          </a:xfrm>
          <a:prstGeom prst="rect">
            <a:avLst/>
          </a:prstGeom>
          <a:noFill/>
          <a:ln>
            <a:noFill/>
          </a:ln>
        </p:spPr>
      </p:pic>
      <p:pic>
        <p:nvPicPr>
          <p:cNvPr descr="image.png" id="255" name="Google Shape;255;p25"/>
          <p:cNvPicPr preferRelativeResize="0"/>
          <p:nvPr/>
        </p:nvPicPr>
        <p:blipFill rotWithShape="1">
          <a:blip r:embed="rId9">
            <a:alphaModFix/>
          </a:blip>
          <a:srcRect b="0" l="0" r="0" t="0"/>
          <a:stretch/>
        </p:blipFill>
        <p:spPr>
          <a:xfrm>
            <a:off x="2013379" y="6267385"/>
            <a:ext cx="219075" cy="171450"/>
          </a:xfrm>
          <a:prstGeom prst="rect">
            <a:avLst/>
          </a:prstGeom>
          <a:noFill/>
          <a:ln>
            <a:noFill/>
          </a:ln>
        </p:spPr>
      </p:pic>
      <p:pic>
        <p:nvPicPr>
          <p:cNvPr id="256" name="Google Shape;256;p25"/>
          <p:cNvPicPr preferRelativeResize="0"/>
          <p:nvPr/>
        </p:nvPicPr>
        <p:blipFill>
          <a:blip r:embed="rId10">
            <a:alphaModFix/>
          </a:blip>
          <a:stretch>
            <a:fillRect/>
          </a:stretch>
        </p:blipFill>
        <p:spPr>
          <a:xfrm>
            <a:off x="1053925" y="1301663"/>
            <a:ext cx="10285323" cy="42433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60" name="Shape 260"/>
        <p:cNvGrpSpPr/>
        <p:nvPr/>
      </p:nvGrpSpPr>
      <p:grpSpPr>
        <a:xfrm>
          <a:off x="0" y="0"/>
          <a:ext cx="0" cy="0"/>
          <a:chOff x="0" y="0"/>
          <a:chExt cx="0" cy="0"/>
        </a:xfrm>
      </p:grpSpPr>
      <p:sp>
        <p:nvSpPr>
          <p:cNvPr id="261" name="Google Shape;261;p26"/>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300">
                <a:solidFill>
                  <a:srgbClr val="1E3A8A"/>
                </a:solidFill>
                <a:latin typeface="Arimo"/>
                <a:ea typeface="Arimo"/>
                <a:cs typeface="Arimo"/>
                <a:sym typeface="Arimo"/>
              </a:rPr>
              <a:t>Donner du sens avec Scratch </a:t>
            </a:r>
            <a:endParaRPr/>
          </a:p>
        </p:txBody>
      </p:sp>
      <p:sp>
        <p:nvSpPr>
          <p:cNvPr id="262" name="Google Shape;262;p26"/>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63" name="Google Shape;263;p26"/>
          <p:cNvPicPr preferRelativeResize="0"/>
          <p:nvPr/>
        </p:nvPicPr>
        <p:blipFill rotWithShape="1">
          <a:blip r:embed="rId3">
            <a:alphaModFix/>
          </a:blip>
          <a:srcRect b="0" l="0" r="0" t="0"/>
          <a:stretch/>
        </p:blipFill>
        <p:spPr>
          <a:xfrm>
            <a:off x="167700" y="5999537"/>
            <a:ext cx="5238750" cy="828675"/>
          </a:xfrm>
          <a:prstGeom prst="rect">
            <a:avLst/>
          </a:prstGeom>
          <a:noFill/>
          <a:ln>
            <a:noFill/>
          </a:ln>
        </p:spPr>
      </p:pic>
      <p:sp>
        <p:nvSpPr>
          <p:cNvPr id="264" name="Google Shape;264;p26"/>
          <p:cNvSpPr txBox="1"/>
          <p:nvPr/>
        </p:nvSpPr>
        <p:spPr>
          <a:xfrm>
            <a:off x="815400" y="6142412"/>
            <a:ext cx="4353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4"/>
              </a:rPr>
              <a:t>Scratch</a:t>
            </a:r>
            <a:endParaRPr/>
          </a:p>
        </p:txBody>
      </p:sp>
      <p:pic>
        <p:nvPicPr>
          <p:cNvPr descr="image.png" id="265" name="Google Shape;265;p26"/>
          <p:cNvPicPr preferRelativeResize="0"/>
          <p:nvPr/>
        </p:nvPicPr>
        <p:blipFill rotWithShape="1">
          <a:blip r:embed="rId5">
            <a:alphaModFix/>
          </a:blip>
          <a:srcRect b="0" l="0" r="0" t="0"/>
          <a:stretch/>
        </p:blipFill>
        <p:spPr>
          <a:xfrm>
            <a:off x="453450" y="6161462"/>
            <a:ext cx="266700" cy="209550"/>
          </a:xfrm>
          <a:prstGeom prst="rect">
            <a:avLst/>
          </a:prstGeom>
          <a:noFill/>
          <a:ln>
            <a:noFill/>
          </a:ln>
        </p:spPr>
      </p:pic>
      <p:pic>
        <p:nvPicPr>
          <p:cNvPr descr="image.png" id="266" name="Google Shape;266;p26"/>
          <p:cNvPicPr preferRelativeResize="0"/>
          <p:nvPr/>
        </p:nvPicPr>
        <p:blipFill rotWithShape="1">
          <a:blip r:embed="rId6">
            <a:alphaModFix/>
          </a:blip>
          <a:srcRect b="0" l="0" r="0" t="0"/>
          <a:stretch/>
        </p:blipFill>
        <p:spPr>
          <a:xfrm>
            <a:off x="453450" y="6499599"/>
            <a:ext cx="219075" cy="171450"/>
          </a:xfrm>
          <a:prstGeom prst="rect">
            <a:avLst/>
          </a:prstGeom>
          <a:noFill/>
          <a:ln>
            <a:noFill/>
          </a:ln>
        </p:spPr>
      </p:pic>
      <p:pic>
        <p:nvPicPr>
          <p:cNvPr descr="image.png" id="267" name="Google Shape;267;p26"/>
          <p:cNvPicPr preferRelativeResize="0"/>
          <p:nvPr/>
        </p:nvPicPr>
        <p:blipFill rotWithShape="1">
          <a:blip r:embed="rId7">
            <a:alphaModFix/>
          </a:blip>
          <a:srcRect b="0" l="0" r="0" t="0"/>
          <a:stretch/>
        </p:blipFill>
        <p:spPr>
          <a:xfrm>
            <a:off x="1577400" y="6499599"/>
            <a:ext cx="219075" cy="171450"/>
          </a:xfrm>
          <a:prstGeom prst="rect">
            <a:avLst/>
          </a:prstGeom>
          <a:noFill/>
          <a:ln>
            <a:noFill/>
          </a:ln>
        </p:spPr>
      </p:pic>
      <p:sp>
        <p:nvSpPr>
          <p:cNvPr id="268" name="Google Shape;268;p26"/>
          <p:cNvSpPr txBox="1"/>
          <p:nvPr/>
        </p:nvSpPr>
        <p:spPr>
          <a:xfrm>
            <a:off x="617523" y="6498062"/>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lang="en-US" sz="1350" u="sng">
                <a:solidFill>
                  <a:schemeClr val="hlink"/>
                </a:solidFill>
                <a:latin typeface="Azeret Mono"/>
                <a:ea typeface="Azeret Mono"/>
                <a:cs typeface="Azeret Mono"/>
                <a:sym typeface="Azeret Mono"/>
                <a:hlinkClick r:id="rId8"/>
              </a:rPr>
              <a:t>Exemple</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9"/>
              </a:rPr>
              <a:t>Formation</a:t>
            </a:r>
            <a:endParaRPr/>
          </a:p>
        </p:txBody>
      </p:sp>
      <p:pic>
        <p:nvPicPr>
          <p:cNvPr id="269" name="Google Shape;269;p26" title="gif Scratch.gif"/>
          <p:cNvPicPr preferRelativeResize="0"/>
          <p:nvPr/>
        </p:nvPicPr>
        <p:blipFill>
          <a:blip r:embed="rId10">
            <a:alphaModFix/>
          </a:blip>
          <a:stretch>
            <a:fillRect/>
          </a:stretch>
        </p:blipFill>
        <p:spPr>
          <a:xfrm>
            <a:off x="1959300" y="1270338"/>
            <a:ext cx="8060490" cy="467796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73" name="Shape 273"/>
        <p:cNvGrpSpPr/>
        <p:nvPr/>
      </p:nvGrpSpPr>
      <p:grpSpPr>
        <a:xfrm>
          <a:off x="0" y="0"/>
          <a:ext cx="0" cy="0"/>
          <a:chOff x="0" y="0"/>
          <a:chExt cx="0" cy="0"/>
        </a:xfrm>
      </p:grpSpPr>
      <p:sp>
        <p:nvSpPr>
          <p:cNvPr id="274" name="Google Shape;274;p27"/>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300">
                <a:solidFill>
                  <a:srgbClr val="1E3A8A"/>
                </a:solidFill>
                <a:latin typeface="Arimo"/>
                <a:ea typeface="Arimo"/>
                <a:cs typeface="Arimo"/>
                <a:sym typeface="Arimo"/>
              </a:rPr>
              <a:t>Donner du sens avec Desmos / Amplify</a:t>
            </a:r>
            <a:endParaRPr/>
          </a:p>
        </p:txBody>
      </p:sp>
      <p:sp>
        <p:nvSpPr>
          <p:cNvPr id="275" name="Google Shape;275;p27"/>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76" name="Google Shape;276;p27"/>
          <p:cNvPicPr preferRelativeResize="0"/>
          <p:nvPr/>
        </p:nvPicPr>
        <p:blipFill rotWithShape="1">
          <a:blip r:embed="rId3">
            <a:alphaModFix/>
          </a:blip>
          <a:srcRect b="0" l="0" r="0" t="0"/>
          <a:stretch/>
        </p:blipFill>
        <p:spPr>
          <a:xfrm>
            <a:off x="297825" y="5724000"/>
            <a:ext cx="5238750" cy="828675"/>
          </a:xfrm>
          <a:prstGeom prst="rect">
            <a:avLst/>
          </a:prstGeom>
          <a:noFill/>
          <a:ln>
            <a:noFill/>
          </a:ln>
        </p:spPr>
      </p:pic>
      <p:sp>
        <p:nvSpPr>
          <p:cNvPr id="277" name="Google Shape;277;p27"/>
          <p:cNvSpPr txBox="1"/>
          <p:nvPr/>
        </p:nvSpPr>
        <p:spPr>
          <a:xfrm>
            <a:off x="840750" y="5866875"/>
            <a:ext cx="44577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4"/>
              </a:rPr>
              <a:t>Desmos</a:t>
            </a:r>
            <a:endParaRPr/>
          </a:p>
        </p:txBody>
      </p:sp>
      <p:pic>
        <p:nvPicPr>
          <p:cNvPr descr="image.png" id="278" name="Google Shape;278;p27"/>
          <p:cNvPicPr preferRelativeResize="0"/>
          <p:nvPr/>
        </p:nvPicPr>
        <p:blipFill rotWithShape="1">
          <a:blip r:embed="rId5">
            <a:alphaModFix/>
          </a:blip>
          <a:srcRect b="0" l="0" r="0" t="0"/>
          <a:stretch/>
        </p:blipFill>
        <p:spPr>
          <a:xfrm>
            <a:off x="583575" y="5885925"/>
            <a:ext cx="161925" cy="209550"/>
          </a:xfrm>
          <a:prstGeom prst="rect">
            <a:avLst/>
          </a:prstGeom>
          <a:noFill/>
          <a:ln>
            <a:noFill/>
          </a:ln>
        </p:spPr>
      </p:pic>
      <p:pic>
        <p:nvPicPr>
          <p:cNvPr descr="image.png" id="279" name="Google Shape;279;p27"/>
          <p:cNvPicPr preferRelativeResize="0"/>
          <p:nvPr/>
        </p:nvPicPr>
        <p:blipFill rotWithShape="1">
          <a:blip r:embed="rId6">
            <a:alphaModFix/>
          </a:blip>
          <a:srcRect b="0" l="0" r="0" t="0"/>
          <a:stretch/>
        </p:blipFill>
        <p:spPr>
          <a:xfrm>
            <a:off x="583575" y="6224062"/>
            <a:ext cx="219075" cy="171450"/>
          </a:xfrm>
          <a:prstGeom prst="rect">
            <a:avLst/>
          </a:prstGeom>
          <a:noFill/>
          <a:ln>
            <a:noFill/>
          </a:ln>
        </p:spPr>
      </p:pic>
      <p:pic>
        <p:nvPicPr>
          <p:cNvPr descr="image.png" id="280" name="Google Shape;280;p27"/>
          <p:cNvPicPr preferRelativeResize="0"/>
          <p:nvPr/>
        </p:nvPicPr>
        <p:blipFill rotWithShape="1">
          <a:blip r:embed="rId7">
            <a:alphaModFix/>
          </a:blip>
          <a:srcRect b="0" l="0" r="0" t="0"/>
          <a:stretch/>
        </p:blipFill>
        <p:spPr>
          <a:xfrm>
            <a:off x="1707525" y="6224062"/>
            <a:ext cx="219075" cy="171450"/>
          </a:xfrm>
          <a:prstGeom prst="rect">
            <a:avLst/>
          </a:prstGeom>
          <a:noFill/>
          <a:ln>
            <a:noFill/>
          </a:ln>
        </p:spPr>
      </p:pic>
      <p:sp>
        <p:nvSpPr>
          <p:cNvPr id="281" name="Google Shape;281;p27"/>
          <p:cNvSpPr txBox="1"/>
          <p:nvPr/>
        </p:nvSpPr>
        <p:spPr>
          <a:xfrm>
            <a:off x="801502" y="6212937"/>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8"/>
              </a:rPr>
              <a:t>Projet</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9"/>
              </a:rPr>
              <a:t>Formation</a:t>
            </a:r>
            <a:endParaRPr/>
          </a:p>
        </p:txBody>
      </p:sp>
      <p:pic>
        <p:nvPicPr>
          <p:cNvPr id="282" name="Google Shape;282;p27" title="51509268_10156176762936344_8294728304196321280_n.jpg"/>
          <p:cNvPicPr preferRelativeResize="0"/>
          <p:nvPr/>
        </p:nvPicPr>
        <p:blipFill>
          <a:blip r:embed="rId10">
            <a:alphaModFix/>
          </a:blip>
          <a:stretch>
            <a:fillRect/>
          </a:stretch>
        </p:blipFill>
        <p:spPr>
          <a:xfrm>
            <a:off x="6210748" y="1512925"/>
            <a:ext cx="5409750" cy="4882574"/>
          </a:xfrm>
          <a:prstGeom prst="rect">
            <a:avLst/>
          </a:prstGeom>
          <a:noFill/>
          <a:ln>
            <a:noFill/>
          </a:ln>
        </p:spPr>
      </p:pic>
      <p:pic>
        <p:nvPicPr>
          <p:cNvPr id="283" name="Google Shape;283;p27" title="51576550_10156176762916344_8039783727020113920_n.jpg"/>
          <p:cNvPicPr preferRelativeResize="0"/>
          <p:nvPr/>
        </p:nvPicPr>
        <p:blipFill>
          <a:blip r:embed="rId11">
            <a:alphaModFix/>
          </a:blip>
          <a:stretch>
            <a:fillRect/>
          </a:stretch>
        </p:blipFill>
        <p:spPr>
          <a:xfrm>
            <a:off x="583575" y="1460087"/>
            <a:ext cx="2786075" cy="4041638"/>
          </a:xfrm>
          <a:prstGeom prst="rect">
            <a:avLst/>
          </a:prstGeom>
          <a:noFill/>
          <a:ln>
            <a:noFill/>
          </a:ln>
        </p:spPr>
      </p:pic>
      <p:pic>
        <p:nvPicPr>
          <p:cNvPr id="284" name="Google Shape;284;p27" title="103673040_10157400588549290_272697000983790111_n.jpg"/>
          <p:cNvPicPr preferRelativeResize="0"/>
          <p:nvPr/>
        </p:nvPicPr>
        <p:blipFill>
          <a:blip r:embed="rId12">
            <a:alphaModFix/>
          </a:blip>
          <a:stretch>
            <a:fillRect/>
          </a:stretch>
        </p:blipFill>
        <p:spPr>
          <a:xfrm>
            <a:off x="3850700" y="1522250"/>
            <a:ext cx="1879000" cy="1811909"/>
          </a:xfrm>
          <a:prstGeom prst="rect">
            <a:avLst/>
          </a:prstGeom>
          <a:noFill/>
          <a:ln>
            <a:noFill/>
          </a:ln>
        </p:spPr>
      </p:pic>
      <p:pic>
        <p:nvPicPr>
          <p:cNvPr id="285" name="Google Shape;285;p27" title="471302326_10160884066816344_2766063015544400801_n.jpg"/>
          <p:cNvPicPr preferRelativeResize="0"/>
          <p:nvPr/>
        </p:nvPicPr>
        <p:blipFill>
          <a:blip r:embed="rId13">
            <a:alphaModFix/>
          </a:blip>
          <a:stretch>
            <a:fillRect/>
          </a:stretch>
        </p:blipFill>
        <p:spPr>
          <a:xfrm>
            <a:off x="3786310" y="3631768"/>
            <a:ext cx="1878980" cy="179460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89" name="Shape 289"/>
        <p:cNvGrpSpPr/>
        <p:nvPr/>
      </p:nvGrpSpPr>
      <p:grpSpPr>
        <a:xfrm>
          <a:off x="0" y="0"/>
          <a:ext cx="0" cy="0"/>
          <a:chOff x="0" y="0"/>
          <a:chExt cx="0" cy="0"/>
        </a:xfrm>
      </p:grpSpPr>
      <p:sp>
        <p:nvSpPr>
          <p:cNvPr id="290" name="Google Shape;290;p28"/>
          <p:cNvSpPr txBox="1"/>
          <p:nvPr/>
        </p:nvSpPr>
        <p:spPr>
          <a:xfrm>
            <a:off x="571500" y="1057275"/>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4. Esprit critique &amp; </a:t>
            </a:r>
            <a:r>
              <a:rPr b="1" lang="en-US" sz="3300">
                <a:solidFill>
                  <a:srgbClr val="1E3A8A"/>
                </a:solidFill>
                <a:latin typeface="Arimo"/>
                <a:ea typeface="Arimo"/>
                <a:cs typeface="Arimo"/>
                <a:sym typeface="Arimo"/>
              </a:rPr>
              <a:t>d</a:t>
            </a:r>
            <a:r>
              <a:rPr b="1" i="0" lang="en-US" sz="3300" u="none" cap="none" strike="noStrike">
                <a:solidFill>
                  <a:srgbClr val="1E3A8A"/>
                </a:solidFill>
                <a:latin typeface="Arimo"/>
                <a:ea typeface="Arimo"/>
                <a:cs typeface="Arimo"/>
                <a:sym typeface="Arimo"/>
              </a:rPr>
              <a:t>onnées réelles</a:t>
            </a:r>
            <a:endParaRPr/>
          </a:p>
        </p:txBody>
      </p:sp>
      <p:sp>
        <p:nvSpPr>
          <p:cNvPr id="291" name="Google Shape;291;p28"/>
          <p:cNvSpPr/>
          <p:nvPr/>
        </p:nvSpPr>
        <p:spPr>
          <a:xfrm>
            <a:off x="571500" y="1676400"/>
            <a:ext cx="11049000" cy="28575"/>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92" name="Google Shape;292;p28"/>
          <p:cNvPicPr preferRelativeResize="0"/>
          <p:nvPr/>
        </p:nvPicPr>
        <p:blipFill rotWithShape="1">
          <a:blip r:embed="rId3">
            <a:alphaModFix/>
          </a:blip>
          <a:srcRect b="0" l="0" r="0" t="0"/>
          <a:stretch/>
        </p:blipFill>
        <p:spPr>
          <a:xfrm>
            <a:off x="557001" y="2166937"/>
            <a:ext cx="1562100" cy="257175"/>
          </a:xfrm>
          <a:prstGeom prst="rect">
            <a:avLst/>
          </a:prstGeom>
          <a:noFill/>
          <a:ln>
            <a:noFill/>
          </a:ln>
        </p:spPr>
      </p:pic>
      <p:sp>
        <p:nvSpPr>
          <p:cNvPr id="293" name="Google Shape;293;p28"/>
          <p:cNvSpPr txBox="1"/>
          <p:nvPr/>
        </p:nvSpPr>
        <p:spPr>
          <a:xfrm>
            <a:off x="571500" y="2543809"/>
            <a:ext cx="5550600" cy="2925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Font typeface="Arial"/>
              <a:buNone/>
            </a:pPr>
            <a:r>
              <a:rPr b="1" lang="en-US" sz="1900">
                <a:solidFill>
                  <a:srgbClr val="D97706"/>
                </a:solidFill>
                <a:latin typeface="Arimo"/>
                <a:ea typeface="Arimo"/>
                <a:cs typeface="Arimo"/>
                <a:sym typeface="Arimo"/>
              </a:rPr>
              <a:t>La valeur ajoutée </a:t>
            </a:r>
            <a:endParaRPr/>
          </a:p>
        </p:txBody>
      </p:sp>
      <p:sp>
        <p:nvSpPr>
          <p:cNvPr id="294" name="Google Shape;294;p28"/>
          <p:cNvSpPr txBox="1"/>
          <p:nvPr/>
        </p:nvSpPr>
        <p:spPr>
          <a:xfrm>
            <a:off x="571500" y="2987350"/>
            <a:ext cx="6093600" cy="2047200"/>
          </a:xfrm>
          <a:prstGeom prst="rect">
            <a:avLst/>
          </a:prstGeom>
          <a:noFill/>
          <a:ln>
            <a:noFill/>
          </a:ln>
        </p:spPr>
        <p:txBody>
          <a:bodyPr anchorCtr="0" anchor="t" bIns="0" lIns="0" spcFirstLastPara="1" rIns="0" wrap="square" tIns="0">
            <a:spAutoFit/>
          </a:bodyPr>
          <a:lstStyle/>
          <a:p>
            <a:pPr indent="-349250" lvl="0" marL="457200" marR="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Démystifier les chiffres et comprendre leur sens</a:t>
            </a:r>
            <a:endParaRPr sz="1900">
              <a:solidFill>
                <a:srgbClr val="4A5568"/>
              </a:solidFill>
              <a:latin typeface="Arimo"/>
              <a:ea typeface="Arimo"/>
              <a:cs typeface="Arimo"/>
              <a:sym typeface="Arimo"/>
            </a:endParaRPr>
          </a:p>
          <a:p>
            <a:pPr indent="-349250" lvl="0" marL="457200" marR="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Modélisation dynamique de la réalité</a:t>
            </a:r>
            <a:endParaRPr sz="1900">
              <a:solidFill>
                <a:srgbClr val="4A5568"/>
              </a:solidFill>
              <a:latin typeface="Arimo"/>
              <a:ea typeface="Arimo"/>
              <a:cs typeface="Arimo"/>
              <a:sym typeface="Arimo"/>
            </a:endParaRPr>
          </a:p>
          <a:p>
            <a:pPr indent="-349250" lvl="0" marL="45720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Visualisation et a</a:t>
            </a:r>
            <a:r>
              <a:rPr lang="en-US" sz="1900">
                <a:solidFill>
                  <a:srgbClr val="4A5568"/>
                </a:solidFill>
                <a:latin typeface="Arimo"/>
                <a:ea typeface="Arimo"/>
                <a:cs typeface="Arimo"/>
                <a:sym typeface="Arimo"/>
              </a:rPr>
              <a:t>nalyse d’impact </a:t>
            </a:r>
            <a:endParaRPr sz="1900">
              <a:solidFill>
                <a:srgbClr val="4A5568"/>
              </a:solidFill>
              <a:latin typeface="Arimo"/>
              <a:ea typeface="Arimo"/>
              <a:cs typeface="Arimo"/>
              <a:sym typeface="Arimo"/>
            </a:endParaRPr>
          </a:p>
          <a:p>
            <a:pPr indent="-349250" lvl="0" marL="457200" marR="0" rtl="0" algn="l">
              <a:lnSpc>
                <a:spcPct val="200000"/>
              </a:lnSpc>
              <a:spcBef>
                <a:spcPts val="0"/>
              </a:spcBef>
              <a:spcAft>
                <a:spcPts val="0"/>
              </a:spcAft>
              <a:buClr>
                <a:srgbClr val="4A5568"/>
              </a:buClr>
              <a:buSzPts val="1900"/>
              <a:buFont typeface="Arimo"/>
              <a:buChar char="●"/>
            </a:pPr>
            <a:r>
              <a:rPr lang="en-US" sz="1900">
                <a:solidFill>
                  <a:srgbClr val="4A5568"/>
                </a:solidFill>
                <a:latin typeface="Arimo"/>
                <a:ea typeface="Arimo"/>
                <a:cs typeface="Arimo"/>
                <a:sym typeface="Arimo"/>
              </a:rPr>
              <a:t>Littératie financière et habitudes de consommation</a:t>
            </a:r>
            <a:endParaRPr sz="1900">
              <a:solidFill>
                <a:srgbClr val="4A5568"/>
              </a:solidFill>
              <a:latin typeface="Arimo"/>
              <a:ea typeface="Arimo"/>
              <a:cs typeface="Arimo"/>
              <a:sym typeface="Arimo"/>
            </a:endParaRPr>
          </a:p>
        </p:txBody>
      </p:sp>
      <p:pic>
        <p:nvPicPr>
          <p:cNvPr id="295" name="Google Shape;295;p28"/>
          <p:cNvPicPr preferRelativeResize="0"/>
          <p:nvPr/>
        </p:nvPicPr>
        <p:blipFill>
          <a:blip r:embed="rId4">
            <a:alphaModFix/>
          </a:blip>
          <a:stretch>
            <a:fillRect/>
          </a:stretch>
        </p:blipFill>
        <p:spPr>
          <a:xfrm>
            <a:off x="7100100" y="2054175"/>
            <a:ext cx="3916675" cy="39166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299" name="Shape 299"/>
        <p:cNvGrpSpPr/>
        <p:nvPr/>
      </p:nvGrpSpPr>
      <p:grpSpPr>
        <a:xfrm>
          <a:off x="0" y="0"/>
          <a:ext cx="0" cy="0"/>
          <a:chOff x="0" y="0"/>
          <a:chExt cx="0" cy="0"/>
        </a:xfrm>
      </p:grpSpPr>
      <p:sp>
        <p:nvSpPr>
          <p:cNvPr id="300" name="Google Shape;300;p29"/>
          <p:cNvSpPr txBox="1"/>
          <p:nvPr/>
        </p:nvSpPr>
        <p:spPr>
          <a:xfrm>
            <a:off x="571500" y="57150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3300">
                <a:solidFill>
                  <a:srgbClr val="1E3A8A"/>
                </a:solidFill>
                <a:latin typeface="Arimo"/>
                <a:ea typeface="Arimo"/>
                <a:cs typeface="Arimo"/>
                <a:sym typeface="Arimo"/>
              </a:rPr>
              <a:t>Développer l’esprit critique avec les tableurs </a:t>
            </a:r>
            <a:endParaRPr/>
          </a:p>
        </p:txBody>
      </p:sp>
      <p:sp>
        <p:nvSpPr>
          <p:cNvPr id="301" name="Google Shape;301;p29"/>
          <p:cNvSpPr/>
          <p:nvPr/>
        </p:nvSpPr>
        <p:spPr>
          <a:xfrm>
            <a:off x="571500" y="119062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02" name="Google Shape;302;p29"/>
          <p:cNvPicPr preferRelativeResize="0"/>
          <p:nvPr/>
        </p:nvPicPr>
        <p:blipFill rotWithShape="1">
          <a:blip r:embed="rId3">
            <a:alphaModFix/>
          </a:blip>
          <a:srcRect b="0" l="0" r="0" t="0"/>
          <a:stretch/>
        </p:blipFill>
        <p:spPr>
          <a:xfrm>
            <a:off x="201975" y="5996589"/>
            <a:ext cx="5524500" cy="828675"/>
          </a:xfrm>
          <a:prstGeom prst="rect">
            <a:avLst/>
          </a:prstGeom>
          <a:noFill/>
          <a:ln>
            <a:noFill/>
          </a:ln>
        </p:spPr>
      </p:pic>
      <p:sp>
        <p:nvSpPr>
          <p:cNvPr id="303" name="Google Shape;303;p29"/>
          <p:cNvSpPr txBox="1"/>
          <p:nvPr/>
        </p:nvSpPr>
        <p:spPr>
          <a:xfrm>
            <a:off x="792525" y="6139464"/>
            <a:ext cx="46959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2C3E50"/>
                </a:solidFill>
                <a:latin typeface="Arimo"/>
                <a:ea typeface="Arimo"/>
                <a:cs typeface="Arimo"/>
                <a:sym typeface="Arimo"/>
              </a:rPr>
              <a:t>Tableurs (Excel/Sheets)</a:t>
            </a:r>
            <a:endParaRPr/>
          </a:p>
        </p:txBody>
      </p:sp>
      <p:pic>
        <p:nvPicPr>
          <p:cNvPr descr="image.png" id="304" name="Google Shape;304;p29"/>
          <p:cNvPicPr preferRelativeResize="0"/>
          <p:nvPr/>
        </p:nvPicPr>
        <p:blipFill rotWithShape="1">
          <a:blip r:embed="rId4">
            <a:alphaModFix/>
          </a:blip>
          <a:srcRect b="0" l="0" r="0" t="0"/>
          <a:stretch/>
        </p:blipFill>
        <p:spPr>
          <a:xfrm>
            <a:off x="487725" y="6158514"/>
            <a:ext cx="209550" cy="209550"/>
          </a:xfrm>
          <a:prstGeom prst="rect">
            <a:avLst/>
          </a:prstGeom>
          <a:noFill/>
          <a:ln>
            <a:noFill/>
          </a:ln>
        </p:spPr>
      </p:pic>
      <p:pic>
        <p:nvPicPr>
          <p:cNvPr descr="image.png" id="305" name="Google Shape;305;p29"/>
          <p:cNvPicPr preferRelativeResize="0"/>
          <p:nvPr/>
        </p:nvPicPr>
        <p:blipFill rotWithShape="1">
          <a:blip r:embed="rId5">
            <a:alphaModFix/>
          </a:blip>
          <a:srcRect b="0" l="0" r="0" t="0"/>
          <a:stretch/>
        </p:blipFill>
        <p:spPr>
          <a:xfrm>
            <a:off x="2046643" y="6496651"/>
            <a:ext cx="219075" cy="171450"/>
          </a:xfrm>
          <a:prstGeom prst="rect">
            <a:avLst/>
          </a:prstGeom>
          <a:noFill/>
          <a:ln>
            <a:noFill/>
          </a:ln>
        </p:spPr>
      </p:pic>
      <p:sp>
        <p:nvSpPr>
          <p:cNvPr id="306" name="Google Shape;306;p29"/>
          <p:cNvSpPr txBox="1"/>
          <p:nvPr/>
        </p:nvSpPr>
        <p:spPr>
          <a:xfrm>
            <a:off x="2242420" y="6482825"/>
            <a:ext cx="14286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6"/>
              </a:rPr>
              <a:t>Formation</a:t>
            </a:r>
            <a:endParaRPr/>
          </a:p>
        </p:txBody>
      </p:sp>
      <p:pic>
        <p:nvPicPr>
          <p:cNvPr id="307" name="Google Shape;307;p29"/>
          <p:cNvPicPr preferRelativeResize="0"/>
          <p:nvPr/>
        </p:nvPicPr>
        <p:blipFill>
          <a:blip r:embed="rId7">
            <a:alphaModFix/>
          </a:blip>
          <a:stretch>
            <a:fillRect/>
          </a:stretch>
        </p:blipFill>
        <p:spPr>
          <a:xfrm>
            <a:off x="2687590" y="1268425"/>
            <a:ext cx="6336186" cy="4537988"/>
          </a:xfrm>
          <a:prstGeom prst="rect">
            <a:avLst/>
          </a:prstGeom>
          <a:noFill/>
          <a:ln>
            <a:noFill/>
          </a:ln>
        </p:spPr>
      </p:pic>
      <p:pic>
        <p:nvPicPr>
          <p:cNvPr descr="image.png" id="308" name="Google Shape;308;p29"/>
          <p:cNvPicPr preferRelativeResize="0"/>
          <p:nvPr/>
        </p:nvPicPr>
        <p:blipFill rotWithShape="1">
          <a:blip r:embed="rId8">
            <a:alphaModFix/>
          </a:blip>
          <a:srcRect b="0" l="0" r="0" t="0"/>
          <a:stretch/>
        </p:blipFill>
        <p:spPr>
          <a:xfrm>
            <a:off x="443622" y="6493288"/>
            <a:ext cx="219075" cy="171450"/>
          </a:xfrm>
          <a:prstGeom prst="rect">
            <a:avLst/>
          </a:prstGeom>
          <a:noFill/>
          <a:ln>
            <a:noFill/>
          </a:ln>
        </p:spPr>
      </p:pic>
      <p:sp>
        <p:nvSpPr>
          <p:cNvPr id="309" name="Google Shape;309;p29"/>
          <p:cNvSpPr txBox="1"/>
          <p:nvPr/>
        </p:nvSpPr>
        <p:spPr>
          <a:xfrm>
            <a:off x="661548" y="6482151"/>
            <a:ext cx="14286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9"/>
              </a:rPr>
              <a:t>Projet</a:t>
            </a: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13" name="Shape 313"/>
        <p:cNvGrpSpPr/>
        <p:nvPr/>
      </p:nvGrpSpPr>
      <p:grpSpPr>
        <a:xfrm>
          <a:off x="0" y="0"/>
          <a:ext cx="0" cy="0"/>
          <a:chOff x="0" y="0"/>
          <a:chExt cx="0" cy="0"/>
        </a:xfrm>
      </p:grpSpPr>
      <p:pic>
        <p:nvPicPr>
          <p:cNvPr descr="image.png" id="314" name="Google Shape;314;p30"/>
          <p:cNvPicPr preferRelativeResize="0"/>
          <p:nvPr/>
        </p:nvPicPr>
        <p:blipFill rotWithShape="1">
          <a:blip r:embed="rId3">
            <a:alphaModFix/>
          </a:blip>
          <a:srcRect b="0" l="0" r="0" t="0"/>
          <a:stretch/>
        </p:blipFill>
        <p:spPr>
          <a:xfrm>
            <a:off x="1571625" y="2557462"/>
            <a:ext cx="2857500" cy="1866900"/>
          </a:xfrm>
          <a:prstGeom prst="rect">
            <a:avLst/>
          </a:prstGeom>
          <a:noFill/>
          <a:ln>
            <a:noFill/>
          </a:ln>
        </p:spPr>
      </p:pic>
      <p:pic>
        <p:nvPicPr>
          <p:cNvPr descr="image.png" id="315" name="Google Shape;315;p30"/>
          <p:cNvPicPr preferRelativeResize="0"/>
          <p:nvPr/>
        </p:nvPicPr>
        <p:blipFill rotWithShape="1">
          <a:blip r:embed="rId3">
            <a:alphaModFix/>
          </a:blip>
          <a:srcRect b="0" l="0" r="0" t="0"/>
          <a:stretch/>
        </p:blipFill>
        <p:spPr>
          <a:xfrm>
            <a:off x="4667250" y="2557462"/>
            <a:ext cx="2857500" cy="1866900"/>
          </a:xfrm>
          <a:prstGeom prst="rect">
            <a:avLst/>
          </a:prstGeom>
          <a:noFill/>
          <a:ln>
            <a:noFill/>
          </a:ln>
        </p:spPr>
      </p:pic>
      <p:pic>
        <p:nvPicPr>
          <p:cNvPr descr="image.png" id="316" name="Google Shape;316;p30"/>
          <p:cNvPicPr preferRelativeResize="0"/>
          <p:nvPr/>
        </p:nvPicPr>
        <p:blipFill rotWithShape="1">
          <a:blip r:embed="rId3">
            <a:alphaModFix/>
          </a:blip>
          <a:srcRect b="0" l="0" r="0" t="0"/>
          <a:stretch/>
        </p:blipFill>
        <p:spPr>
          <a:xfrm>
            <a:off x="7762875" y="2557462"/>
            <a:ext cx="2857500" cy="1866900"/>
          </a:xfrm>
          <a:prstGeom prst="rect">
            <a:avLst/>
          </a:prstGeom>
          <a:noFill/>
          <a:ln>
            <a:noFill/>
          </a:ln>
        </p:spPr>
      </p:pic>
      <p:sp>
        <p:nvSpPr>
          <p:cNvPr id="317" name="Google Shape;317;p30"/>
          <p:cNvSpPr txBox="1"/>
          <p:nvPr/>
        </p:nvSpPr>
        <p:spPr>
          <a:xfrm>
            <a:off x="1345406" y="1519237"/>
            <a:ext cx="9501187" cy="6572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4500" u="none" cap="none" strike="noStrike">
                <a:solidFill>
                  <a:srgbClr val="1E3A8A"/>
                </a:solidFill>
                <a:latin typeface="Arimo"/>
                <a:ea typeface="Arimo"/>
                <a:cs typeface="Arimo"/>
                <a:sym typeface="Arimo"/>
              </a:rPr>
              <a:t>Pour résumer</a:t>
            </a:r>
            <a:endParaRPr/>
          </a:p>
        </p:txBody>
      </p:sp>
      <p:sp>
        <p:nvSpPr>
          <p:cNvPr id="318" name="Google Shape;318;p30"/>
          <p:cNvSpPr txBox="1"/>
          <p:nvPr/>
        </p:nvSpPr>
        <p:spPr>
          <a:xfrm>
            <a:off x="1571625" y="4900612"/>
            <a:ext cx="9048750" cy="3429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800" u="none" cap="none" strike="noStrike">
                <a:solidFill>
                  <a:srgbClr val="4A5568"/>
                </a:solidFill>
                <a:latin typeface="Arimo"/>
                <a:ea typeface="Arimo"/>
                <a:cs typeface="Arimo"/>
                <a:sym typeface="Arimo"/>
              </a:rPr>
              <a:t>"Le meilleur outil est celui avec lequel vous et vos élèves avez du plaisir."</a:t>
            </a:r>
            <a:endParaRPr/>
          </a:p>
        </p:txBody>
      </p:sp>
      <p:sp>
        <p:nvSpPr>
          <p:cNvPr id="319" name="Google Shape;319;p30"/>
          <p:cNvSpPr txBox="1"/>
          <p:nvPr/>
        </p:nvSpPr>
        <p:spPr>
          <a:xfrm>
            <a:off x="1750218" y="3414712"/>
            <a:ext cx="2500312" cy="2476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2C3E50"/>
                </a:solidFill>
                <a:latin typeface="Arimo"/>
                <a:ea typeface="Arimo"/>
                <a:cs typeface="Arimo"/>
                <a:sym typeface="Arimo"/>
              </a:rPr>
              <a:t>Plaisir</a:t>
            </a:r>
            <a:endParaRPr/>
          </a:p>
        </p:txBody>
      </p:sp>
      <p:sp>
        <p:nvSpPr>
          <p:cNvPr id="320" name="Google Shape;320;p30"/>
          <p:cNvSpPr txBox="1"/>
          <p:nvPr/>
        </p:nvSpPr>
        <p:spPr>
          <a:xfrm>
            <a:off x="1809750" y="3833812"/>
            <a:ext cx="2381250" cy="2571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350" u="none" cap="none" strike="noStrike">
                <a:solidFill>
                  <a:srgbClr val="4A5568"/>
                </a:solidFill>
                <a:latin typeface="Arimo"/>
                <a:ea typeface="Arimo"/>
                <a:cs typeface="Arimo"/>
                <a:sym typeface="Arimo"/>
              </a:rPr>
              <a:t>Réduire l'anxiété</a:t>
            </a:r>
            <a:endParaRPr/>
          </a:p>
        </p:txBody>
      </p:sp>
      <p:sp>
        <p:nvSpPr>
          <p:cNvPr id="321" name="Google Shape;321;p30"/>
          <p:cNvSpPr txBox="1"/>
          <p:nvPr/>
        </p:nvSpPr>
        <p:spPr>
          <a:xfrm>
            <a:off x="4845843" y="3414712"/>
            <a:ext cx="2500312" cy="2476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2C3E50"/>
                </a:solidFill>
                <a:latin typeface="Arimo"/>
                <a:ea typeface="Arimo"/>
                <a:cs typeface="Arimo"/>
                <a:sym typeface="Arimo"/>
              </a:rPr>
              <a:t>Sens</a:t>
            </a:r>
            <a:endParaRPr/>
          </a:p>
        </p:txBody>
      </p:sp>
      <p:sp>
        <p:nvSpPr>
          <p:cNvPr id="322" name="Google Shape;322;p30"/>
          <p:cNvSpPr txBox="1"/>
          <p:nvPr/>
        </p:nvSpPr>
        <p:spPr>
          <a:xfrm>
            <a:off x="4905375" y="3833812"/>
            <a:ext cx="2381250" cy="2571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350" u="none" cap="none" strike="noStrike">
                <a:solidFill>
                  <a:srgbClr val="4A5568"/>
                </a:solidFill>
                <a:latin typeface="Arimo"/>
                <a:ea typeface="Arimo"/>
                <a:cs typeface="Arimo"/>
                <a:sym typeface="Arimo"/>
              </a:rPr>
              <a:t>Culture &amp; Réalité</a:t>
            </a:r>
            <a:endParaRPr/>
          </a:p>
        </p:txBody>
      </p:sp>
      <p:sp>
        <p:nvSpPr>
          <p:cNvPr id="323" name="Google Shape;323;p30"/>
          <p:cNvSpPr txBox="1"/>
          <p:nvPr/>
        </p:nvSpPr>
        <p:spPr>
          <a:xfrm>
            <a:off x="7941468" y="3414712"/>
            <a:ext cx="2500312" cy="24765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1650" u="none" cap="none" strike="noStrike">
                <a:solidFill>
                  <a:srgbClr val="2C3E50"/>
                </a:solidFill>
                <a:latin typeface="Arimo"/>
                <a:ea typeface="Arimo"/>
                <a:cs typeface="Arimo"/>
                <a:sym typeface="Arimo"/>
              </a:rPr>
              <a:t>Engagement</a:t>
            </a:r>
            <a:endParaRPr/>
          </a:p>
        </p:txBody>
      </p:sp>
      <p:sp>
        <p:nvSpPr>
          <p:cNvPr id="324" name="Google Shape;324;p30"/>
          <p:cNvSpPr txBox="1"/>
          <p:nvPr/>
        </p:nvSpPr>
        <p:spPr>
          <a:xfrm>
            <a:off x="8001000" y="3833812"/>
            <a:ext cx="2381250" cy="2571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0" i="0" lang="en-US" sz="1350" u="none" cap="none" strike="noStrike">
                <a:solidFill>
                  <a:srgbClr val="4A5568"/>
                </a:solidFill>
                <a:latin typeface="Arimo"/>
                <a:ea typeface="Arimo"/>
                <a:cs typeface="Arimo"/>
                <a:sym typeface="Arimo"/>
              </a:rPr>
              <a:t>Actif &amp; Cognitif</a:t>
            </a:r>
            <a:endParaRPr/>
          </a:p>
        </p:txBody>
      </p:sp>
      <p:pic>
        <p:nvPicPr>
          <p:cNvPr descr="image.png" id="325" name="Google Shape;325;p30"/>
          <p:cNvPicPr preferRelativeResize="0"/>
          <p:nvPr/>
        </p:nvPicPr>
        <p:blipFill rotWithShape="1">
          <a:blip r:embed="rId4">
            <a:alphaModFix/>
          </a:blip>
          <a:srcRect b="0" l="0" r="0" t="0"/>
          <a:stretch/>
        </p:blipFill>
        <p:spPr>
          <a:xfrm>
            <a:off x="2809875" y="2852737"/>
            <a:ext cx="381000" cy="381000"/>
          </a:xfrm>
          <a:prstGeom prst="rect">
            <a:avLst/>
          </a:prstGeom>
          <a:noFill/>
          <a:ln>
            <a:noFill/>
          </a:ln>
        </p:spPr>
      </p:pic>
      <p:pic>
        <p:nvPicPr>
          <p:cNvPr descr="image.png" id="326" name="Google Shape;326;p30"/>
          <p:cNvPicPr preferRelativeResize="0"/>
          <p:nvPr/>
        </p:nvPicPr>
        <p:blipFill rotWithShape="1">
          <a:blip r:embed="rId5">
            <a:alphaModFix/>
          </a:blip>
          <a:srcRect b="0" l="0" r="0" t="0"/>
          <a:stretch/>
        </p:blipFill>
        <p:spPr>
          <a:xfrm>
            <a:off x="5953125" y="2852737"/>
            <a:ext cx="285750" cy="381000"/>
          </a:xfrm>
          <a:prstGeom prst="rect">
            <a:avLst/>
          </a:prstGeom>
          <a:noFill/>
          <a:ln>
            <a:noFill/>
          </a:ln>
        </p:spPr>
      </p:pic>
      <p:pic>
        <p:nvPicPr>
          <p:cNvPr descr="image.png" id="327" name="Google Shape;327;p30"/>
          <p:cNvPicPr preferRelativeResize="0"/>
          <p:nvPr/>
        </p:nvPicPr>
        <p:blipFill rotWithShape="1">
          <a:blip r:embed="rId6">
            <a:alphaModFix/>
          </a:blip>
          <a:srcRect b="0" l="0" r="0" t="0"/>
          <a:stretch/>
        </p:blipFill>
        <p:spPr>
          <a:xfrm>
            <a:off x="9001125" y="2852737"/>
            <a:ext cx="381000" cy="381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31" name="Shape 331"/>
        <p:cNvGrpSpPr/>
        <p:nvPr/>
      </p:nvGrpSpPr>
      <p:grpSpPr>
        <a:xfrm>
          <a:off x="0" y="0"/>
          <a:ext cx="0" cy="0"/>
          <a:chOff x="0" y="0"/>
          <a:chExt cx="0" cy="0"/>
        </a:xfrm>
      </p:grpSpPr>
      <p:pic>
        <p:nvPicPr>
          <p:cNvPr descr="image.png" id="332" name="Google Shape;332;p31"/>
          <p:cNvPicPr preferRelativeResize="0"/>
          <p:nvPr/>
        </p:nvPicPr>
        <p:blipFill rotWithShape="1">
          <a:blip r:embed="rId3">
            <a:alphaModFix/>
          </a:blip>
          <a:srcRect b="0" l="0" r="0" t="0"/>
          <a:stretch/>
        </p:blipFill>
        <p:spPr>
          <a:xfrm>
            <a:off x="6381750" y="2000250"/>
            <a:ext cx="5238750" cy="828675"/>
          </a:xfrm>
          <a:prstGeom prst="rect">
            <a:avLst/>
          </a:prstGeom>
          <a:noFill/>
          <a:ln>
            <a:noFill/>
          </a:ln>
        </p:spPr>
      </p:pic>
      <p:pic>
        <p:nvPicPr>
          <p:cNvPr descr="image.png" id="333" name="Google Shape;333;p31"/>
          <p:cNvPicPr preferRelativeResize="0"/>
          <p:nvPr/>
        </p:nvPicPr>
        <p:blipFill rotWithShape="1">
          <a:blip r:embed="rId3">
            <a:alphaModFix/>
          </a:blip>
          <a:srcRect b="0" l="0" r="0" t="0"/>
          <a:stretch/>
        </p:blipFill>
        <p:spPr>
          <a:xfrm>
            <a:off x="571500" y="3019425"/>
            <a:ext cx="5238750" cy="828675"/>
          </a:xfrm>
          <a:prstGeom prst="rect">
            <a:avLst/>
          </a:prstGeom>
          <a:noFill/>
          <a:ln>
            <a:noFill/>
          </a:ln>
        </p:spPr>
      </p:pic>
      <p:pic>
        <p:nvPicPr>
          <p:cNvPr descr="image.png" id="334" name="Google Shape;334;p31"/>
          <p:cNvPicPr preferRelativeResize="0"/>
          <p:nvPr/>
        </p:nvPicPr>
        <p:blipFill rotWithShape="1">
          <a:blip r:embed="rId3">
            <a:alphaModFix/>
          </a:blip>
          <a:srcRect b="0" l="0" r="0" t="0"/>
          <a:stretch/>
        </p:blipFill>
        <p:spPr>
          <a:xfrm>
            <a:off x="6381750" y="3019425"/>
            <a:ext cx="5238750" cy="828675"/>
          </a:xfrm>
          <a:prstGeom prst="rect">
            <a:avLst/>
          </a:prstGeom>
          <a:noFill/>
          <a:ln>
            <a:noFill/>
          </a:ln>
        </p:spPr>
      </p:pic>
      <p:pic>
        <p:nvPicPr>
          <p:cNvPr descr="image.png" id="335" name="Google Shape;335;p31"/>
          <p:cNvPicPr preferRelativeResize="0"/>
          <p:nvPr/>
        </p:nvPicPr>
        <p:blipFill rotWithShape="1">
          <a:blip r:embed="rId4">
            <a:alphaModFix/>
          </a:blip>
          <a:srcRect b="0" l="0" r="0" t="0"/>
          <a:stretch/>
        </p:blipFill>
        <p:spPr>
          <a:xfrm>
            <a:off x="571500" y="4038600"/>
            <a:ext cx="5238750" cy="828675"/>
          </a:xfrm>
          <a:prstGeom prst="rect">
            <a:avLst/>
          </a:prstGeom>
          <a:noFill/>
          <a:ln>
            <a:noFill/>
          </a:ln>
        </p:spPr>
      </p:pic>
      <p:pic>
        <p:nvPicPr>
          <p:cNvPr descr="image.png" id="336" name="Google Shape;336;p31"/>
          <p:cNvPicPr preferRelativeResize="0"/>
          <p:nvPr/>
        </p:nvPicPr>
        <p:blipFill rotWithShape="1">
          <a:blip r:embed="rId4">
            <a:alphaModFix/>
          </a:blip>
          <a:srcRect b="0" l="0" r="0" t="0"/>
          <a:stretch/>
        </p:blipFill>
        <p:spPr>
          <a:xfrm>
            <a:off x="6381750" y="4038600"/>
            <a:ext cx="5238750" cy="828675"/>
          </a:xfrm>
          <a:prstGeom prst="rect">
            <a:avLst/>
          </a:prstGeom>
          <a:noFill/>
          <a:ln>
            <a:noFill/>
          </a:ln>
        </p:spPr>
      </p:pic>
      <p:pic>
        <p:nvPicPr>
          <p:cNvPr descr="image.png" id="337" name="Google Shape;337;p31"/>
          <p:cNvPicPr preferRelativeResize="0"/>
          <p:nvPr/>
        </p:nvPicPr>
        <p:blipFill rotWithShape="1">
          <a:blip r:embed="rId5">
            <a:alphaModFix/>
          </a:blip>
          <a:srcRect b="0" l="0" r="0" t="0"/>
          <a:stretch/>
        </p:blipFill>
        <p:spPr>
          <a:xfrm>
            <a:off x="3333750" y="5057775"/>
            <a:ext cx="5524500" cy="828675"/>
          </a:xfrm>
          <a:prstGeom prst="rect">
            <a:avLst/>
          </a:prstGeom>
          <a:noFill/>
          <a:ln>
            <a:noFill/>
          </a:ln>
        </p:spPr>
      </p:pic>
      <p:sp>
        <p:nvSpPr>
          <p:cNvPr id="338" name="Google Shape;338;p31"/>
          <p:cNvSpPr txBox="1"/>
          <p:nvPr/>
        </p:nvSpPr>
        <p:spPr>
          <a:xfrm>
            <a:off x="571500" y="971550"/>
            <a:ext cx="11601600" cy="5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300" u="none" cap="none" strike="noStrike">
                <a:solidFill>
                  <a:srgbClr val="1E3A8A"/>
                </a:solidFill>
                <a:latin typeface="Arimo"/>
                <a:ea typeface="Arimo"/>
                <a:cs typeface="Arimo"/>
                <a:sym typeface="Arimo"/>
              </a:rPr>
              <a:t>Boîte à outils : </a:t>
            </a:r>
            <a:r>
              <a:rPr b="1" lang="en-US" sz="3300">
                <a:solidFill>
                  <a:srgbClr val="1E3A8A"/>
                </a:solidFill>
                <a:latin typeface="Arimo"/>
                <a:ea typeface="Arimo"/>
                <a:cs typeface="Arimo"/>
                <a:sym typeface="Arimo"/>
              </a:rPr>
              <a:t>Autof</a:t>
            </a:r>
            <a:r>
              <a:rPr b="1" i="0" lang="en-US" sz="3300" u="none" cap="none" strike="noStrike">
                <a:solidFill>
                  <a:srgbClr val="1E3A8A"/>
                </a:solidFill>
                <a:latin typeface="Arimo"/>
                <a:ea typeface="Arimo"/>
                <a:cs typeface="Arimo"/>
                <a:sym typeface="Arimo"/>
              </a:rPr>
              <a:t>ormations</a:t>
            </a:r>
            <a:endParaRPr/>
          </a:p>
        </p:txBody>
      </p:sp>
      <p:sp>
        <p:nvSpPr>
          <p:cNvPr id="339" name="Google Shape;339;p31"/>
          <p:cNvSpPr/>
          <p:nvPr/>
        </p:nvSpPr>
        <p:spPr>
          <a:xfrm>
            <a:off x="571500" y="1590675"/>
            <a:ext cx="11049000" cy="28500"/>
          </a:xfrm>
          <a:prstGeom prst="rect">
            <a:avLst/>
          </a:prstGeom>
          <a:solidFill>
            <a:srgbClr val="FBBF2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0" name="Google Shape;340;p31"/>
          <p:cNvSpPr txBox="1"/>
          <p:nvPr/>
        </p:nvSpPr>
        <p:spPr>
          <a:xfrm>
            <a:off x="6943725" y="2143125"/>
            <a:ext cx="44388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6"/>
              </a:rPr>
              <a:t>GeoGebra</a:t>
            </a:r>
            <a:endParaRPr/>
          </a:p>
        </p:txBody>
      </p:sp>
      <p:sp>
        <p:nvSpPr>
          <p:cNvPr id="341" name="Google Shape;341;p31"/>
          <p:cNvSpPr txBox="1"/>
          <p:nvPr/>
        </p:nvSpPr>
        <p:spPr>
          <a:xfrm>
            <a:off x="1114425" y="3162300"/>
            <a:ext cx="44577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7"/>
              </a:rPr>
              <a:t>Desmos</a:t>
            </a:r>
            <a:endParaRPr/>
          </a:p>
        </p:txBody>
      </p:sp>
      <p:sp>
        <p:nvSpPr>
          <p:cNvPr id="342" name="Google Shape;342;p31"/>
          <p:cNvSpPr txBox="1"/>
          <p:nvPr/>
        </p:nvSpPr>
        <p:spPr>
          <a:xfrm>
            <a:off x="7029450" y="3162300"/>
            <a:ext cx="4353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8"/>
              </a:rPr>
              <a:t>Amplify Classroom</a:t>
            </a:r>
            <a:endParaRPr/>
          </a:p>
        </p:txBody>
      </p:sp>
      <p:sp>
        <p:nvSpPr>
          <p:cNvPr id="343" name="Google Shape;343;p31"/>
          <p:cNvSpPr txBox="1"/>
          <p:nvPr/>
        </p:nvSpPr>
        <p:spPr>
          <a:xfrm>
            <a:off x="1190625" y="4181475"/>
            <a:ext cx="43815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9"/>
              </a:rPr>
              <a:t>Minecraft Education</a:t>
            </a:r>
            <a:endParaRPr/>
          </a:p>
        </p:txBody>
      </p:sp>
      <p:sp>
        <p:nvSpPr>
          <p:cNvPr id="344" name="Google Shape;344;p31"/>
          <p:cNvSpPr txBox="1"/>
          <p:nvPr/>
        </p:nvSpPr>
        <p:spPr>
          <a:xfrm>
            <a:off x="7029450" y="4181475"/>
            <a:ext cx="4353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10"/>
              </a:rPr>
              <a:t>Scratch</a:t>
            </a:r>
            <a:endParaRPr/>
          </a:p>
        </p:txBody>
      </p:sp>
      <p:sp>
        <p:nvSpPr>
          <p:cNvPr id="345" name="Google Shape;345;p31"/>
          <p:cNvSpPr txBox="1"/>
          <p:nvPr/>
        </p:nvSpPr>
        <p:spPr>
          <a:xfrm>
            <a:off x="3924300" y="5200650"/>
            <a:ext cx="46959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2C3E50"/>
                </a:solidFill>
                <a:latin typeface="Arimo"/>
                <a:ea typeface="Arimo"/>
                <a:cs typeface="Arimo"/>
                <a:sym typeface="Arimo"/>
              </a:rPr>
              <a:t>Tableurs (Excel/Sheets)</a:t>
            </a:r>
            <a:endParaRPr/>
          </a:p>
        </p:txBody>
      </p:sp>
      <p:pic>
        <p:nvPicPr>
          <p:cNvPr descr="image.png" id="346" name="Google Shape;346;p31"/>
          <p:cNvPicPr preferRelativeResize="0"/>
          <p:nvPr/>
        </p:nvPicPr>
        <p:blipFill rotWithShape="1">
          <a:blip r:embed="rId11">
            <a:alphaModFix/>
          </a:blip>
          <a:srcRect b="0" l="0" r="0" t="0"/>
          <a:stretch/>
        </p:blipFill>
        <p:spPr>
          <a:xfrm>
            <a:off x="6667500" y="2162175"/>
            <a:ext cx="180975" cy="209550"/>
          </a:xfrm>
          <a:prstGeom prst="rect">
            <a:avLst/>
          </a:prstGeom>
          <a:noFill/>
          <a:ln>
            <a:noFill/>
          </a:ln>
        </p:spPr>
      </p:pic>
      <p:pic>
        <p:nvPicPr>
          <p:cNvPr descr="image.png" id="347" name="Google Shape;347;p31"/>
          <p:cNvPicPr preferRelativeResize="0"/>
          <p:nvPr/>
        </p:nvPicPr>
        <p:blipFill rotWithShape="1">
          <a:blip r:embed="rId12">
            <a:alphaModFix/>
          </a:blip>
          <a:srcRect b="0" l="0" r="0" t="0"/>
          <a:stretch/>
        </p:blipFill>
        <p:spPr>
          <a:xfrm>
            <a:off x="857250" y="3181350"/>
            <a:ext cx="161925" cy="209550"/>
          </a:xfrm>
          <a:prstGeom prst="rect">
            <a:avLst/>
          </a:prstGeom>
          <a:noFill/>
          <a:ln>
            <a:noFill/>
          </a:ln>
        </p:spPr>
      </p:pic>
      <p:pic>
        <p:nvPicPr>
          <p:cNvPr descr="image.png" id="348" name="Google Shape;348;p31"/>
          <p:cNvPicPr preferRelativeResize="0"/>
          <p:nvPr/>
        </p:nvPicPr>
        <p:blipFill rotWithShape="1">
          <a:blip r:embed="rId13">
            <a:alphaModFix/>
          </a:blip>
          <a:srcRect b="0" l="0" r="0" t="0"/>
          <a:stretch/>
        </p:blipFill>
        <p:spPr>
          <a:xfrm>
            <a:off x="6667500" y="3181350"/>
            <a:ext cx="266700" cy="209550"/>
          </a:xfrm>
          <a:prstGeom prst="rect">
            <a:avLst/>
          </a:prstGeom>
          <a:noFill/>
          <a:ln>
            <a:noFill/>
          </a:ln>
        </p:spPr>
      </p:pic>
      <p:pic>
        <p:nvPicPr>
          <p:cNvPr descr="image.png" id="349" name="Google Shape;349;p31"/>
          <p:cNvPicPr preferRelativeResize="0"/>
          <p:nvPr/>
        </p:nvPicPr>
        <p:blipFill rotWithShape="1">
          <a:blip r:embed="rId14">
            <a:alphaModFix/>
          </a:blip>
          <a:srcRect b="0" l="0" r="0" t="0"/>
          <a:stretch/>
        </p:blipFill>
        <p:spPr>
          <a:xfrm>
            <a:off x="857250" y="4200525"/>
            <a:ext cx="238125" cy="209550"/>
          </a:xfrm>
          <a:prstGeom prst="rect">
            <a:avLst/>
          </a:prstGeom>
          <a:noFill/>
          <a:ln>
            <a:noFill/>
          </a:ln>
        </p:spPr>
      </p:pic>
      <p:pic>
        <p:nvPicPr>
          <p:cNvPr descr="image.png" id="350" name="Google Shape;350;p31"/>
          <p:cNvPicPr preferRelativeResize="0"/>
          <p:nvPr/>
        </p:nvPicPr>
        <p:blipFill rotWithShape="1">
          <a:blip r:embed="rId15">
            <a:alphaModFix/>
          </a:blip>
          <a:srcRect b="0" l="0" r="0" t="0"/>
          <a:stretch/>
        </p:blipFill>
        <p:spPr>
          <a:xfrm>
            <a:off x="6667500" y="4200525"/>
            <a:ext cx="266700" cy="209550"/>
          </a:xfrm>
          <a:prstGeom prst="rect">
            <a:avLst/>
          </a:prstGeom>
          <a:noFill/>
          <a:ln>
            <a:noFill/>
          </a:ln>
        </p:spPr>
      </p:pic>
      <p:pic>
        <p:nvPicPr>
          <p:cNvPr descr="image.png" id="351" name="Google Shape;351;p31"/>
          <p:cNvPicPr preferRelativeResize="0"/>
          <p:nvPr/>
        </p:nvPicPr>
        <p:blipFill rotWithShape="1">
          <a:blip r:embed="rId16">
            <a:alphaModFix/>
          </a:blip>
          <a:srcRect b="0" l="0" r="0" t="0"/>
          <a:stretch/>
        </p:blipFill>
        <p:spPr>
          <a:xfrm>
            <a:off x="3619500" y="5219700"/>
            <a:ext cx="209550" cy="209550"/>
          </a:xfrm>
          <a:prstGeom prst="rect">
            <a:avLst/>
          </a:prstGeom>
          <a:noFill/>
          <a:ln>
            <a:noFill/>
          </a:ln>
        </p:spPr>
      </p:pic>
      <p:pic>
        <p:nvPicPr>
          <p:cNvPr descr="image.png" id="352" name="Google Shape;352;p31"/>
          <p:cNvPicPr preferRelativeResize="0"/>
          <p:nvPr/>
        </p:nvPicPr>
        <p:blipFill rotWithShape="1">
          <a:blip r:embed="rId17">
            <a:alphaModFix/>
          </a:blip>
          <a:srcRect b="0" l="0" r="0" t="0"/>
          <a:stretch/>
        </p:blipFill>
        <p:spPr>
          <a:xfrm>
            <a:off x="6667500" y="2483612"/>
            <a:ext cx="219075" cy="171450"/>
          </a:xfrm>
          <a:prstGeom prst="rect">
            <a:avLst/>
          </a:prstGeom>
          <a:noFill/>
          <a:ln>
            <a:noFill/>
          </a:ln>
        </p:spPr>
      </p:pic>
      <p:pic>
        <p:nvPicPr>
          <p:cNvPr descr="image.png" id="353" name="Google Shape;353;p31"/>
          <p:cNvPicPr preferRelativeResize="0"/>
          <p:nvPr/>
        </p:nvPicPr>
        <p:blipFill rotWithShape="1">
          <a:blip r:embed="rId17">
            <a:alphaModFix/>
          </a:blip>
          <a:srcRect b="0" l="0" r="0" t="0"/>
          <a:stretch/>
        </p:blipFill>
        <p:spPr>
          <a:xfrm>
            <a:off x="850275" y="3556739"/>
            <a:ext cx="219075" cy="171450"/>
          </a:xfrm>
          <a:prstGeom prst="rect">
            <a:avLst/>
          </a:prstGeom>
          <a:noFill/>
          <a:ln>
            <a:noFill/>
          </a:ln>
        </p:spPr>
      </p:pic>
      <p:pic>
        <p:nvPicPr>
          <p:cNvPr descr="image.png" id="354" name="Google Shape;354;p31"/>
          <p:cNvPicPr preferRelativeResize="0"/>
          <p:nvPr/>
        </p:nvPicPr>
        <p:blipFill rotWithShape="1">
          <a:blip r:embed="rId17">
            <a:alphaModFix/>
          </a:blip>
          <a:srcRect b="0" l="0" r="0" t="0"/>
          <a:stretch/>
        </p:blipFill>
        <p:spPr>
          <a:xfrm>
            <a:off x="6689530" y="3519487"/>
            <a:ext cx="219075" cy="171450"/>
          </a:xfrm>
          <a:prstGeom prst="rect">
            <a:avLst/>
          </a:prstGeom>
          <a:noFill/>
          <a:ln>
            <a:noFill/>
          </a:ln>
        </p:spPr>
      </p:pic>
      <p:pic>
        <p:nvPicPr>
          <p:cNvPr descr="image.png" id="355" name="Google Shape;355;p31"/>
          <p:cNvPicPr preferRelativeResize="0"/>
          <p:nvPr/>
        </p:nvPicPr>
        <p:blipFill rotWithShape="1">
          <a:blip r:embed="rId17">
            <a:alphaModFix/>
          </a:blip>
          <a:srcRect b="0" l="0" r="0" t="0"/>
          <a:stretch/>
        </p:blipFill>
        <p:spPr>
          <a:xfrm>
            <a:off x="866775" y="4524810"/>
            <a:ext cx="219075" cy="171450"/>
          </a:xfrm>
          <a:prstGeom prst="rect">
            <a:avLst/>
          </a:prstGeom>
          <a:noFill/>
          <a:ln>
            <a:noFill/>
          </a:ln>
        </p:spPr>
      </p:pic>
      <p:pic>
        <p:nvPicPr>
          <p:cNvPr descr="image.png" id="356" name="Google Shape;356;p31"/>
          <p:cNvPicPr preferRelativeResize="0"/>
          <p:nvPr/>
        </p:nvPicPr>
        <p:blipFill rotWithShape="1">
          <a:blip r:embed="rId17">
            <a:alphaModFix/>
          </a:blip>
          <a:srcRect b="0" l="0" r="0" t="0"/>
          <a:stretch/>
        </p:blipFill>
        <p:spPr>
          <a:xfrm>
            <a:off x="6689530" y="4538662"/>
            <a:ext cx="219075" cy="171450"/>
          </a:xfrm>
          <a:prstGeom prst="rect">
            <a:avLst/>
          </a:prstGeom>
          <a:noFill/>
          <a:ln>
            <a:noFill/>
          </a:ln>
        </p:spPr>
      </p:pic>
      <p:pic>
        <p:nvPicPr>
          <p:cNvPr descr="image.png" id="357" name="Google Shape;357;p31"/>
          <p:cNvPicPr preferRelativeResize="0"/>
          <p:nvPr/>
        </p:nvPicPr>
        <p:blipFill rotWithShape="1">
          <a:blip r:embed="rId17">
            <a:alphaModFix/>
          </a:blip>
          <a:srcRect b="0" l="0" r="0" t="0"/>
          <a:stretch/>
        </p:blipFill>
        <p:spPr>
          <a:xfrm>
            <a:off x="3627031" y="5557837"/>
            <a:ext cx="219075" cy="171450"/>
          </a:xfrm>
          <a:prstGeom prst="rect">
            <a:avLst/>
          </a:prstGeom>
          <a:noFill/>
          <a:ln>
            <a:noFill/>
          </a:ln>
        </p:spPr>
      </p:pic>
      <p:sp>
        <p:nvSpPr>
          <p:cNvPr id="358" name="Google Shape;358;p31"/>
          <p:cNvSpPr txBox="1"/>
          <p:nvPr/>
        </p:nvSpPr>
        <p:spPr>
          <a:xfrm>
            <a:off x="1119824" y="3515898"/>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sng" cap="none" strike="noStrike">
                <a:solidFill>
                  <a:schemeClr val="hlink"/>
                </a:solidFill>
                <a:latin typeface="Azeret Mono"/>
                <a:ea typeface="Azeret Mono"/>
                <a:cs typeface="Azeret Mono"/>
                <a:sym typeface="Azeret Mono"/>
                <a:hlinkClick r:id="rId18"/>
              </a:rPr>
              <a:t>Formation</a:t>
            </a:r>
            <a:endParaRPr/>
          </a:p>
        </p:txBody>
      </p:sp>
      <p:sp>
        <p:nvSpPr>
          <p:cNvPr id="359" name="Google Shape;359;p31"/>
          <p:cNvSpPr txBox="1"/>
          <p:nvPr/>
        </p:nvSpPr>
        <p:spPr>
          <a:xfrm>
            <a:off x="1105333" y="4487954"/>
            <a:ext cx="3591000" cy="215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a:t> </a:t>
            </a:r>
            <a:r>
              <a:rPr b="0" i="0" lang="en-US" sz="1350" u="sng" cap="none" strike="noStrike">
                <a:solidFill>
                  <a:schemeClr val="hlink"/>
                </a:solidFill>
                <a:latin typeface="Azeret Mono"/>
                <a:ea typeface="Azeret Mono"/>
                <a:cs typeface="Azeret Mono"/>
                <a:sym typeface="Azeret Mono"/>
                <a:hlinkClick r:id="rId19"/>
              </a:rPr>
              <a:t>Formation</a:t>
            </a:r>
            <a:endParaRPr/>
          </a:p>
        </p:txBody>
      </p:sp>
      <p:sp>
        <p:nvSpPr>
          <p:cNvPr id="360" name="Google Shape;360;p31"/>
          <p:cNvSpPr txBox="1"/>
          <p:nvPr/>
        </p:nvSpPr>
        <p:spPr>
          <a:xfrm>
            <a:off x="6512242" y="2470749"/>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333333"/>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20"/>
              </a:rPr>
              <a:t>Formation</a:t>
            </a:r>
            <a:endParaRPr/>
          </a:p>
        </p:txBody>
      </p:sp>
      <p:sp>
        <p:nvSpPr>
          <p:cNvPr id="361" name="Google Shape;361;p31"/>
          <p:cNvSpPr txBox="1"/>
          <p:nvPr/>
        </p:nvSpPr>
        <p:spPr>
          <a:xfrm>
            <a:off x="7005560" y="3501250"/>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sng" cap="none" strike="noStrike">
                <a:solidFill>
                  <a:schemeClr val="hlink"/>
                </a:solidFill>
                <a:latin typeface="Azeret Mono"/>
                <a:ea typeface="Azeret Mono"/>
                <a:cs typeface="Azeret Mono"/>
                <a:sym typeface="Azeret Mono"/>
                <a:hlinkClick r:id="rId21"/>
              </a:rPr>
              <a:t>Formation</a:t>
            </a:r>
            <a:endParaRPr/>
          </a:p>
        </p:txBody>
      </p:sp>
      <p:sp>
        <p:nvSpPr>
          <p:cNvPr id="362" name="Google Shape;362;p31"/>
          <p:cNvSpPr txBox="1"/>
          <p:nvPr/>
        </p:nvSpPr>
        <p:spPr>
          <a:xfrm>
            <a:off x="7005548" y="4522630"/>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sng" cap="none" strike="noStrike">
                <a:solidFill>
                  <a:schemeClr val="hlink"/>
                </a:solidFill>
                <a:latin typeface="Azeret Mono"/>
                <a:ea typeface="Azeret Mono"/>
                <a:cs typeface="Azeret Mono"/>
                <a:sym typeface="Azeret Mono"/>
                <a:hlinkClick r:id="rId22"/>
              </a:rPr>
              <a:t>Formation</a:t>
            </a:r>
            <a:endParaRPr/>
          </a:p>
        </p:txBody>
      </p:sp>
      <p:sp>
        <p:nvSpPr>
          <p:cNvPr id="363" name="Google Shape;363;p31"/>
          <p:cNvSpPr txBox="1"/>
          <p:nvPr/>
        </p:nvSpPr>
        <p:spPr>
          <a:xfrm>
            <a:off x="3822805" y="5544002"/>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23"/>
              </a:rPr>
              <a:t>Formation</a:t>
            </a:r>
            <a:endParaRPr/>
          </a:p>
        </p:txBody>
      </p:sp>
      <p:pic>
        <p:nvPicPr>
          <p:cNvPr descr="image.png" id="364" name="Google Shape;364;p31"/>
          <p:cNvPicPr preferRelativeResize="0"/>
          <p:nvPr/>
        </p:nvPicPr>
        <p:blipFill rotWithShape="1">
          <a:blip r:embed="rId3">
            <a:alphaModFix/>
          </a:blip>
          <a:srcRect b="0" l="0" r="0" t="0"/>
          <a:stretch/>
        </p:blipFill>
        <p:spPr>
          <a:xfrm>
            <a:off x="571500" y="2000250"/>
            <a:ext cx="5238750" cy="828675"/>
          </a:xfrm>
          <a:prstGeom prst="rect">
            <a:avLst/>
          </a:prstGeom>
          <a:noFill/>
          <a:ln>
            <a:noFill/>
          </a:ln>
        </p:spPr>
      </p:pic>
      <p:sp>
        <p:nvSpPr>
          <p:cNvPr id="365" name="Google Shape;365;p31"/>
          <p:cNvSpPr txBox="1"/>
          <p:nvPr/>
        </p:nvSpPr>
        <p:spPr>
          <a:xfrm>
            <a:off x="1162050" y="2143125"/>
            <a:ext cx="4410000" cy="254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50" u="sng" cap="none" strike="noStrike">
                <a:solidFill>
                  <a:schemeClr val="hlink"/>
                </a:solidFill>
                <a:latin typeface="Arimo"/>
                <a:ea typeface="Arimo"/>
                <a:cs typeface="Arimo"/>
                <a:sym typeface="Arimo"/>
                <a:hlinkClick r:id="rId24"/>
              </a:rPr>
              <a:t>Polypad</a:t>
            </a:r>
            <a:endParaRPr/>
          </a:p>
        </p:txBody>
      </p:sp>
      <p:sp>
        <p:nvSpPr>
          <p:cNvPr id="366" name="Google Shape;366;p31"/>
          <p:cNvSpPr txBox="1"/>
          <p:nvPr/>
        </p:nvSpPr>
        <p:spPr>
          <a:xfrm>
            <a:off x="802920" y="2488810"/>
            <a:ext cx="3591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0369A1"/>
                </a:solidFill>
                <a:latin typeface="Azeret Mono"/>
                <a:ea typeface="Azeret Mono"/>
                <a:cs typeface="Azeret Mono"/>
                <a:sym typeface="Azeret Mono"/>
              </a:rPr>
              <a:t> </a:t>
            </a:r>
            <a:r>
              <a:rPr b="0" i="0" lang="en-US" sz="1350" u="none" cap="none" strike="noStrike">
                <a:solidFill>
                  <a:srgbClr val="0369A1"/>
                </a:solidFill>
                <a:latin typeface="Azeret Mono"/>
                <a:ea typeface="Azeret Mono"/>
                <a:cs typeface="Azeret Mono"/>
                <a:sym typeface="Azeret Mono"/>
              </a:rPr>
              <a:t> </a:t>
            </a:r>
            <a:r>
              <a:rPr lang="en-US" sz="1350">
                <a:solidFill>
                  <a:srgbClr val="0369A1"/>
                </a:solidFill>
                <a:latin typeface="Azeret Mono"/>
                <a:ea typeface="Azeret Mono"/>
                <a:cs typeface="Azeret Mono"/>
                <a:sym typeface="Azeret Mono"/>
              </a:rPr>
              <a:t> </a:t>
            </a:r>
            <a:r>
              <a:rPr b="0" i="0" lang="en-US" sz="1350" u="sng" cap="none" strike="noStrike">
                <a:solidFill>
                  <a:schemeClr val="hlink"/>
                </a:solidFill>
                <a:latin typeface="Azeret Mono"/>
                <a:ea typeface="Azeret Mono"/>
                <a:cs typeface="Azeret Mono"/>
                <a:sym typeface="Azeret Mono"/>
                <a:hlinkClick r:id="rId25"/>
              </a:rPr>
              <a:t>Formation</a:t>
            </a:r>
            <a:endParaRPr/>
          </a:p>
        </p:txBody>
      </p:sp>
      <p:pic>
        <p:nvPicPr>
          <p:cNvPr descr="image.png" id="367" name="Google Shape;367;p31"/>
          <p:cNvPicPr preferRelativeResize="0"/>
          <p:nvPr/>
        </p:nvPicPr>
        <p:blipFill rotWithShape="1">
          <a:blip r:embed="rId26">
            <a:alphaModFix/>
          </a:blip>
          <a:srcRect b="0" l="0" r="0" t="0"/>
          <a:stretch/>
        </p:blipFill>
        <p:spPr>
          <a:xfrm>
            <a:off x="857250" y="2162175"/>
            <a:ext cx="209550" cy="209550"/>
          </a:xfrm>
          <a:prstGeom prst="rect">
            <a:avLst/>
          </a:prstGeom>
          <a:noFill/>
          <a:ln>
            <a:noFill/>
          </a:ln>
        </p:spPr>
      </p:pic>
      <p:pic>
        <p:nvPicPr>
          <p:cNvPr descr="image.png" id="368" name="Google Shape;368;p31"/>
          <p:cNvPicPr preferRelativeResize="0"/>
          <p:nvPr/>
        </p:nvPicPr>
        <p:blipFill rotWithShape="1">
          <a:blip r:embed="rId17">
            <a:alphaModFix/>
          </a:blip>
          <a:srcRect b="0" l="0" r="0" t="0"/>
          <a:stretch/>
        </p:blipFill>
        <p:spPr>
          <a:xfrm>
            <a:off x="850282" y="2514811"/>
            <a:ext cx="219075" cy="171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FE2F3"/>
        </a:solidFill>
      </p:bgPr>
    </p:bg>
    <p:spTree>
      <p:nvGrpSpPr>
        <p:cNvPr id="372" name="Shape 372"/>
        <p:cNvGrpSpPr/>
        <p:nvPr/>
      </p:nvGrpSpPr>
      <p:grpSpPr>
        <a:xfrm>
          <a:off x="0" y="0"/>
          <a:ext cx="0" cy="0"/>
          <a:chOff x="0" y="0"/>
          <a:chExt cx="0" cy="0"/>
        </a:xfrm>
      </p:grpSpPr>
      <p:pic>
        <p:nvPicPr>
          <p:cNvPr id="373" name="Google Shape;373;p32"/>
          <p:cNvPicPr preferRelativeResize="0"/>
          <p:nvPr/>
        </p:nvPicPr>
        <p:blipFill>
          <a:blip r:embed="rId3">
            <a:alphaModFix/>
          </a:blip>
          <a:stretch>
            <a:fillRect/>
          </a:stretch>
        </p:blipFill>
        <p:spPr>
          <a:xfrm>
            <a:off x="-438925" y="-298675"/>
            <a:ext cx="12784851" cy="7156675"/>
          </a:xfrm>
          <a:prstGeom prst="rect">
            <a:avLst/>
          </a:prstGeom>
          <a:noFill/>
          <a:ln>
            <a:noFill/>
          </a:ln>
        </p:spPr>
      </p:pic>
      <p:sp>
        <p:nvSpPr>
          <p:cNvPr id="374" name="Google Shape;374;p32"/>
          <p:cNvSpPr/>
          <p:nvPr/>
        </p:nvSpPr>
        <p:spPr>
          <a:xfrm>
            <a:off x="2135256" y="1600675"/>
            <a:ext cx="8046900" cy="38712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5" name="Google Shape;375;p32"/>
          <p:cNvSpPr txBox="1"/>
          <p:nvPr/>
        </p:nvSpPr>
        <p:spPr>
          <a:xfrm>
            <a:off x="2258256" y="2230337"/>
            <a:ext cx="7800900" cy="969600"/>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6300">
                <a:solidFill>
                  <a:schemeClr val="accent2"/>
                </a:solidFill>
                <a:latin typeface="Arimo"/>
                <a:ea typeface="Arimo"/>
                <a:cs typeface="Arimo"/>
                <a:sym typeface="Arimo"/>
              </a:rPr>
              <a:t>Merci!</a:t>
            </a:r>
            <a:endParaRPr sz="5300">
              <a:solidFill>
                <a:schemeClr val="accent2"/>
              </a:solidFill>
            </a:endParaRPr>
          </a:p>
        </p:txBody>
      </p:sp>
      <p:sp>
        <p:nvSpPr>
          <p:cNvPr id="376" name="Google Shape;376;p32"/>
          <p:cNvSpPr txBox="1"/>
          <p:nvPr/>
        </p:nvSpPr>
        <p:spPr>
          <a:xfrm>
            <a:off x="2443950" y="3738556"/>
            <a:ext cx="7429500" cy="84660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2200">
                <a:solidFill>
                  <a:srgbClr val="4A5568"/>
                </a:solidFill>
                <a:latin typeface="Arimo"/>
                <a:ea typeface="Arimo"/>
                <a:cs typeface="Arimo"/>
                <a:sym typeface="Arimo"/>
              </a:rPr>
              <a:t>Stéphanie Rioux</a:t>
            </a:r>
            <a:endParaRPr b="1" sz="2200">
              <a:solidFill>
                <a:srgbClr val="4A5568"/>
              </a:solidFill>
              <a:latin typeface="Arimo"/>
              <a:ea typeface="Arimo"/>
              <a:cs typeface="Arimo"/>
              <a:sym typeface="Arimo"/>
            </a:endParaRPr>
          </a:p>
          <a:p>
            <a:pPr indent="0" lvl="0" marL="0" marR="0" rtl="0" algn="ctr">
              <a:lnSpc>
                <a:spcPct val="150000"/>
              </a:lnSpc>
              <a:spcBef>
                <a:spcPts val="0"/>
              </a:spcBef>
              <a:spcAft>
                <a:spcPts val="0"/>
              </a:spcAft>
              <a:buNone/>
            </a:pPr>
            <a:r>
              <a:rPr b="1" lang="en-US" sz="2200" u="sng">
                <a:solidFill>
                  <a:schemeClr val="accent2"/>
                </a:solidFill>
                <a:latin typeface="Arimo"/>
                <a:ea typeface="Arimo"/>
                <a:cs typeface="Arimo"/>
                <a:sym typeface="Arimo"/>
                <a:hlinkClick r:id="rId4">
                  <a:extLst>
                    <a:ext uri="{A12FA001-AC4F-418D-AE19-62706E023703}">
                      <ahyp:hlinkClr val="tx"/>
                    </a:ext>
                  </a:extLst>
                </a:hlinkClick>
              </a:rPr>
              <a:t>stephanie.rioux@recit.gouv.qc.ca</a:t>
            </a:r>
            <a:endParaRPr b="1" sz="3800">
              <a:solidFill>
                <a:schemeClr val="accent2"/>
              </a:solidFill>
              <a:latin typeface="Arimo"/>
              <a:ea typeface="Arimo"/>
              <a:cs typeface="Arimo"/>
              <a:sym typeface="Arimo"/>
            </a:endParaRPr>
          </a:p>
        </p:txBody>
      </p:sp>
      <p:pic>
        <p:nvPicPr>
          <p:cNvPr id="377" name="Google Shape;377;p32"/>
          <p:cNvPicPr preferRelativeResize="0"/>
          <p:nvPr/>
        </p:nvPicPr>
        <p:blipFill>
          <a:blip r:embed="rId5">
            <a:alphaModFix/>
          </a:blip>
          <a:stretch>
            <a:fillRect/>
          </a:stretch>
        </p:blipFill>
        <p:spPr>
          <a:xfrm>
            <a:off x="10282650" y="4904325"/>
            <a:ext cx="1797875" cy="1797875"/>
          </a:xfrm>
          <a:prstGeom prst="rect">
            <a:avLst/>
          </a:prstGeom>
          <a:noFill/>
          <a:ln>
            <a:noFill/>
          </a:ln>
        </p:spPr>
      </p:pic>
      <p:sp>
        <p:nvSpPr>
          <p:cNvPr id="378" name="Google Shape;378;p32"/>
          <p:cNvSpPr txBox="1"/>
          <p:nvPr/>
        </p:nvSpPr>
        <p:spPr>
          <a:xfrm>
            <a:off x="1920300" y="6022850"/>
            <a:ext cx="8351400" cy="6081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en-US" sz="2750" u="sng">
                <a:solidFill>
                  <a:schemeClr val="accent2"/>
                </a:solidFill>
                <a:latin typeface="Ubuntu"/>
                <a:ea typeface="Ubuntu"/>
                <a:cs typeface="Ubuntu"/>
                <a:sym typeface="Ubuntu"/>
                <a:hlinkClick r:id="rId6">
                  <a:extLst>
                    <a:ext uri="{A12FA001-AC4F-418D-AE19-62706E023703}">
                      <ahyp:hlinkClr val="tx"/>
                    </a:ext>
                  </a:extLst>
                </a:hlinkClick>
              </a:rPr>
              <a:t>recitmst.qc.ca/outilsmath15122025</a:t>
            </a:r>
            <a:endParaRPr sz="3200">
              <a:solidFill>
                <a:schemeClr val="accent2"/>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