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5143500" cx="9144000"/>
  <p:notesSz cx="6858000" cy="9144000"/>
  <p:embeddedFontLst>
    <p:embeddedFont>
      <p:font typeface="Sniglet"/>
      <p:regular r:id="rId25"/>
    </p:embeddedFont>
    <p:embeddedFont>
      <p:font typeface="Dosis"/>
      <p:regular r:id="rId26"/>
      <p:bold r:id="rId27"/>
    </p:embeddedFont>
    <p:embeddedFont>
      <p:font typeface="Ubuntu"/>
      <p:regular r:id="rId28"/>
      <p:bold r:id="rId29"/>
      <p:italic r:id="rId30"/>
      <p:boldItalic r:id="rId31"/>
    </p:embeddedFont>
    <p:embeddedFont>
      <p:font typeface="Nunito"/>
      <p:regular r:id="rId32"/>
      <p:bold r:id="rId33"/>
      <p:italic r:id="rId34"/>
      <p:boldItalic r:id="rId35"/>
    </p:embeddedFont>
    <p:embeddedFont>
      <p:font typeface="Viga"/>
      <p:regular r:id="rId36"/>
    </p:embeddedFont>
    <p:embeddedFont>
      <p:font typeface="Red Hat Text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edHatText-bold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Dosis-regular.fntdata"/><Relationship Id="rId25" Type="http://schemas.openxmlformats.org/officeDocument/2006/relationships/font" Target="fonts/Sniglet-regular.fntdata"/><Relationship Id="rId28" Type="http://schemas.openxmlformats.org/officeDocument/2006/relationships/font" Target="fonts/Ubuntu-regular.fntdata"/><Relationship Id="rId27" Type="http://schemas.openxmlformats.org/officeDocument/2006/relationships/font" Target="fonts/Dosi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Ubuntu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Ubuntu-boldItalic.fntdata"/><Relationship Id="rId30" Type="http://schemas.openxmlformats.org/officeDocument/2006/relationships/font" Target="fonts/Ubuntu-italic.fntdata"/><Relationship Id="rId11" Type="http://schemas.openxmlformats.org/officeDocument/2006/relationships/slide" Target="slides/slide7.xml"/><Relationship Id="rId33" Type="http://schemas.openxmlformats.org/officeDocument/2006/relationships/font" Target="fonts/Nunito-bold.fntdata"/><Relationship Id="rId10" Type="http://schemas.openxmlformats.org/officeDocument/2006/relationships/slide" Target="slides/slide6.xml"/><Relationship Id="rId32" Type="http://schemas.openxmlformats.org/officeDocument/2006/relationships/font" Target="fonts/Nunito-regular.fntdata"/><Relationship Id="rId13" Type="http://schemas.openxmlformats.org/officeDocument/2006/relationships/slide" Target="slides/slide9.xml"/><Relationship Id="rId35" Type="http://schemas.openxmlformats.org/officeDocument/2006/relationships/font" Target="fonts/Nunito-boldItalic.fntdata"/><Relationship Id="rId12" Type="http://schemas.openxmlformats.org/officeDocument/2006/relationships/slide" Target="slides/slide8.xml"/><Relationship Id="rId34" Type="http://schemas.openxmlformats.org/officeDocument/2006/relationships/font" Target="fonts/Nunito-italic.fntdata"/><Relationship Id="rId15" Type="http://schemas.openxmlformats.org/officeDocument/2006/relationships/slide" Target="slides/slide11.xml"/><Relationship Id="rId37" Type="http://schemas.openxmlformats.org/officeDocument/2006/relationships/font" Target="fonts/RedHatText-regular.fntdata"/><Relationship Id="rId14" Type="http://schemas.openxmlformats.org/officeDocument/2006/relationships/slide" Target="slides/slide10.xml"/><Relationship Id="rId36" Type="http://schemas.openxmlformats.org/officeDocument/2006/relationships/font" Target="fonts/Viga-regular.fntdata"/><Relationship Id="rId17" Type="http://schemas.openxmlformats.org/officeDocument/2006/relationships/slide" Target="slides/slide13.xml"/><Relationship Id="rId39" Type="http://schemas.openxmlformats.org/officeDocument/2006/relationships/font" Target="fonts/RedHatText-italic.fntdata"/><Relationship Id="rId16" Type="http://schemas.openxmlformats.org/officeDocument/2006/relationships/slide" Target="slides/slide12.xml"/><Relationship Id="rId38" Type="http://schemas.openxmlformats.org/officeDocument/2006/relationships/font" Target="fonts/RedHatText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wooclap.com/XHYSDY" TargetMode="External"/><Relationship Id="rId3" Type="http://schemas.openxmlformats.org/officeDocument/2006/relationships/hyperlink" Target="http://www.wooclap.com/XHYSDY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745627895/editor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desmos.com/join/xwshhb?lang=fr" TargetMode="External"/><Relationship Id="rId3" Type="http://schemas.openxmlformats.org/officeDocument/2006/relationships/hyperlink" Target="https://teacher.desmos.com/activitybuilder/custom/5ebc069d3e5e5e0c774115e0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ath%c3%a9matique-science-et-technologie/scratchmathematique1" TargetMode="External"/><Relationship Id="rId3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padlet.com/rioux_stephanie/scratch" TargetMode="External"/><Relationship Id="rId11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10" Type="http://schemas.openxmlformats.org/officeDocument/2006/relationships/hyperlink" Target="http://www.education.gouv.qc.ca/fileadmin/site_web/documents/ministere/Cadre-reference-competence-num.pdf" TargetMode="External"/><Relationship Id="rId9" Type="http://schemas.openxmlformats.org/officeDocument/2006/relationships/hyperlink" Target="https://docs.google.com/presentation/d/1uT3__XHDs62l-N2Ic7ku1wJZReJxhCzPkK7_MdwBpCw/edit?usp=sharing" TargetMode="External"/><Relationship Id="rId5" Type="http://schemas.openxmlformats.org/officeDocument/2006/relationships/hyperlink" Target="https://docs.google.com/spreadsheets/d/1hWJM3_F-5miQ7z5ioTb7M4mGA_XJKdYkcP4EPwlgk9c/edit#gid=0" TargetMode="External"/><Relationship Id="rId6" Type="http://schemas.openxmlformats.org/officeDocument/2006/relationships/hyperlink" Target="https://www.youtube.com/playlist?list=PLbE85KlaADWnn-vHutGey_JJEAwpkFsGE" TargetMode="External"/><Relationship Id="rId7" Type="http://schemas.openxmlformats.org/officeDocument/2006/relationships/hyperlink" Target="https://www.youtube.com/playlist?list=PLbE85KlaADWkJr8wLE12PM8iKgS9tpFDt" TargetMode="External"/><Relationship Id="rId8" Type="http://schemas.openxmlformats.org/officeDocument/2006/relationships/hyperlink" Target="mailto:equipe@recitmst.qc.ca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14ced826df1_1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14ced826df1_1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1869beb98a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1869beb98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2"/>
              </a:rPr>
              <a:t>www.wooclap.com/</a:t>
            </a:r>
            <a:r>
              <a:rPr b="1" lang="en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XHYSDY</a:t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https://scratch.mit.edu/projects/745627895/editor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140a82d795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140a82d79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879d459c1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879d459c1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f96fffd7d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f96fffd7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https://student.desmos.com/join/xwshhb?lang=fr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l’activité: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https://teacher.desmos.com/activitybuilder/custom/5ebc069d3e5e5e0c774115e0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807cb297af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807cb297a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781c581e6f_0_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781c581e6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f96fffd7d2_0_10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f96fffd7d2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140a82d7952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140a82d7952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1C458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http://www.education.gouv.qc.ca/references/tx-solrtyperecherchepublicationtx-solrpublicationnouveaute/resultats-de-la-recherche/detail/article/referentiel-dintervention-en-mathematique/?fbclid=IwAR1Fw_M-BAhU6gMIwKFGDnrQEYT7Rl5Rq9yHKacg61Sn_7QwER8WwHt1zW0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140a82d795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140a82d795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140a82d7952_0_10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140a82d7952_0_1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http://www.education.gouv.qc.ca/references/tx-solrtyperecherchepublicationtx-solrpublicationnouveaute/resultats-de-la-recherche/detail/article/cadre-de-reference-de-la-competence-numerique/?fbclid=IwAR02kujgADiHkBgtfqqTZLNz-eIPcYYDK7AN8Z1ZgOgdQuEJwUCmiDkqapg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f96fffd7d2_0_5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f96fffd7d2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en mathématique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https://campus.recit.qc.ca/math%c3%a9matique-science-et-technologie/scratchmathematique1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https://campus.recit.qc.ca/math%c3%a9matique-science-et-technologie/scratchpremierspas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Padlet d’idées</a:t>
            </a:r>
            <a:r>
              <a:rPr lang="en" sz="1200"/>
              <a:t>: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https://padlet.com/rioux_stephanie/scratch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Leçons de programmation: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https://docs.google.com/spreadsheets/d/1hWJM3_F-5miQ7z5ioTb7M4mGA_XJKdYkcP4EPwlgk9c/edit#gid=0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 Scratch en math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https://www.youtube.com/playlist?list=PLbE85KlaADWnn-vHutGey_JJEAwpkFsGE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https://www.youtube.com/playlist?list=PLbE85KlaADWkJr8wLE12PM8iKgS9tpFDt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Ubuntu"/>
                <a:ea typeface="Ubuntu"/>
                <a:cs typeface="Ubuntu"/>
                <a:sym typeface="Ubuntu"/>
                <a:hlinkClick r:id="rId8"/>
              </a:rPr>
              <a:t>equipe@recitmst.qc.ca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Différenciation: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https://docs.google.com/presentation/d/1uT3__XHDs62l-N2Ic7ku1wJZReJxhCzPkK7_MdwBpCw/edit?usp=sharing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Cadre de référence de la compétence numérique: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http://www.education.gouv.qc.ca/fileadmin/site_web/documents/ministere/Cadre-reference-competence-num.pdf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Plan d’action numérique (PAN):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http://www.education.gouv.qc.ca/references/tx-solrtyperecherchepublicationtx-solrpublicationnouveaute/resultats-de-la-recherche/detail/article/plan-daction-numerique-en-education-et-en-enseignement-superieur/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170256c91dd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170256c91d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170256c91dd_0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170256c91d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5.png"/><Relationship Id="rId9" Type="http://schemas.openxmlformats.org/officeDocument/2006/relationships/hyperlink" Target="https://monurl.ca/scratch251122" TargetMode="External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://www.recitmst.qc.ca" TargetMode="External"/><Relationship Id="rId7" Type="http://schemas.openxmlformats.org/officeDocument/2006/relationships/hyperlink" Target="https://monurl.ca/scratch251122" TargetMode="External"/><Relationship Id="rId8" Type="http://schemas.openxmlformats.org/officeDocument/2006/relationships/hyperlink" Target="https://monurl.ca/scratch251122" TargetMode="Externa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hyperlink" Target="https://creativecommons.org/licenses/by-nc-sa/4.0/deed.fr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13.png"/><Relationship Id="rId9" Type="http://schemas.openxmlformats.org/officeDocument/2006/relationships/hyperlink" Target="https://creativecommons.org/licenses/by-nc-sa/4.0/deed.fr" TargetMode="External"/><Relationship Id="rId5" Type="http://schemas.openxmlformats.org/officeDocument/2006/relationships/hyperlink" Target="https://monurl.ca/scratch251122" TargetMode="External"/><Relationship Id="rId6" Type="http://schemas.openxmlformats.org/officeDocument/2006/relationships/hyperlink" Target="https://monurl.ca/scratch251122" TargetMode="External"/><Relationship Id="rId7" Type="http://schemas.openxmlformats.org/officeDocument/2006/relationships/hyperlink" Target="https://monurl.ca/scratch251122" TargetMode="External"/><Relationship Id="rId8" Type="http://schemas.openxmlformats.org/officeDocument/2006/relationships/hyperlink" Target="mailto:equipe@recitmst.qc.ca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4" Type="http://schemas.openxmlformats.org/officeDocument/2006/relationships/hyperlink" Target="http://www.education.gouv.qc.ca/fileadmin/site_web/documents/ministere/Cadre-reference-competence-num.pdf" TargetMode="External"/><Relationship Id="rId5" Type="http://schemas.openxmlformats.org/officeDocument/2006/relationships/hyperlink" Target="http://www.education.gouv.qc.ca/fileadmin/site_web/documents/ministere/Usage-pedagogique-programmation-informatique.pdf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cratch.mit.edu/projects/751548273/editor/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77691668/editor" TargetMode="External"/><Relationship Id="rId10" Type="http://schemas.openxmlformats.org/officeDocument/2006/relationships/hyperlink" Target="https://youtu.be/J68ZVy2Gfik" TargetMode="External"/><Relationship Id="rId13" Type="http://schemas.openxmlformats.org/officeDocument/2006/relationships/hyperlink" Target="https://scratch.mit.edu/projects/293334767/editor/" TargetMode="External"/><Relationship Id="rId12" Type="http://schemas.openxmlformats.org/officeDocument/2006/relationships/hyperlink" Target="https://sites.google.com/csbe.qc.ca/evaluerautrementenmath/types-de-probl%C3%A8mes/t%C3%A2ches-cr%C3%A9atives/exemples-de-t%C3%A2ches-cr%C3%A9atives?authuser=0#h.thdgyp8lhv8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scratch.mit.edu/projects/357315992/editor/" TargetMode="External"/><Relationship Id="rId4" Type="http://schemas.openxmlformats.org/officeDocument/2006/relationships/hyperlink" Target="https://youtu.be/yoEj7ah5Syc" TargetMode="External"/><Relationship Id="rId9" Type="http://schemas.openxmlformats.org/officeDocument/2006/relationships/hyperlink" Target="https://scratch.mit.edu/projects/277691507/editor" TargetMode="External"/><Relationship Id="rId15" Type="http://schemas.openxmlformats.org/officeDocument/2006/relationships/hyperlink" Target="https://youtu.be/IS_-V0bICeM" TargetMode="External"/><Relationship Id="rId14" Type="http://schemas.openxmlformats.org/officeDocument/2006/relationships/hyperlink" Target="https://youtu.be/Ln05pjPuFxI" TargetMode="External"/><Relationship Id="rId17" Type="http://schemas.openxmlformats.org/officeDocument/2006/relationships/image" Target="../media/image7.png"/><Relationship Id="rId16" Type="http://schemas.openxmlformats.org/officeDocument/2006/relationships/hyperlink" Target="https://youtu.be/RsSjMk3V5uA" TargetMode="External"/><Relationship Id="rId5" Type="http://schemas.openxmlformats.org/officeDocument/2006/relationships/hyperlink" Target="https://scratch.mit.edu/projects/751549506/editor/" TargetMode="External"/><Relationship Id="rId6" Type="http://schemas.openxmlformats.org/officeDocument/2006/relationships/hyperlink" Target="https://scratch.mit.edu/projects/357316433/editor/" TargetMode="External"/><Relationship Id="rId7" Type="http://schemas.openxmlformats.org/officeDocument/2006/relationships/hyperlink" Target="https://youtu.be/Ju9WvQgktzM" TargetMode="External"/><Relationship Id="rId8" Type="http://schemas.openxmlformats.org/officeDocument/2006/relationships/hyperlink" Target="https://scratch.mit.edu/projects/154511043/editor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hyperlink" Target="https://scratch.mit.edu/projects/380722893/editor" TargetMode="Externa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hyperlink" Target="https://scratch.mit.edu/projects/277690822/editor" TargetMode="External"/><Relationship Id="rId7" Type="http://schemas.openxmlformats.org/officeDocument/2006/relationships/hyperlink" Target="https://scratch.mit.edu/projects/277691268/editor" TargetMode="External"/><Relationship Id="rId8" Type="http://schemas.openxmlformats.org/officeDocument/2006/relationships/hyperlink" Target="https://scratch.mit.edu/projects/277692550/editor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eacher.desmos.com/activitybuilder/custom/5ebc069d3e5e5e0c774115e0" TargetMode="External"/><Relationship Id="rId4" Type="http://schemas.openxmlformats.org/officeDocument/2006/relationships/image" Target="../media/image14.png"/><Relationship Id="rId5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357319972/editor/" TargetMode="External"/><Relationship Id="rId10" Type="http://schemas.openxmlformats.org/officeDocument/2006/relationships/hyperlink" Target="https://scratch.mit.edu/projects/357316433/editor/" TargetMode="External"/><Relationship Id="rId13" Type="http://schemas.openxmlformats.org/officeDocument/2006/relationships/hyperlink" Target="https://scratch.mit.edu/projects/358281224/editor/" TargetMode="External"/><Relationship Id="rId12" Type="http://schemas.openxmlformats.org/officeDocument/2006/relationships/hyperlink" Target="https://youtu.be/9fahJ9rpkKA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cratch.mit.edu/projects/133399339/editor" TargetMode="External"/><Relationship Id="rId4" Type="http://schemas.openxmlformats.org/officeDocument/2006/relationships/hyperlink" Target="https://youtu.be/Zn8VLULg7zQ" TargetMode="External"/><Relationship Id="rId9" Type="http://schemas.openxmlformats.org/officeDocument/2006/relationships/hyperlink" Target="https://scratch.mit.edu/projects/737764571/editor" TargetMode="External"/><Relationship Id="rId15" Type="http://schemas.openxmlformats.org/officeDocument/2006/relationships/hyperlink" Target="https://scratch.mit.edu/projects/141976799/editor" TargetMode="External"/><Relationship Id="rId14" Type="http://schemas.openxmlformats.org/officeDocument/2006/relationships/hyperlink" Target="https://docs.google.com/presentation/d/1U75fERPhP15YMNp0HL2B8S9z7o2gDwGd8-xO5nijB8Y/edit?usp=sharing" TargetMode="External"/><Relationship Id="rId17" Type="http://schemas.openxmlformats.org/officeDocument/2006/relationships/hyperlink" Target="https://youtu.be/glaQrf8ZuD4" TargetMode="External"/><Relationship Id="rId16" Type="http://schemas.openxmlformats.org/officeDocument/2006/relationships/hyperlink" Target="https://scratch.mit.edu/projects/357318983/editor/" TargetMode="External"/><Relationship Id="rId5" Type="http://schemas.openxmlformats.org/officeDocument/2006/relationships/hyperlink" Target="https://scratch.mit.edu/projects/751550624/editor/" TargetMode="External"/><Relationship Id="rId6" Type="http://schemas.openxmlformats.org/officeDocument/2006/relationships/hyperlink" Target="https://scratch.mit.edu/projects/176985648/editor" TargetMode="External"/><Relationship Id="rId18" Type="http://schemas.openxmlformats.org/officeDocument/2006/relationships/hyperlink" Target="https://scratch.mit.edu/projects/130842168/editor" TargetMode="External"/><Relationship Id="rId7" Type="http://schemas.openxmlformats.org/officeDocument/2006/relationships/hyperlink" Target="https://youtu.be/YbovlKuATtc" TargetMode="External"/><Relationship Id="rId8" Type="http://schemas.openxmlformats.org/officeDocument/2006/relationships/hyperlink" Target="https://scratch.mit.edu/projects/751552200/editor/" TargetMode="External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96381371/editor" TargetMode="External"/><Relationship Id="rId10" Type="http://schemas.openxmlformats.org/officeDocument/2006/relationships/hyperlink" Target="https://youtu.be/ecKLXHs7jow" TargetMode="External"/><Relationship Id="rId12" Type="http://schemas.openxmlformats.org/officeDocument/2006/relationships/hyperlink" Target="https://youtu.be/9Wx6A-bYR3w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scratch.mit.edu/projects/277690822/editor" TargetMode="External"/><Relationship Id="rId4" Type="http://schemas.openxmlformats.org/officeDocument/2006/relationships/hyperlink" Target="https://youtu.be/lPhX7MlJpnk" TargetMode="External"/><Relationship Id="rId9" Type="http://schemas.openxmlformats.org/officeDocument/2006/relationships/hyperlink" Target="https://scratch.mit.edu/projects/296377685/editor" TargetMode="External"/><Relationship Id="rId5" Type="http://schemas.openxmlformats.org/officeDocument/2006/relationships/hyperlink" Target="https://scratch.mit.edu/projects/231170231/editor" TargetMode="External"/><Relationship Id="rId6" Type="http://schemas.openxmlformats.org/officeDocument/2006/relationships/hyperlink" Target="https://youtu.be/bZQE5PVpeXM" TargetMode="External"/><Relationship Id="rId7" Type="http://schemas.openxmlformats.org/officeDocument/2006/relationships/hyperlink" Target="https://scratch.mit.edu/projects/334920618/editor/" TargetMode="External"/><Relationship Id="rId8" Type="http://schemas.openxmlformats.org/officeDocument/2006/relationships/hyperlink" Target="https://youtu.be/Uv46VPIQfU0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hyperlink" Target="https://recitmst.qc.ca/Scratch-generalisation-de-calculs" TargetMode="External"/><Relationship Id="rId10" Type="http://schemas.openxmlformats.org/officeDocument/2006/relationships/hyperlink" Target="https://recitmst.qc.ca/Scratch-dessin-geometrique" TargetMode="External"/><Relationship Id="rId13" Type="http://schemas.openxmlformats.org/officeDocument/2006/relationships/hyperlink" Target="https://drive.google.com/file/d/1L7zrdZ7JrwKsScwQS7_gA1s2rK4qO5sQ/view?usp=sharing" TargetMode="External"/><Relationship Id="rId12" Type="http://schemas.openxmlformats.org/officeDocument/2006/relationships/hyperlink" Target="https://recitmst.qc.ca/Scratch-generalisation-de-calculs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course/view.php?id=178" TargetMode="External"/><Relationship Id="rId4" Type="http://schemas.openxmlformats.org/officeDocument/2006/relationships/hyperlink" Target="https://campus.recit.qc.ca/course/view.php?id=276" TargetMode="External"/><Relationship Id="rId9" Type="http://schemas.openxmlformats.org/officeDocument/2006/relationships/hyperlink" Target="https://www.youtube.com/playlist?list=PLbE85KlaADWkJr8wLE12PM8iKgS9tpFDt" TargetMode="External"/><Relationship Id="rId5" Type="http://schemas.openxmlformats.org/officeDocument/2006/relationships/hyperlink" Target="https://campus.recit.qc.ca/course/view.php?id=177" TargetMode="External"/><Relationship Id="rId6" Type="http://schemas.openxmlformats.org/officeDocument/2006/relationships/hyperlink" Target="https://padlet.com/rioux_stephanie/scratch" TargetMode="External"/><Relationship Id="rId7" Type="http://schemas.openxmlformats.org/officeDocument/2006/relationships/hyperlink" Target="https://docs.google.com/spreadsheets/d/1fmb39gcwBgvFr2BSUe75QQQ7-0qZ_Ekx0dck1zSzxIE/edit#gid=0" TargetMode="External"/><Relationship Id="rId8" Type="http://schemas.openxmlformats.org/officeDocument/2006/relationships/hyperlink" Target="https://www.youtube.com/playlist?list=PLbE85KlaADWnn-vHutGey_JJEAwpkFsGE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Relationship Id="rId4" Type="http://schemas.openxmlformats.org/officeDocument/2006/relationships/hyperlink" Target="http://recitmst.qc.ca/ecv-zoom" TargetMode="External"/><Relationship Id="rId5" Type="http://schemas.openxmlformats.org/officeDocument/2006/relationships/hyperlink" Target="http://www.recitmst.qc.ca/ecv" TargetMode="External"/><Relationship Id="rId6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178" TargetMode="External"/><Relationship Id="rId5" Type="http://schemas.openxmlformats.org/officeDocument/2006/relationships/hyperlink" Target="https://campus.recit.qc.ca/mod/page/view.php?id=16919" TargetMode="External"/><Relationship Id="rId6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gif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1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14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14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recitmst.qc.ca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6" name="Google Shape;536;p14"/>
          <p:cNvSpPr txBox="1"/>
          <p:nvPr>
            <p:ph type="ctrTitle"/>
          </p:nvPr>
        </p:nvSpPr>
        <p:spPr>
          <a:xfrm>
            <a:off x="20225" y="1961675"/>
            <a:ext cx="8082300" cy="16932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FFFFFF"/>
                </a:solidFill>
              </a:rPr>
              <a:t>Les bases de Scratch </a:t>
            </a:r>
            <a:endParaRPr sz="4900">
              <a:solidFill>
                <a:srgbClr val="FFFFFF"/>
              </a:solidFill>
            </a:endParaRPr>
          </a:p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FFFFFF"/>
                </a:solidFill>
              </a:rPr>
              <a:t>en mathématique</a:t>
            </a:r>
            <a:endParaRPr sz="4900">
              <a:solidFill>
                <a:srgbClr val="FFFFFF"/>
              </a:solidFill>
            </a:endParaRPr>
          </a:p>
        </p:txBody>
      </p:sp>
      <p:sp>
        <p:nvSpPr>
          <p:cNvPr id="537" name="Google Shape;537;p14"/>
          <p:cNvSpPr txBox="1"/>
          <p:nvPr/>
        </p:nvSpPr>
        <p:spPr>
          <a:xfrm>
            <a:off x="20225" y="3626400"/>
            <a:ext cx="4479900" cy="13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25 novembre 2022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CSS des Grandes-Seigneuries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monurl.ca/scratch</a:t>
            </a:r>
            <a:r>
              <a:rPr b="1"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2511</a:t>
            </a:r>
            <a:r>
              <a:rPr b="1"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22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8" name="Google Shape;538;p14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9" name="Google Shape;539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01448" y="138648"/>
            <a:ext cx="1863150" cy="187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15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7" name="Google Shape;547;p1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8" name="Google Shape;54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15"/>
          <p:cNvSpPr txBox="1"/>
          <p:nvPr/>
        </p:nvSpPr>
        <p:spPr>
          <a:xfrm>
            <a:off x="1326050" y="3694125"/>
            <a:ext cx="61416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:</a:t>
            </a:r>
            <a:r>
              <a:rPr b="1"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9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monurl.ca/scratch</a:t>
            </a:r>
            <a:r>
              <a:rPr b="1" lang="en" sz="19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2511</a:t>
            </a:r>
            <a:r>
              <a:rPr b="1" lang="en" sz="19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22</a:t>
            </a:r>
            <a:endParaRPr b="1" sz="19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0" name="Google Shape;550;p15"/>
          <p:cNvSpPr txBox="1"/>
          <p:nvPr/>
        </p:nvSpPr>
        <p:spPr>
          <a:xfrm>
            <a:off x="351600" y="4571800"/>
            <a:ext cx="7293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100">
                <a:latin typeface="Red Hat Text"/>
                <a:ea typeface="Red Hat Text"/>
                <a:cs typeface="Red Hat Text"/>
                <a:sym typeface="Red Hat Text"/>
              </a:rPr>
              <a:t>Cette présentation est mise à disposition par le  </a:t>
            </a:r>
            <a:r>
              <a:rPr lang="en" sz="1100" u="sng">
                <a:solidFill>
                  <a:srgbClr val="0000FF"/>
                </a:solidFill>
                <a:latin typeface="Red Hat Text"/>
                <a:ea typeface="Red Hat Text"/>
                <a:cs typeface="Red Hat Text"/>
                <a:sym typeface="Red Hat Tex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en" sz="1100">
                <a:latin typeface="Red Hat Text"/>
                <a:ea typeface="Red Hat Text"/>
                <a:cs typeface="Red Hat Text"/>
                <a:sym typeface="Red Hat Text"/>
              </a:rPr>
              <a:t>, </a:t>
            </a:r>
            <a:r>
              <a:rPr lang="en" sz="1100">
                <a:latin typeface="Ubuntu"/>
                <a:ea typeface="Ubuntu"/>
                <a:cs typeface="Ubuntu"/>
                <a:sym typeface="Ubuntu"/>
              </a:rPr>
              <a:t>sauf exception, selon les termes de la</a:t>
            </a:r>
            <a:r>
              <a:rPr lang="en" sz="1100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1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</a:t>
            </a:r>
            <a:r>
              <a:rPr lang="en" sz="1100">
                <a:latin typeface="Ubuntu"/>
                <a:ea typeface="Ubuntu"/>
                <a:cs typeface="Ubuntu"/>
                <a:sym typeface="Ubuntu"/>
              </a:rPr>
              <a:t>, 2022.</a:t>
            </a:r>
            <a:endParaRPr sz="1100">
              <a:latin typeface="Red Hat Text"/>
              <a:ea typeface="Red Hat Text"/>
              <a:cs typeface="Red Hat Text"/>
              <a:sym typeface="Red Hat Text"/>
            </a:endParaRPr>
          </a:p>
        </p:txBody>
      </p:sp>
      <p:pic>
        <p:nvPicPr>
          <p:cNvPr id="551" name="Google Shape;551;p15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873897" y="4404772"/>
            <a:ext cx="1106300" cy="38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7" name="Google Shape;557;p16"/>
          <p:cNvSpPr txBox="1"/>
          <p:nvPr>
            <p:ph idx="1" type="body"/>
          </p:nvPr>
        </p:nvSpPr>
        <p:spPr>
          <a:xfrm>
            <a:off x="747925" y="1302825"/>
            <a:ext cx="68268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 en math?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Programmer une animation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dessin géométrique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La généralisation de calculs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aller un peu plus loin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Idées et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programmation informatique avec Scratch, je me situe… 😺💻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4" name="Google Shape;564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5" name="Google Shape;56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925" y="3122850"/>
            <a:ext cx="7360251" cy="196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6250" y="1144400"/>
            <a:ext cx="2121600" cy="21169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"/>
          <p:cNvSpPr txBox="1"/>
          <p:nvPr>
            <p:ph idx="4294967295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faire de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informatique en classe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2" name="Google Shape;572;p18"/>
          <p:cNvSpPr txBox="1"/>
          <p:nvPr>
            <p:ph idx="4294967295" type="body"/>
          </p:nvPr>
        </p:nvSpPr>
        <p:spPr>
          <a:xfrm>
            <a:off x="681425" y="1060350"/>
            <a:ext cx="8186700" cy="3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motivation, faire autrement, créativité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algèbre, probabilités, statistiques, maths financières, préparation à la robotique pédagogique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algorithmique, résolution de problème</a:t>
            </a:r>
            <a:endParaRPr sz="18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Mesure 02 du Plan d’action numérique (PAN)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Document du MEQ «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L’usage pédagogique de la programmation informatique</a:t>
            </a: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3" name="Google Shape;573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9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programmation créative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9" name="Google Shape;579;p19"/>
          <p:cNvSpPr txBox="1"/>
          <p:nvPr/>
        </p:nvSpPr>
        <p:spPr>
          <a:xfrm>
            <a:off x="693525" y="1110000"/>
            <a:ext cx="6582000" cy="29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Lutins (Sprites)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Arrière-plan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Dialogue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Déplacements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Effets sonores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Etc.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rgbClr val="FF00F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à compléter</a:t>
            </a:r>
            <a:endParaRPr sz="2000">
              <a:solidFill>
                <a:srgbClr val="FF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0" name="Google Shape;58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9925" y="891375"/>
            <a:ext cx="4038151" cy="336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6" name="Google Shape;586;p20"/>
          <p:cNvSpPr txBox="1"/>
          <p:nvPr/>
        </p:nvSpPr>
        <p:spPr>
          <a:xfrm>
            <a:off x="301725" y="986800"/>
            <a:ext cx="6582000" cy="29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Carré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F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À compléter</a:t>
            </a:r>
            <a:endParaRPr sz="2000">
              <a:solidFill>
                <a:srgbClr val="FF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Triangle équilatéral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Dessiner des quadrilatères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x10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Tâche créative dans Desmos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 créatif: les 3 fleurs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Tuto1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Tuto2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Tuto3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7" name="Google Shape;587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721625" y="986800"/>
            <a:ext cx="4019175" cy="267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1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3" name="Google Shape;59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50" y="1068869"/>
            <a:ext cx="3503750" cy="251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5225" y="1020700"/>
            <a:ext cx="3189625" cy="26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7575" y="1808250"/>
            <a:ext cx="2240575" cy="27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4050" y="896475"/>
            <a:ext cx="1953550" cy="22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714475"/>
            <a:ext cx="2553115" cy="22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22"/>
          <p:cNvSpPr txBox="1"/>
          <p:nvPr>
            <p:ph idx="4294967295" type="subTitle"/>
          </p:nvPr>
        </p:nvSpPr>
        <p:spPr>
          <a:xfrm>
            <a:off x="598600" y="202000"/>
            <a:ext cx="8180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</a:t>
            </a: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vec variables, incrémentation et opérateurs mathématiques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3" name="Google Shape;603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4" name="Google Shape;604;p22"/>
          <p:cNvSpPr txBox="1"/>
          <p:nvPr/>
        </p:nvSpPr>
        <p:spPr>
          <a:xfrm>
            <a:off x="460450" y="238917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5" name="Google Shape;605;p22"/>
          <p:cNvSpPr txBox="1"/>
          <p:nvPr/>
        </p:nvSpPr>
        <p:spPr>
          <a:xfrm>
            <a:off x="8262888" y="195802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6" name="Google Shape;606;p22"/>
          <p:cNvSpPr txBox="1"/>
          <p:nvPr/>
        </p:nvSpPr>
        <p:spPr>
          <a:xfrm>
            <a:off x="2188788" y="8851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7" name="Google Shape;607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29075" y="2092526"/>
            <a:ext cx="2471075" cy="2564325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22"/>
          <p:cNvSpPr txBox="1"/>
          <p:nvPr/>
        </p:nvSpPr>
        <p:spPr>
          <a:xfrm>
            <a:off x="4474788" y="21805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3"/>
          <p:cNvSpPr txBox="1"/>
          <p:nvPr>
            <p:ph idx="1" type="subTitle"/>
          </p:nvPr>
        </p:nvSpPr>
        <p:spPr>
          <a:xfrm>
            <a:off x="1691699" y="272350"/>
            <a:ext cx="5760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Idée pour piloter une activité Scratch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4" name="Google Shape;614;p23"/>
          <p:cNvSpPr txBox="1"/>
          <p:nvPr/>
        </p:nvSpPr>
        <p:spPr>
          <a:xfrm>
            <a:off x="5336750" y="1204575"/>
            <a:ext cx="31461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15" name="Google Shape;61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4725" y="1765375"/>
            <a:ext cx="1974949" cy="18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325" y="1495625"/>
            <a:ext cx="4213000" cy="169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2" name="Google Shape;622;p24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généralisation d’un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3" name="Google Shape;623;p24"/>
          <p:cNvSpPr txBox="1"/>
          <p:nvPr/>
        </p:nvSpPr>
        <p:spPr>
          <a:xfrm>
            <a:off x="999550" y="924075"/>
            <a:ext cx="71427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Structure générale d’un programme </a:t>
            </a:r>
            <a:endParaRPr b="1"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4" name="Google Shape;62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6426" y="1786200"/>
            <a:ext cx="6531151" cy="2713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0" name="Google Shape;630;p25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généralisation d’un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1" name="Google Shape;631;p25"/>
          <p:cNvSpPr txBox="1"/>
          <p:nvPr/>
        </p:nvSpPr>
        <p:spPr>
          <a:xfrm>
            <a:off x="1155275" y="944325"/>
            <a:ext cx="7142700" cy="3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Somme de 2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rgbClr val="FF00FF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2000" u="sng">
                <a:solidFill>
                  <a:srgbClr val="FF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À compléter</a:t>
            </a:r>
            <a:endParaRPr sz="2000">
              <a:solidFill>
                <a:srgbClr val="FF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Moyenne de 4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en"/>
              <a:t> </a:t>
            </a:r>
            <a:r>
              <a:rPr lang="en" sz="2000">
                <a:solidFill>
                  <a:srgbClr val="FF00FF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2000" u="sng">
                <a:solidFill>
                  <a:srgbClr val="FF00F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À compléter</a:t>
            </a:r>
            <a:endParaRPr sz="2000">
              <a:solidFill>
                <a:srgbClr val="FF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Traduire un énoncé en expression mathématique</a:t>
            </a:r>
            <a:endParaRPr sz="2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0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Aire et périmètre d’un rectangle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Rabais et taxes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 de facturation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du type ax+b=c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Relation de Pythagore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Équation de la droite</a:t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7" name="Google Shape;637;p26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 aller plus loin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8" name="Google Shape;638;p26"/>
          <p:cNvSpPr txBox="1"/>
          <p:nvPr/>
        </p:nvSpPr>
        <p:spPr>
          <a:xfrm>
            <a:off x="1155275" y="944325"/>
            <a:ext cx="7142700" cy="3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Combiner généralisation de calculs et dessin géométrique: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Carrés et Pythagore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Triangle, Pythagore et trigonométrie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Les listes en arithmétique ou  en statistique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Facture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Moyenne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Moyenne pondérée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7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4" name="Google Shape;644;p27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5" name="Google Shape;645;p27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Deux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Donner du sens à la mathématique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en s’appuyant sur la compréhension des concepts et des processus mathématiques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Recourir à la résolution de problèmes selon différentes intentions (</a:t>
            </a:r>
            <a:r>
              <a:rPr b="1" lang="en" u="sng">
                <a:latin typeface="Dosis"/>
                <a:ea typeface="Dosis"/>
                <a:cs typeface="Dosis"/>
                <a:sym typeface="Dosis"/>
              </a:rPr>
              <a:t>PAR la RP</a:t>
            </a:r>
            <a:r>
              <a:rPr b="1" lang="en">
                <a:latin typeface="Dosis"/>
                <a:ea typeface="Dosis"/>
                <a:cs typeface="Dosis"/>
                <a:sym typeface="Dosis"/>
              </a:rPr>
              <a:t>)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Condition essentielle à l’actualisation des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Favoriser l’engagement cognitif et la participation active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de l’élève dans l’activité mathématique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raisonne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(réfléchir, justifier, prouver, etc.)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communique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28"/>
          <p:cNvSpPr txBox="1"/>
          <p:nvPr/>
        </p:nvSpPr>
        <p:spPr>
          <a:xfrm>
            <a:off x="0" y="-402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            </a:t>
            </a:r>
            <a:r>
              <a:rPr lang="en">
                <a:solidFill>
                  <a:schemeClr val="accent1"/>
                </a:solidFill>
              </a:rPr>
              <a:t>  </a:t>
            </a:r>
            <a:r>
              <a:rPr lang="en" sz="25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1" name="Google Shape;65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550" y="749400"/>
            <a:ext cx="6116514" cy="3897774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28"/>
          <p:cNvSpPr txBox="1"/>
          <p:nvPr/>
        </p:nvSpPr>
        <p:spPr>
          <a:xfrm>
            <a:off x="4992225" y="4723925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8" name="Google Shape;658;p29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9" name="Google Shape;659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8950" y="1018200"/>
            <a:ext cx="4086125" cy="3828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60" name="Google Shape;660;p29"/>
          <p:cNvSpPr txBox="1"/>
          <p:nvPr/>
        </p:nvSpPr>
        <p:spPr>
          <a:xfrm>
            <a:off x="6755475" y="440410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9DAF8"/>
                </a:solidFill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solidFill>
                <a:srgbClr val="C9DAF8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0"/>
          <p:cNvSpPr/>
          <p:nvPr/>
        </p:nvSpPr>
        <p:spPr>
          <a:xfrm>
            <a:off x="321475" y="824500"/>
            <a:ext cx="6730800" cy="502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30"/>
          <p:cNvSpPr txBox="1"/>
          <p:nvPr>
            <p:ph type="title"/>
          </p:nvPr>
        </p:nvSpPr>
        <p:spPr>
          <a:xfrm>
            <a:off x="747925" y="-1559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7" name="Google Shape;667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8" name="Google Shape;668;p30"/>
          <p:cNvSpPr txBox="1"/>
          <p:nvPr>
            <p:ph idx="1" type="body"/>
          </p:nvPr>
        </p:nvSpPr>
        <p:spPr>
          <a:xfrm>
            <a:off x="247725" y="867725"/>
            <a:ext cx="7725300" cy="36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Scratch en mathématique</a:t>
            </a:r>
            <a:endParaRPr sz="17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Plus loin avec Scratch en mathématique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Premiers pas avec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 d’idées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Leçons de programmation</a:t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Scratch en math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Webinaire sur le dessin géométrique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Webinaire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sur la généralisation de calculs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3"/>
              </a:rPr>
              <a:t>Blocs utiles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	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1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latin typeface="Viga"/>
                <a:ea typeface="Viga"/>
                <a:cs typeface="Viga"/>
                <a:sym typeface="Viga"/>
              </a:rPr>
              <a:t>Accompagnement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4" name="Google Shape;6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9666" y="4289025"/>
            <a:ext cx="691434" cy="63887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31"/>
          <p:cNvSpPr txBox="1"/>
          <p:nvPr/>
        </p:nvSpPr>
        <p:spPr>
          <a:xfrm>
            <a:off x="520500" y="788725"/>
            <a:ext cx="84006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77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55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L’équipe du RÉCIT MST est disponible les mercredis matins de 9 h à 11 h 30.</a:t>
            </a:r>
            <a:r>
              <a:rPr lang="en" sz="2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8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6" name="Google Shape;676;p31"/>
          <p:cNvSpPr txBox="1"/>
          <p:nvPr/>
        </p:nvSpPr>
        <p:spPr>
          <a:xfrm>
            <a:off x="2035955" y="3837433"/>
            <a:ext cx="49020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15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recitmst.qc.ca/ecv-zoom</a:t>
            </a:r>
            <a:r>
              <a:rPr lang="en" sz="2500">
                <a:solidFill>
                  <a:schemeClr val="dk2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endParaRPr b="1"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i="1" lang="en" sz="13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</a:t>
            </a:r>
            <a:endParaRPr i="1" sz="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7" name="Google Shape;677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60358" y="1525586"/>
            <a:ext cx="3252927" cy="1900843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31"/>
          <p:cNvSpPr/>
          <p:nvPr/>
        </p:nvSpPr>
        <p:spPr>
          <a:xfrm>
            <a:off x="2652787" y="1407351"/>
            <a:ext cx="3668325" cy="2481196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dk2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9" name="Google Shape;679;p3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5" name="Google Shape;685;p32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latin typeface="Viga"/>
                <a:ea typeface="Viga"/>
                <a:cs typeface="Viga"/>
                <a:sym typeface="Viga"/>
              </a:rPr>
              <a:t>Badge « Découverte »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6" name="Google Shape;686;p32"/>
          <p:cNvSpPr txBox="1"/>
          <p:nvPr/>
        </p:nvSpPr>
        <p:spPr>
          <a:xfrm>
            <a:off x="780200" y="1018200"/>
            <a:ext cx="7649700" cy="28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Char char="■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Se créer un compte gratuit sur </a:t>
            </a: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 RÉCIT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;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Char char="✓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Valider le courriel, se connecter;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Char char="■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S’inscrire à l’autoformation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Char char="✓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Premiers pas avec Scratch en mathématique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»;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Char char="■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Consulter 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cette page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.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Ubuntu"/>
                <a:ea typeface="Ubuntu"/>
                <a:cs typeface="Ubuntu"/>
                <a:sym typeface="Ubuntu"/>
              </a:rPr>
              <a:t>Note : le lien sera disponible que quelques heures.</a:t>
            </a:r>
            <a:endParaRPr i="1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7" name="Google Shape;68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66475" y="2658700"/>
            <a:ext cx="2529107" cy="219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33"/>
          <p:cNvSpPr txBox="1"/>
          <p:nvPr>
            <p:ph idx="4294967295" type="ctrTitle"/>
          </p:nvPr>
        </p:nvSpPr>
        <p:spPr>
          <a:xfrm>
            <a:off x="508725" y="1598975"/>
            <a:ext cx="47706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93" name="Google Shape;69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33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95" name="Google Shape;695;p33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6" name="Google Shape;696;p33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7" name="Google Shape;697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79275" y="1281287"/>
            <a:ext cx="3276724" cy="133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