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73" r:id="rId4"/>
    <p:sldMasterId id="2147483674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y="5143500" cx="9144000"/>
  <p:notesSz cx="6858000" cy="9144000"/>
  <p:embeddedFontLst>
    <p:embeddedFont>
      <p:font typeface="Sniglet"/>
      <p:regular r:id="rId24"/>
    </p:embeddedFont>
    <p:embeddedFont>
      <p:font typeface="Dosis"/>
      <p:regular r:id="rId25"/>
      <p:bold r:id="rId26"/>
    </p:embeddedFont>
    <p:embeddedFont>
      <p:font typeface="Ubuntu"/>
      <p:regular r:id="rId27"/>
      <p:bold r:id="rId28"/>
      <p:italic r:id="rId29"/>
      <p:boldItalic r:id="rId30"/>
    </p:embeddedFont>
    <p:embeddedFont>
      <p:font typeface="Economica"/>
      <p:regular r:id="rId31"/>
      <p:bold r:id="rId32"/>
      <p:italic r:id="rId33"/>
      <p:boldItalic r:id="rId34"/>
    </p:embeddedFont>
    <p:embeddedFont>
      <p:font typeface="Roboto"/>
      <p:regular r:id="rId35"/>
      <p:bold r:id="rId36"/>
      <p:italic r:id="rId37"/>
      <p:boldItalic r:id="rId38"/>
    </p:embeddedFont>
    <p:embeddedFont>
      <p:font typeface="Viga"/>
      <p:regular r:id="rId3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2FF42B5D-8A25-41A2-B0A1-46191415D0F6}">
  <a:tblStyle styleId="{2FF42B5D-8A25-41A2-B0A1-46191415D0F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font" Target="fonts/Sniglet-regular.fntdata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Dosis-bold.fntdata"/><Relationship Id="rId25" Type="http://schemas.openxmlformats.org/officeDocument/2006/relationships/font" Target="fonts/Dosis-regular.fntdata"/><Relationship Id="rId28" Type="http://schemas.openxmlformats.org/officeDocument/2006/relationships/font" Target="fonts/Ubuntu-bold.fntdata"/><Relationship Id="rId27" Type="http://schemas.openxmlformats.org/officeDocument/2006/relationships/font" Target="fonts/Ubuntu-regular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font" Target="fonts/Ubuntu-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Economica-regular.fntdata"/><Relationship Id="rId30" Type="http://schemas.openxmlformats.org/officeDocument/2006/relationships/font" Target="fonts/Ubuntu-boldItalic.fntdata"/><Relationship Id="rId11" Type="http://schemas.openxmlformats.org/officeDocument/2006/relationships/slide" Target="slides/slide5.xml"/><Relationship Id="rId33" Type="http://schemas.openxmlformats.org/officeDocument/2006/relationships/font" Target="fonts/Economica-italic.fntdata"/><Relationship Id="rId10" Type="http://schemas.openxmlformats.org/officeDocument/2006/relationships/slide" Target="slides/slide4.xml"/><Relationship Id="rId32" Type="http://schemas.openxmlformats.org/officeDocument/2006/relationships/font" Target="fonts/Economica-bold.fntdata"/><Relationship Id="rId13" Type="http://schemas.openxmlformats.org/officeDocument/2006/relationships/slide" Target="slides/slide7.xml"/><Relationship Id="rId35" Type="http://schemas.openxmlformats.org/officeDocument/2006/relationships/font" Target="fonts/Roboto-regular.fntdata"/><Relationship Id="rId12" Type="http://schemas.openxmlformats.org/officeDocument/2006/relationships/slide" Target="slides/slide6.xml"/><Relationship Id="rId34" Type="http://schemas.openxmlformats.org/officeDocument/2006/relationships/font" Target="fonts/Economica-boldItalic.fntdata"/><Relationship Id="rId15" Type="http://schemas.openxmlformats.org/officeDocument/2006/relationships/slide" Target="slides/slide9.xml"/><Relationship Id="rId37" Type="http://schemas.openxmlformats.org/officeDocument/2006/relationships/font" Target="fonts/Roboto-italic.fntdata"/><Relationship Id="rId14" Type="http://schemas.openxmlformats.org/officeDocument/2006/relationships/slide" Target="slides/slide8.xml"/><Relationship Id="rId36" Type="http://schemas.openxmlformats.org/officeDocument/2006/relationships/font" Target="fonts/Roboto-bold.fntdata"/><Relationship Id="rId17" Type="http://schemas.openxmlformats.org/officeDocument/2006/relationships/slide" Target="slides/slide11.xml"/><Relationship Id="rId39" Type="http://schemas.openxmlformats.org/officeDocument/2006/relationships/font" Target="fonts/Viga-regular.fntdata"/><Relationship Id="rId16" Type="http://schemas.openxmlformats.org/officeDocument/2006/relationships/slide" Target="slides/slide10.xml"/><Relationship Id="rId38" Type="http://schemas.openxmlformats.org/officeDocument/2006/relationships/font" Target="fonts/Roboto-boldItalic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org/ul/qn4" TargetMode="External"/><Relationship Id="rId3" Type="http://schemas.openxmlformats.org/officeDocument/2006/relationships/hyperlink" Target="https://recitmst.qc.ca/Atelier-3151-Simulateur-et-classroom-Micro-bit" TargetMode="Externa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recitmst.qc.ca/e-colloque-CSSMB-Micro-bit-4-dec-2020" TargetMode="External"/><Relationship Id="rId3" Type="http://schemas.openxmlformats.org/officeDocument/2006/relationships/hyperlink" Target="https://docs.google.com/presentation/d/1pR62hEO1qfo4TnTbyS80_CVBraLG2w47iflakWyQi5U/edit?usp=sharing" TargetMode="External"/><Relationship Id="rId4" Type="http://schemas.openxmlformats.org/officeDocument/2006/relationships/hyperlink" Target="https://drive.google.com/file/d/1Y0IsK04t1SJHKwXXVmdKrhXmpEWKtOFa/view?usp=sharing" TargetMode="External"/><Relationship Id="rId5" Type="http://schemas.openxmlformats.org/officeDocument/2006/relationships/hyperlink" Target="https://drive.google.com/file/d/1Y1D4TQk5Gipuh6_ROjO2TNTnxNoq7BmS/view?usp=sharing" TargetMode="Externa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makecode.microbit.org/" TargetMode="Externa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org/ul/qjn" TargetMode="Externa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microbit.org/new-microbit/" TargetMode="Externa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classroom.microbit.org/" TargetMode="External"/><Relationship Id="rId3" Type="http://schemas.openxmlformats.org/officeDocument/2006/relationships/hyperlink" Target="https://youtu.be/3W8u4AcBcdE" TargetMode="Externa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docs.google.com/presentation/d/1202uBqv542H9-bthPr_lof7kDZ3s39DSytWerxfzQ5s/edit?usp=sharing" TargetMode="External"/><Relationship Id="rId3" Type="http://schemas.openxmlformats.org/officeDocument/2006/relationships/hyperlink" Target="https://makecode.microbit.org/" TargetMode="Externa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makecode.microbit.org/" TargetMode="Externa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org/ul/ql1" TargetMode="Externa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zoom.us/j/93849137106" TargetMode="Externa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campus.recit.qc.ca/enrol/index.php?id=284" TargetMode="Externa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gc83f533bec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2" name="Google Shape;592;gc83f533bec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000"/>
              <a:t>Lien vers l’article RÉCIT MST : </a:t>
            </a:r>
            <a:r>
              <a:rPr lang="en" sz="1000" u="sng">
                <a:solidFill>
                  <a:schemeClr val="hlink"/>
                </a:solidFill>
                <a:hlinkClick r:id="rId2"/>
              </a:rPr>
              <a:t>http://recit.org/ul/qn4</a:t>
            </a:r>
            <a:r>
              <a:rPr lang="en" sz="1000"/>
              <a:t> ou </a:t>
            </a:r>
            <a:r>
              <a:rPr lang="en" sz="1000" u="sng">
                <a:solidFill>
                  <a:schemeClr val="hlink"/>
                </a:solidFill>
                <a:hlinkClick r:id="rId3"/>
              </a:rPr>
              <a:t>https://recitmst.qc.ca/Atelier-3151-Simulateur-et-classroom-Micro-bit</a:t>
            </a:r>
            <a:r>
              <a:rPr lang="en" sz="1000"/>
              <a:t> </a:t>
            </a:r>
            <a:endParaRPr sz="1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4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4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4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g78016981db_2_121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0" name="Google Shape;600;g78016981db_2_12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Lien vers les ressources de l’atelier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https://recitmst.qc.ca/e-colloque-CSSMB-Micro-bit-4-dec-2020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Présentation :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3D4965"/>
                </a:solidFill>
              </a:rPr>
              <a:t>Version modifiable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https://docs.google.com/presentation/d/1pR62hEO1qfo4TnTbyS80_CVBraLG2w47iflakWyQi5U/edit?usp=sharing</a:t>
            </a:r>
            <a:r>
              <a:rPr lang="en">
                <a:solidFill>
                  <a:srgbClr val="3D4965"/>
                </a:solidFill>
              </a:rPr>
              <a:t> </a:t>
            </a:r>
            <a:endParaRPr>
              <a:solidFill>
                <a:srgbClr val="3D496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Version téléchargeable PDF :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https://drive.google.com/file/d/1Y0IsK04t1SJHKwXXVmdKrhXmpEWKtOFa/view?usp=sharing</a:t>
            </a:r>
            <a:r>
              <a:rPr lang="en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Version PowerPoint : </a:t>
            </a:r>
            <a:r>
              <a:rPr lang="en" u="sng">
                <a:solidFill>
                  <a:schemeClr val="hlink"/>
                </a:solidFill>
                <a:hlinkClick r:id="rId5"/>
              </a:rPr>
              <a:t>https://drive.google.com/file/d/1Y1D4TQk5Gipuh6_ROjO2TNTnxNoq7BmS/view?usp=sharing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1" name="Google Shape;611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Application MakeCode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https://makecode.microbit.org/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g784f94edab_1_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8" name="Google Shape;618;g784f94edab_1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Lien vers le cours RV virtuels du RÉCIT MST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http://recit.org/ul/qjn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g78016981db_2_183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8" name="Google Shape;628;g78016981db_2_18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2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g784f94edab_1_107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4" name="Google Shape;634;g784f94edab_1_10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3C78D8"/>
                </a:solidFill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https://microbit.org/new-microbit/</a:t>
            </a:r>
            <a:endParaRPr sz="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0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g969805abc2_0_161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2" name="Google Shape;642;g969805abc2_0_16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https://classroom.microbit.org/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Tutoriel sur l’utilisation de Micro:bit Classroo</a:t>
            </a:r>
            <a:r>
              <a:rPr lang="en"/>
              <a:t>m: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https://youtu.be/3W8u4AcBcdE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0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g87c701e2a9_0_1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2" name="Google Shape;652;g87c701e2a9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Document des activités et défis de la formation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https://docs.google.com/presentation/d/1202uBqv542H9-bthPr_lof7kDZ3s39DSytWerxfzQ5s/edit?usp=sharing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Aller à l’outil MakeCode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https://makecode.microbit.org/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0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g87c701e2a9_0_3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2" name="Google Shape;662;g87c701e2a9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Application MakeCode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https://makecode.microbit.org/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7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g784f94edab_1_162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9" name="Google Shape;669;g784f94edab_1_16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la ressource Micro:bit et GitHub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http://recit.org/ul/ql1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8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gc8583c53fe_0_53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0" name="Google Shape;680;gc8583c53fe_0_5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5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gc7748d2655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7" name="Google Shape;687;gc7748d265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Salle de vidéoconférence : </a:t>
            </a:r>
            <a:r>
              <a:rPr lang="en" sz="1050" u="sng">
                <a:solidFill>
                  <a:srgbClr val="1A73E8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https://zoom.us/j/93849137106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5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gc7748d2655_0_54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7" name="Google Shape;697;gc7748d2655_0_5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pour obtenir le badge de participation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https://campus.recit.qc.ca/enrol/index.php?id=284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g78016981db_2_184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5" name="Google Shape;705;g78016981db_2_18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3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gc83f533bec_0_1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15" name="Google Shape;715;gc83f533bec_0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5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gc83f533bec_0_2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37" name="Google Shape;737;gc83f533bec_0_2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000">
              <a:solidFill>
                <a:srgbClr val="E83C6C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2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gc83f533bec_0_2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44" name="Google Shape;744;gc83f533bec_0_2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/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63" name="Google Shape;163;p2"/>
          <p:cNvSpPr/>
          <p:nvPr/>
        </p:nvSpPr>
        <p:spPr>
          <a:xfrm>
            <a:off x="723692" y="4220091"/>
            <a:ext cx="794875" cy="985737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4" name="Google Shape;164;p2"/>
          <p:cNvSpPr/>
          <p:nvPr/>
        </p:nvSpPr>
        <p:spPr>
          <a:xfrm>
            <a:off x="-58319" y="3053287"/>
            <a:ext cx="782014" cy="890356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4025101" y="3422420"/>
            <a:ext cx="370865" cy="809588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3078045" y="3128354"/>
            <a:ext cx="730671" cy="895811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7" name="Google Shape;167;p2"/>
          <p:cNvSpPr/>
          <p:nvPr/>
        </p:nvSpPr>
        <p:spPr>
          <a:xfrm>
            <a:off x="5401648" y="3285712"/>
            <a:ext cx="805934" cy="75083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8364459" y="3346843"/>
            <a:ext cx="873792" cy="600260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4551116" y="3125540"/>
            <a:ext cx="657208" cy="679227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4419881" y="3994834"/>
            <a:ext cx="919681" cy="950908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2644912" y="4036538"/>
            <a:ext cx="890356" cy="706800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2116542" y="3186156"/>
            <a:ext cx="829755" cy="780163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1347361" y="3186147"/>
            <a:ext cx="599146" cy="706812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2681615" y="4813558"/>
            <a:ext cx="816944" cy="313967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7146421" y="4508764"/>
            <a:ext cx="1040884" cy="730620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6" name="Google Shape;176;p2"/>
          <p:cNvSpPr/>
          <p:nvPr/>
        </p:nvSpPr>
        <p:spPr>
          <a:xfrm>
            <a:off x="7146430" y="3104432"/>
            <a:ext cx="684732" cy="721463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5262207" y="4729516"/>
            <a:ext cx="525046" cy="372666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8" name="Google Shape;178;p2"/>
          <p:cNvSpPr/>
          <p:nvPr/>
        </p:nvSpPr>
        <p:spPr>
          <a:xfrm>
            <a:off x="8376372" y="4729061"/>
            <a:ext cx="508532" cy="324976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3808716" y="4429326"/>
            <a:ext cx="570935" cy="567282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7975391" y="3053272"/>
            <a:ext cx="541560" cy="67927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1" name="Google Shape;181;p2"/>
          <p:cNvSpPr/>
          <p:nvPr/>
        </p:nvSpPr>
        <p:spPr>
          <a:xfrm>
            <a:off x="1570785" y="4028295"/>
            <a:ext cx="734324" cy="723314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2" name="Google Shape;182;p2"/>
          <p:cNvSpPr/>
          <p:nvPr/>
        </p:nvSpPr>
        <p:spPr>
          <a:xfrm>
            <a:off x="247060" y="4094875"/>
            <a:ext cx="275434" cy="244207"/>
          </a:xfrm>
          <a:custGeom>
            <a:rect b="b" l="l" r="r" t="t"/>
            <a:pathLst>
              <a:path extrusionOk="0" h="4880" w="5504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3" name="Google Shape;183;p2"/>
          <p:cNvSpPr/>
          <p:nvPr/>
        </p:nvSpPr>
        <p:spPr>
          <a:xfrm>
            <a:off x="8516944" y="4082884"/>
            <a:ext cx="690236" cy="510383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859713" y="3417443"/>
            <a:ext cx="317620" cy="659010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5" name="Google Shape;185;p2"/>
          <p:cNvSpPr/>
          <p:nvPr/>
        </p:nvSpPr>
        <p:spPr>
          <a:xfrm rot="1920742">
            <a:off x="5707038" y="4213989"/>
            <a:ext cx="884797" cy="750834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6" name="Google Shape;186;p2"/>
          <p:cNvSpPr/>
          <p:nvPr/>
        </p:nvSpPr>
        <p:spPr>
          <a:xfrm rot="-3496844">
            <a:off x="115839" y="4509560"/>
            <a:ext cx="537852" cy="464440"/>
          </a:xfrm>
          <a:custGeom>
            <a:rect b="b" l="l" r="r" t="t"/>
            <a:pathLst>
              <a:path extrusionOk="0" h="9281" w="10748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7" name="Google Shape;187;p2"/>
          <p:cNvSpPr/>
          <p:nvPr/>
        </p:nvSpPr>
        <p:spPr>
          <a:xfrm>
            <a:off x="7518184" y="3966329"/>
            <a:ext cx="846269" cy="598458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8" name="Google Shape;188;p2"/>
          <p:cNvSpPr/>
          <p:nvPr/>
        </p:nvSpPr>
        <p:spPr>
          <a:xfrm rot="-5400000">
            <a:off x="6496794" y="3021441"/>
            <a:ext cx="493819" cy="63153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9" name="Google Shape;189;p2"/>
          <p:cNvSpPr/>
          <p:nvPr/>
        </p:nvSpPr>
        <p:spPr>
          <a:xfrm>
            <a:off x="6453205" y="3705907"/>
            <a:ext cx="666366" cy="752689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0" name="Google Shape;190;p2"/>
          <p:cNvSpPr/>
          <p:nvPr/>
        </p:nvSpPr>
        <p:spPr>
          <a:xfrm>
            <a:off x="1866011" y="4742879"/>
            <a:ext cx="681078" cy="455287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6669805" y="4614395"/>
            <a:ext cx="308462" cy="330481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/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9pPr>
          </a:lstStyle>
          <a:p/>
        </p:txBody>
      </p:sp>
      <p:sp>
        <p:nvSpPr>
          <p:cNvPr id="194" name="Google Shape;194;p3"/>
          <p:cNvSpPr txBox="1"/>
          <p:nvPr>
            <p:ph idx="1" type="subTitle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/>
        </p:txBody>
      </p:sp>
      <p:sp>
        <p:nvSpPr>
          <p:cNvPr id="195" name="Google Shape;195;p3"/>
          <p:cNvSpPr/>
          <p:nvPr/>
        </p:nvSpPr>
        <p:spPr>
          <a:xfrm>
            <a:off x="4412080" y="4661638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6" name="Google Shape;196;p3"/>
          <p:cNvSpPr/>
          <p:nvPr/>
        </p:nvSpPr>
        <p:spPr>
          <a:xfrm>
            <a:off x="3968826" y="4000288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7" name="Google Shape;197;p3"/>
          <p:cNvSpPr/>
          <p:nvPr/>
        </p:nvSpPr>
        <p:spPr>
          <a:xfrm>
            <a:off x="6283364" y="42095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5746560" y="4042836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7063610" y="4132028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6581517" y="4041241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2" name="Google Shape;202;p3"/>
          <p:cNvSpPr/>
          <p:nvPr/>
        </p:nvSpPr>
        <p:spPr>
          <a:xfrm>
            <a:off x="6507132" y="453396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3" name="Google Shape;203;p3"/>
          <p:cNvSpPr/>
          <p:nvPr/>
        </p:nvSpPr>
        <p:spPr>
          <a:xfrm>
            <a:off x="55010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4" name="Google Shape;204;p3"/>
          <p:cNvSpPr/>
          <p:nvPr/>
        </p:nvSpPr>
        <p:spPr>
          <a:xfrm>
            <a:off x="5201567" y="4075599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5" name="Google Shape;205;p3"/>
          <p:cNvSpPr/>
          <p:nvPr/>
        </p:nvSpPr>
        <p:spPr>
          <a:xfrm>
            <a:off x="4765584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6" name="Google Shape;206;p3"/>
          <p:cNvSpPr/>
          <p:nvPr/>
        </p:nvSpPr>
        <p:spPr>
          <a:xfrm>
            <a:off x="55218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8052577" y="402927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6984573" y="4950383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0" name="Google Shape;210;p3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1" name="Google Shape;211;p3"/>
          <p:cNvSpPr/>
          <p:nvPr/>
        </p:nvSpPr>
        <p:spPr>
          <a:xfrm>
            <a:off x="6160715" y="4780234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2" name="Google Shape;212;p3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3" name="Google Shape;213;p3"/>
          <p:cNvSpPr/>
          <p:nvPr/>
        </p:nvSpPr>
        <p:spPr>
          <a:xfrm>
            <a:off x="48922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4" name="Google Shape;214;p3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4489179" y="4206693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6" name="Google Shape;216;p3"/>
          <p:cNvSpPr/>
          <p:nvPr/>
        </p:nvSpPr>
        <p:spPr>
          <a:xfrm rot="1920548">
            <a:off x="7236726" y="46581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8263292" y="4517805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8" name="Google Shape;218;p3"/>
          <p:cNvSpPr/>
          <p:nvPr/>
        </p:nvSpPr>
        <p:spPr>
          <a:xfrm rot="-5400000">
            <a:off x="7684355" y="39822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9" name="Google Shape;219;p3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0" name="Google Shape;220;p3"/>
          <p:cNvSpPr/>
          <p:nvPr/>
        </p:nvSpPr>
        <p:spPr>
          <a:xfrm>
            <a:off x="50595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1" name="Google Shape;221;p3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1482765" y="42095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3" name="Google Shape;223;p3"/>
          <p:cNvSpPr/>
          <p:nvPr/>
        </p:nvSpPr>
        <p:spPr>
          <a:xfrm>
            <a:off x="945960" y="4042836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4" name="Google Shape;224;p3"/>
          <p:cNvSpPr/>
          <p:nvPr/>
        </p:nvSpPr>
        <p:spPr>
          <a:xfrm>
            <a:off x="2263010" y="4132028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5" name="Google Shape;225;p3"/>
          <p:cNvSpPr/>
          <p:nvPr/>
        </p:nvSpPr>
        <p:spPr>
          <a:xfrm>
            <a:off x="1780917" y="4041241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1706532" y="453396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7" name="Google Shape;227;p3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8" name="Google Shape;228;p3"/>
          <p:cNvSpPr/>
          <p:nvPr/>
        </p:nvSpPr>
        <p:spPr>
          <a:xfrm>
            <a:off x="400967" y="4075599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9" name="Google Shape;229;p3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0" name="Google Shape;230;p3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1" name="Google Shape;231;p3"/>
          <p:cNvSpPr/>
          <p:nvPr/>
        </p:nvSpPr>
        <p:spPr>
          <a:xfrm>
            <a:off x="32519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2" name="Google Shape;232;p3"/>
          <p:cNvSpPr/>
          <p:nvPr/>
        </p:nvSpPr>
        <p:spPr>
          <a:xfrm>
            <a:off x="3251978" y="402927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3" name="Google Shape;233;p3"/>
          <p:cNvSpPr/>
          <p:nvPr/>
        </p:nvSpPr>
        <p:spPr>
          <a:xfrm>
            <a:off x="2183974" y="4950383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4" name="Google Shape;234;p3"/>
          <p:cNvSpPr/>
          <p:nvPr/>
        </p:nvSpPr>
        <p:spPr>
          <a:xfrm>
            <a:off x="39491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5" name="Google Shape;235;p3"/>
          <p:cNvSpPr/>
          <p:nvPr/>
        </p:nvSpPr>
        <p:spPr>
          <a:xfrm>
            <a:off x="1360115" y="4780234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6" name="Google Shape;236;p3"/>
          <p:cNvSpPr/>
          <p:nvPr/>
        </p:nvSpPr>
        <p:spPr>
          <a:xfrm>
            <a:off x="37218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7" name="Google Shape;237;p3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8" name="Google Shape;238;p3"/>
          <p:cNvSpPr/>
          <p:nvPr/>
        </p:nvSpPr>
        <p:spPr>
          <a:xfrm>
            <a:off x="40288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9" name="Google Shape;239;p3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0" name="Google Shape;240;p3"/>
          <p:cNvSpPr/>
          <p:nvPr/>
        </p:nvSpPr>
        <p:spPr>
          <a:xfrm rot="1920548">
            <a:off x="2436125" y="46581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1" name="Google Shape;241;p3"/>
          <p:cNvSpPr/>
          <p:nvPr/>
        </p:nvSpPr>
        <p:spPr>
          <a:xfrm>
            <a:off x="3462692" y="4517805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2" name="Google Shape;242;p3"/>
          <p:cNvSpPr/>
          <p:nvPr/>
        </p:nvSpPr>
        <p:spPr>
          <a:xfrm rot="-5400000">
            <a:off x="2883755" y="39822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3" name="Google Shape;243;p3"/>
          <p:cNvSpPr/>
          <p:nvPr/>
        </p:nvSpPr>
        <p:spPr>
          <a:xfrm>
            <a:off x="28590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3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3"/>
          <p:cNvSpPr/>
          <p:nvPr/>
        </p:nvSpPr>
        <p:spPr>
          <a:xfrm>
            <a:off x="29818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"/>
          <p:cNvSpPr txBox="1"/>
          <p:nvPr>
            <p:ph idx="1" type="body"/>
          </p:nvPr>
        </p:nvSpPr>
        <p:spPr>
          <a:xfrm>
            <a:off x="2159325" y="2161800"/>
            <a:ext cx="4825500" cy="81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87350" lvl="0" marL="457200" rtl="0" algn="ctr"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500"/>
              <a:buChar char="✘"/>
              <a:defRPr b="1" sz="2500">
                <a:solidFill>
                  <a:srgbClr val="1C4587"/>
                </a:solidFill>
              </a:defRPr>
            </a:lvl1pPr>
            <a:lvl2pPr indent="-387350" lvl="1" marL="9144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✗"/>
              <a:defRPr b="1" sz="2500">
                <a:solidFill>
                  <a:srgbClr val="1C4587"/>
                </a:solidFill>
              </a:defRPr>
            </a:lvl2pPr>
            <a:lvl3pPr indent="-387350" lvl="2" marL="13716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3pPr>
            <a:lvl4pPr indent="-387350" lvl="3" marL="18288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b="1" sz="2500">
                <a:solidFill>
                  <a:srgbClr val="1C4587"/>
                </a:solidFill>
              </a:defRPr>
            </a:lvl4pPr>
            <a:lvl5pPr indent="-387350" lvl="4" marL="22860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b="1" sz="2500">
                <a:solidFill>
                  <a:srgbClr val="1C4587"/>
                </a:solidFill>
              </a:defRPr>
            </a:lvl5pPr>
            <a:lvl6pPr indent="-387350" lvl="5" marL="27432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6pPr>
            <a:lvl7pPr indent="-387350" lvl="6" marL="32004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b="1" sz="2500">
                <a:solidFill>
                  <a:srgbClr val="1C4587"/>
                </a:solidFill>
              </a:defRPr>
            </a:lvl7pPr>
            <a:lvl8pPr indent="-387350" lvl="7" marL="36576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b="1" sz="2500">
                <a:solidFill>
                  <a:srgbClr val="1C4587"/>
                </a:solidFill>
              </a:defRPr>
            </a:lvl8pPr>
            <a:lvl9pPr indent="-387350" lvl="8" marL="411480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9pPr>
          </a:lstStyle>
          <a:p/>
        </p:txBody>
      </p:sp>
      <p:sp>
        <p:nvSpPr>
          <p:cNvPr id="248" name="Google Shape;248;p4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9" name="Google Shape;249;p4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0" name="Google Shape;250;p4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1" name="Google Shape;251;p4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2" name="Google Shape;252;p4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3" name="Google Shape;253;p4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4" name="Google Shape;254;p4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5" name="Google Shape;255;p4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6" name="Google Shape;256;p4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7" name="Google Shape;257;p4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8" name="Google Shape;258;p4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9" name="Google Shape;259;p4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0" name="Google Shape;260;p4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1" name="Google Shape;261;p4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2" name="Google Shape;262;p4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3" name="Google Shape;263;p4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4" name="Google Shape;264;p4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5" name="Google Shape;265;p4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6" name="Google Shape;266;p4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7" name="Google Shape;267;p4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8" name="Google Shape;268;p4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9" name="Google Shape;269;p4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0" name="Google Shape;270;p4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1" name="Google Shape;271;p4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2" name="Google Shape;272;p4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3" name="Google Shape;273;p4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4" name="Google Shape;274;p4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5" name="Google Shape;275;p4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6" name="Google Shape;276;p4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7" name="Google Shape;277;p4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8" name="Google Shape;278;p4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9" name="Google Shape;279;p4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0" name="Google Shape;280;p4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1" name="Google Shape;281;p4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2" name="Google Shape;282;p4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3" name="Google Shape;283;p4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4" name="Google Shape;284;p4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5" name="Google Shape;285;p4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6" name="Google Shape;286;p4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7" name="Google Shape;287;p4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8" name="Google Shape;288;p4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9" name="Google Shape;289;p4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292" name="Google Shape;292;p5"/>
          <p:cNvSpPr txBox="1"/>
          <p:nvPr>
            <p:ph idx="1" type="body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7350" lvl="0" marL="45720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grpSp>
        <p:nvGrpSpPr>
          <p:cNvPr id="293" name="Google Shape;293;p5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94" name="Google Shape;294;p5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323" name="Google Shape;323;p5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24" name="Google Shape;324;p5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6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27" name="Google Shape;327;p6"/>
          <p:cNvSpPr txBox="1"/>
          <p:nvPr>
            <p:ph idx="1" type="body"/>
          </p:nvPr>
        </p:nvSpPr>
        <p:spPr>
          <a:xfrm>
            <a:off x="747925" y="1363153"/>
            <a:ext cx="31590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/>
        </p:txBody>
      </p:sp>
      <p:sp>
        <p:nvSpPr>
          <p:cNvPr id="328" name="Google Shape;328;p6"/>
          <p:cNvSpPr txBox="1"/>
          <p:nvPr>
            <p:ph idx="2" type="body"/>
          </p:nvPr>
        </p:nvSpPr>
        <p:spPr>
          <a:xfrm>
            <a:off x="4097098" y="1363153"/>
            <a:ext cx="31590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/>
        </p:txBody>
      </p:sp>
      <p:grpSp>
        <p:nvGrpSpPr>
          <p:cNvPr id="329" name="Google Shape;329;p6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30" name="Google Shape;330;p6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6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6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6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6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6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6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6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6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6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6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6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6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6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6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6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6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6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6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6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6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6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6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6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6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6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6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6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6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59" name="Google Shape;359;p6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60" name="Google Shape;360;p6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7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63" name="Google Shape;363;p7"/>
          <p:cNvSpPr txBox="1"/>
          <p:nvPr>
            <p:ph idx="1" type="body"/>
          </p:nvPr>
        </p:nvSpPr>
        <p:spPr>
          <a:xfrm>
            <a:off x="747925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64" name="Google Shape;364;p7"/>
          <p:cNvSpPr txBox="1"/>
          <p:nvPr>
            <p:ph idx="2" type="body"/>
          </p:nvPr>
        </p:nvSpPr>
        <p:spPr>
          <a:xfrm>
            <a:off x="2953087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65" name="Google Shape;365;p7"/>
          <p:cNvSpPr txBox="1"/>
          <p:nvPr>
            <p:ph idx="3" type="body"/>
          </p:nvPr>
        </p:nvSpPr>
        <p:spPr>
          <a:xfrm>
            <a:off x="5158248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grpSp>
        <p:nvGrpSpPr>
          <p:cNvPr id="366" name="Google Shape;366;p7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67" name="Google Shape;367;p7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7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7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7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7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7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7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7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7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7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7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7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7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7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7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7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7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7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7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7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7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7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7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7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7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7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7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7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7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96" name="Google Shape;396;p7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97" name="Google Shape;397;p7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8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00" name="Google Shape;400;p8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01" name="Google Shape;401;p8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8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8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8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8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8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8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8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8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8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8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8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8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8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8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8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8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8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8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8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8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8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8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8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8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8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8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8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8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430" name="Google Shape;430;p8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431" name="Google Shape;431;p8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9"/>
          <p:cNvSpPr txBox="1"/>
          <p:nvPr>
            <p:ph idx="1" type="body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/>
        </p:txBody>
      </p:sp>
      <p:sp>
        <p:nvSpPr>
          <p:cNvPr id="434" name="Google Shape;434;p9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5" name="Google Shape;435;p9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6" name="Google Shape;436;p9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7" name="Google Shape;437;p9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8" name="Google Shape;438;p9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9" name="Google Shape;439;p9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0" name="Google Shape;440;p9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1" name="Google Shape;441;p9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2" name="Google Shape;442;p9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3" name="Google Shape;443;p9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4" name="Google Shape;444;p9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5" name="Google Shape;445;p9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6" name="Google Shape;446;p9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7" name="Google Shape;447;p9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8" name="Google Shape;448;p9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9" name="Google Shape;449;p9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0" name="Google Shape;450;p9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1" name="Google Shape;451;p9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2" name="Google Shape;452;p9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3" name="Google Shape;453;p9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4" name="Google Shape;454;p9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5" name="Google Shape;455;p9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6" name="Google Shape;456;p9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7" name="Google Shape;457;p9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8" name="Google Shape;458;p9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9" name="Google Shape;459;p9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0" name="Google Shape;460;p9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1" name="Google Shape;461;p9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2" name="Google Shape;462;p9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3" name="Google Shape;463;p9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4" name="Google Shape;464;p9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5" name="Google Shape;465;p9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6" name="Google Shape;466;p9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7" name="Google Shape;467;p9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8" name="Google Shape;468;p9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9" name="Google Shape;469;p9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0" name="Google Shape;470;p9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1" name="Google Shape;471;p9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2" name="Google Shape;472;p9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3" name="Google Shape;473;p9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4" name="Google Shape;474;p9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5" name="Google Shape;475;p9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0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8" name="Google Shape;478;p10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9" name="Google Shape;479;p10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0" name="Google Shape;480;p10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1" name="Google Shape;481;p10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2" name="Google Shape;482;p10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3" name="Google Shape;483;p10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4" name="Google Shape;484;p10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5" name="Google Shape;485;p10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6" name="Google Shape;486;p10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7" name="Google Shape;487;p10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8" name="Google Shape;488;p10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9" name="Google Shape;489;p10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0" name="Google Shape;490;p10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1" name="Google Shape;491;p10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2" name="Google Shape;492;p10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3" name="Google Shape;493;p10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4" name="Google Shape;494;p10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5" name="Google Shape;495;p10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6" name="Google Shape;496;p10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7" name="Google Shape;497;p10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8" name="Google Shape;498;p10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9" name="Google Shape;499;p10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0" name="Google Shape;500;p10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1" name="Google Shape;501;p10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2" name="Google Shape;502;p10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3" name="Google Shape;503;p10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4" name="Google Shape;504;p10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5" name="Google Shape;505;p10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6" name="Google Shape;506;p10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7" name="Google Shape;507;p10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8" name="Google Shape;508;p10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9" name="Google Shape;509;p10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0" name="Google Shape;510;p10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1" name="Google Shape;511;p10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2" name="Google Shape;512;p10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3" name="Google Shape;513;p10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4" name="Google Shape;514;p10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5" name="Google Shape;515;p10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6" name="Google Shape;516;p10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10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10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letely blank">
  <p:cSld name="BLANK_1"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11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2">
  <p:cSld name="TITLE_2"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1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23" name="Google Shape;523;p1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24" name="Google Shape;524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3">
  <p:cSld name="TITLE_3"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27" name="Google Shape;527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28" name="Google Shape;528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 column + image">
  <p:cSld name="TITLE_AND_BODY_1"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14"/>
          <p:cNvSpPr txBox="1"/>
          <p:nvPr>
            <p:ph type="title"/>
          </p:nvPr>
        </p:nvSpPr>
        <p:spPr>
          <a:xfrm>
            <a:off x="4572000" y="909050"/>
            <a:ext cx="3639600" cy="64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531" name="Google Shape;531;p14"/>
          <p:cNvSpPr txBox="1"/>
          <p:nvPr>
            <p:ph idx="1" type="body"/>
          </p:nvPr>
        </p:nvSpPr>
        <p:spPr>
          <a:xfrm>
            <a:off x="4572000" y="1525754"/>
            <a:ext cx="3639600" cy="27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600"/>
              </a:spcBef>
              <a:spcAft>
                <a:spcPts val="0"/>
              </a:spcAft>
              <a:buSzPts val="2000"/>
              <a:buChar char="✘"/>
              <a:defRPr sz="2000"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✗"/>
              <a:defRPr sz="2000"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532" name="Google Shape;532;p14"/>
          <p:cNvSpPr/>
          <p:nvPr/>
        </p:nvSpPr>
        <p:spPr>
          <a:xfrm>
            <a:off x="580275" y="751950"/>
            <a:ext cx="3639600" cy="36396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3" name="Google Shape;533;p14"/>
          <p:cNvSpPr/>
          <p:nvPr/>
        </p:nvSpPr>
        <p:spPr>
          <a:xfrm>
            <a:off x="-295650" y="-356450"/>
            <a:ext cx="1057800" cy="10578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4" name="Google Shape;534;p14"/>
          <p:cNvSpPr/>
          <p:nvPr/>
        </p:nvSpPr>
        <p:spPr>
          <a:xfrm>
            <a:off x="2836600" y="179825"/>
            <a:ext cx="978600" cy="978600"/>
          </a:xfrm>
          <a:prstGeom prst="donut">
            <a:avLst>
              <a:gd fmla="val 39527" name="adj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5" name="Google Shape;535;p14"/>
          <p:cNvSpPr/>
          <p:nvPr/>
        </p:nvSpPr>
        <p:spPr>
          <a:xfrm>
            <a:off x="465975" y="3692750"/>
            <a:ext cx="1019400" cy="10194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6" name="Google Shape;536;p14"/>
          <p:cNvSpPr/>
          <p:nvPr/>
        </p:nvSpPr>
        <p:spPr>
          <a:xfrm>
            <a:off x="1485375" y="4559750"/>
            <a:ext cx="361500" cy="361500"/>
          </a:xfrm>
          <a:prstGeom prst="donut">
            <a:avLst>
              <a:gd fmla="val 29951" name="adj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7" name="Google Shape;537;p14"/>
          <p:cNvSpPr/>
          <p:nvPr/>
        </p:nvSpPr>
        <p:spPr>
          <a:xfrm>
            <a:off x="2364800" y="346950"/>
            <a:ext cx="274200" cy="2739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8" name="Google Shape;538;p14"/>
          <p:cNvSpPr/>
          <p:nvPr/>
        </p:nvSpPr>
        <p:spPr>
          <a:xfrm>
            <a:off x="-472600" y="-533400"/>
            <a:ext cx="1411800" cy="1411800"/>
          </a:xfrm>
          <a:prstGeom prst="ellipse">
            <a:avLst/>
          </a:prstGeom>
          <a:noFill/>
          <a:ln cap="flat" cmpd="sng" w="9525">
            <a:solidFill>
              <a:srgbClr val="00ACC3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9" name="Google Shape;539;p14"/>
          <p:cNvSpPr/>
          <p:nvPr/>
        </p:nvSpPr>
        <p:spPr>
          <a:xfrm>
            <a:off x="2899000" y="242225"/>
            <a:ext cx="853800" cy="853800"/>
          </a:xfrm>
          <a:prstGeom prst="ellipse">
            <a:avLst/>
          </a:prstGeom>
          <a:noFill/>
          <a:ln cap="flat" cmpd="sng" w="9525">
            <a:solidFill>
              <a:srgbClr val="ED4A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0" name="Google Shape;540;p14"/>
          <p:cNvSpPr/>
          <p:nvPr/>
        </p:nvSpPr>
        <p:spPr>
          <a:xfrm>
            <a:off x="1061150" y="142950"/>
            <a:ext cx="538500" cy="5382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 1">
  <p:cSld name="TITLE_5"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1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43" name="Google Shape;543;p1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44" name="Google Shape;544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17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51" name="Google Shape;551;p17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52" name="Google Shape;552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55" name="Google Shape;555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56" name="Google Shape;556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19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559" name="Google Shape;559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62" name="Google Shape;562;p20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63" name="Google Shape;563;p20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64" name="Google Shape;56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67" name="Google Shape;567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22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70" name="Google Shape;570;p22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71" name="Google Shape;571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2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574" name="Google Shape;574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24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7" name="Google Shape;577;p24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78" name="Google Shape;578;p24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79" name="Google Shape;579;p24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80" name="Google Shape;580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25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83" name="Google Shape;583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26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86" name="Google Shape;586;p26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87" name="Google Shape;587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theme" Target="../theme/theme2.xml"/><Relationship Id="rId1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4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Google Shape;7;p1"/>
            <p:cNvSpPr/>
            <p:nvPr/>
          </p:nvSpPr>
          <p:spPr>
            <a:xfrm>
              <a:off x="239950" y="872550"/>
              <a:ext cx="7042900" cy="3961625"/>
            </a:xfrm>
            <a:custGeom>
              <a:rect b="b" l="l" r="r" t="t"/>
              <a:pathLst>
                <a:path extrusionOk="0" fill="none" h="158465" w="281716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39950" y="47617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39950" y="46901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239950" y="46177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39950" y="45462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39950" y="44737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39950" y="44022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39950" y="43297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39950" y="42582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239950" y="41858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39950" y="41142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39950" y="40418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39950" y="39693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39950" y="38978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239950" y="38254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39950" y="37538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239950" y="36814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239950" y="36099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239950" y="35374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239950" y="34659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239950" y="33934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39950" y="33219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239950" y="32495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239950" y="31770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239950" y="31055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239950" y="3033100"/>
              <a:ext cx="7042900" cy="0"/>
            </a:xfrm>
            <a:custGeom>
              <a:rect b="b" l="l" r="r" t="t"/>
              <a:pathLst>
                <a:path extrusionOk="0" fill="none" h="0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239950" y="29615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239950" y="28891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239950" y="28175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239950" y="27451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239950" y="26736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239950" y="26011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239950" y="25296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39950" y="24572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239950" y="23847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39950" y="23132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239950" y="22407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239950" y="21692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239950" y="20968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239950" y="20252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239950" y="19528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239950" y="18813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239950" y="18088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239950" y="17373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239950" y="16648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239950" y="15924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239950" y="15209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39950" y="14484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239950" y="13769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239950" y="13044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239950" y="12329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239950" y="11605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239950" y="10889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239950" y="10165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239950" y="9450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7210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7137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7064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6992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69196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6847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6774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6702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6628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65565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6484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6411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339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62667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193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6120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6048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59760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59036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5830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5757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5685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56129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55404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54680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5394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53222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52497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51773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5104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5032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9590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48866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48141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4741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4669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4596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45234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44510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378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4306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4233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41603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4087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4015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39429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38705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3798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3724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3652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3579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3507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3434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3362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3289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3216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3144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3071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2999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29259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28535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2781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2708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2636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25637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2490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2417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2345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22730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2200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2128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054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1982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19098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18374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1764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1692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1619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5467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14742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1401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1329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12560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1183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1111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1038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966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893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8204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747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675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603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530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4582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384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312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8" name="Google Shape;158;p1"/>
          <p:cNvSpPr txBox="1"/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/>
        </p:txBody>
      </p:sp>
      <p:sp>
        <p:nvSpPr>
          <p:cNvPr id="159" name="Google Shape;159;p1"/>
          <p:cNvSpPr txBox="1"/>
          <p:nvPr>
            <p:ph idx="1" type="body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93700" lvl="0" marL="4572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Dosis"/>
              <a:buChar char="✘"/>
              <a:defRPr sz="2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✗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■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/>
        </p:txBody>
      </p:sp>
      <p:sp>
        <p:nvSpPr>
          <p:cNvPr id="160" name="Google Shape;160;p1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7" name="Google Shape;547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8" name="Google Shape;548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5.jpg"/><Relationship Id="rId4" Type="http://schemas.openxmlformats.org/officeDocument/2006/relationships/hyperlink" Target="http://recit.org/ul/qn4" TargetMode="External"/><Relationship Id="rId5" Type="http://schemas.openxmlformats.org/officeDocument/2006/relationships/image" Target="../media/image10.png"/><Relationship Id="rId6" Type="http://schemas.openxmlformats.org/officeDocument/2006/relationships/hyperlink" Target="https://creativecommons.org/licenses/by-nc-sa/4.0/deed.fr" TargetMode="External"/><Relationship Id="rId7" Type="http://schemas.openxmlformats.org/officeDocument/2006/relationships/image" Target="../media/image8.png"/><Relationship Id="rId8" Type="http://schemas.openxmlformats.org/officeDocument/2006/relationships/hyperlink" Target="mailto:equipe@recitmst.qc.ca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5.png"/><Relationship Id="rId4" Type="http://schemas.openxmlformats.org/officeDocument/2006/relationships/hyperlink" Target="https://recitmst.qc.ca/" TargetMode="External"/><Relationship Id="rId9" Type="http://schemas.openxmlformats.org/officeDocument/2006/relationships/image" Target="../media/image16.png"/><Relationship Id="rId5" Type="http://schemas.openxmlformats.org/officeDocument/2006/relationships/hyperlink" Target="http://creativecommons.org/licenses/by-nc-sa/4.0/" TargetMode="External"/><Relationship Id="rId6" Type="http://schemas.openxmlformats.org/officeDocument/2006/relationships/hyperlink" Target="http://creativecommons.org/licenses/by-nc-sa/4.0/" TargetMode="External"/><Relationship Id="rId7" Type="http://schemas.openxmlformats.org/officeDocument/2006/relationships/image" Target="../media/image2.png"/><Relationship Id="rId8" Type="http://schemas.openxmlformats.org/officeDocument/2006/relationships/hyperlink" Target="http://recit.org/ul/qn4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docs.google.com/presentation/d/e/2PACX-1vScYbtnD846_eE8uTE_5L7o1-AMBXMfD9XLL0MUj1e6KSnFaFm5LSxbHbsfHInd6OXT0sKYNO-SkMXS/pub?start=false&amp;loop=false&amp;delayms=3000" TargetMode="External"/><Relationship Id="rId4" Type="http://schemas.openxmlformats.org/officeDocument/2006/relationships/hyperlink" Target="https://docs.google.com/presentation/d/1202uBqv542H9-bthPr_lof7kDZ3s39DSytWerxfzQ5s/edit?usp=sharing" TargetMode="External"/><Relationship Id="rId5" Type="http://schemas.openxmlformats.org/officeDocument/2006/relationships/hyperlink" Target="https://makecode.microbit.org/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Relationship Id="rId4" Type="http://schemas.openxmlformats.org/officeDocument/2006/relationships/hyperlink" Target="http://recit.org/ul/qjn" TargetMode="External"/><Relationship Id="rId5" Type="http://schemas.openxmlformats.org/officeDocument/2006/relationships/hyperlink" Target="https://campus.recit.qc.ca/course/view.php?id=284" TargetMode="External"/><Relationship Id="rId6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microbit.org/new-microbit/" TargetMode="External"/><Relationship Id="rId4" Type="http://schemas.openxmlformats.org/officeDocument/2006/relationships/image" Target="../media/image14.png"/><Relationship Id="rId5" Type="http://schemas.openxmlformats.org/officeDocument/2006/relationships/hyperlink" Target="https://microbit.org/new-microbit/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Relationship Id="rId4" Type="http://schemas.openxmlformats.org/officeDocument/2006/relationships/hyperlink" Target="https://classroom.microbit.org/" TargetMode="External"/><Relationship Id="rId9" Type="http://schemas.openxmlformats.org/officeDocument/2006/relationships/hyperlink" Target="https://classroom.microbit.org/" TargetMode="External"/><Relationship Id="rId5" Type="http://schemas.openxmlformats.org/officeDocument/2006/relationships/hyperlink" Target="https://classroom.microbit.org/" TargetMode="External"/><Relationship Id="rId6" Type="http://schemas.openxmlformats.org/officeDocument/2006/relationships/hyperlink" Target="http://www.youtube.com/watch?v=3W8u4AcBcdE" TargetMode="External"/><Relationship Id="rId7" Type="http://schemas.openxmlformats.org/officeDocument/2006/relationships/image" Target="../media/image3.jpg"/><Relationship Id="rId8" Type="http://schemas.openxmlformats.org/officeDocument/2006/relationships/hyperlink" Target="https://classroom.microbit.org/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8.png"/><Relationship Id="rId4" Type="http://schemas.openxmlformats.org/officeDocument/2006/relationships/hyperlink" Target="https://docs.google.com/presentation/d/1202uBqv542H9-bthPr_lof7kDZ3s39DSytWerxfzQ5s/edit?usp=sharing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Relationship Id="rId4" Type="http://schemas.openxmlformats.org/officeDocument/2006/relationships/image" Target="../media/image7.png"/><Relationship Id="rId9" Type="http://schemas.openxmlformats.org/officeDocument/2006/relationships/hyperlink" Target="http://recit.org/ul/ql1" TargetMode="External"/><Relationship Id="rId5" Type="http://schemas.openxmlformats.org/officeDocument/2006/relationships/image" Target="../media/image5.png"/><Relationship Id="rId6" Type="http://schemas.openxmlformats.org/officeDocument/2006/relationships/hyperlink" Target="mailto:equipe@recitmst.qc.ca" TargetMode="External"/><Relationship Id="rId7" Type="http://schemas.openxmlformats.org/officeDocument/2006/relationships/hyperlink" Target="https://creativecommons.org/licenses/by-nc-sa/4.0/" TargetMode="External"/><Relationship Id="rId8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www.geogebra.org/" TargetMode="External"/><Relationship Id="rId4" Type="http://schemas.openxmlformats.org/officeDocument/2006/relationships/hyperlink" Target="https://zoom.us/j/93849137106" TargetMode="External"/><Relationship Id="rId5" Type="http://schemas.openxmlformats.org/officeDocument/2006/relationships/image" Target="../media/image1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campus.recit.qc.ca/login/index.php" TargetMode="External"/><Relationship Id="rId4" Type="http://schemas.openxmlformats.org/officeDocument/2006/relationships/hyperlink" Target="https://campus.recit.qc.ca/enrol/index.php?id=284" TargetMode="External"/><Relationship Id="rId5" Type="http://schemas.openxmlformats.org/officeDocument/2006/relationships/hyperlink" Target="https://campus.recit.qc.ca/mod/assign/view.php?id=9021" TargetMode="External"/><Relationship Id="rId6" Type="http://schemas.openxmlformats.org/officeDocument/2006/relationships/image" Target="../media/image1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5.png"/><Relationship Id="rId4" Type="http://schemas.openxmlformats.org/officeDocument/2006/relationships/hyperlink" Target="mailto:equipe@recitmst.qc.ca" TargetMode="External"/><Relationship Id="rId9" Type="http://schemas.openxmlformats.org/officeDocument/2006/relationships/image" Target="../media/image19.png"/><Relationship Id="rId5" Type="http://schemas.openxmlformats.org/officeDocument/2006/relationships/hyperlink" Target="https://www.facebook.com/RECITMST2020/" TargetMode="External"/><Relationship Id="rId6" Type="http://schemas.openxmlformats.org/officeDocument/2006/relationships/hyperlink" Target="https://twitter.com/recitmst" TargetMode="External"/><Relationship Id="rId7" Type="http://schemas.openxmlformats.org/officeDocument/2006/relationships/hyperlink" Target="https://www.youtube.com/channel/UC7IcadI_rZFwso9N81PYqFg" TargetMode="External"/><Relationship Id="rId8" Type="http://schemas.openxmlformats.org/officeDocument/2006/relationships/hyperlink" Target="http://creativecommons.org/licenses/by-nc-sa/4.0/" TargetMode="External"/></Relationships>
</file>

<file path=ppt/slides/_rels/slide15.xml.rels><?xml version="1.0" encoding="UTF-8" standalone="yes"?><Relationships xmlns="http://schemas.openxmlformats.org/package/2006/relationships"><Relationship Id="rId11" Type="http://schemas.openxmlformats.org/officeDocument/2006/relationships/image" Target="../media/image33.png"/><Relationship Id="rId10" Type="http://schemas.openxmlformats.org/officeDocument/2006/relationships/image" Target="../media/image22.png"/><Relationship Id="rId12" Type="http://schemas.openxmlformats.org/officeDocument/2006/relationships/image" Target="../media/image27.png"/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8.jpg"/><Relationship Id="rId4" Type="http://schemas.openxmlformats.org/officeDocument/2006/relationships/image" Target="../media/image21.jpg"/><Relationship Id="rId9" Type="http://schemas.openxmlformats.org/officeDocument/2006/relationships/image" Target="../media/image20.png"/><Relationship Id="rId5" Type="http://schemas.openxmlformats.org/officeDocument/2006/relationships/hyperlink" Target="https://monurl.ca/ateliers21" TargetMode="External"/><Relationship Id="rId6" Type="http://schemas.openxmlformats.org/officeDocument/2006/relationships/image" Target="../media/image26.png"/><Relationship Id="rId7" Type="http://schemas.openxmlformats.org/officeDocument/2006/relationships/image" Target="../media/image23.png"/><Relationship Id="rId8" Type="http://schemas.openxmlformats.org/officeDocument/2006/relationships/image" Target="../media/image29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1.jpg"/><Relationship Id="rId4" Type="http://schemas.openxmlformats.org/officeDocument/2006/relationships/image" Target="../media/image24.png"/><Relationship Id="rId5" Type="http://schemas.openxmlformats.org/officeDocument/2006/relationships/image" Target="../media/image3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28"/>
          <p:cNvSpPr txBox="1"/>
          <p:nvPr>
            <p:ph type="ctrTitle"/>
          </p:nvPr>
        </p:nvSpPr>
        <p:spPr>
          <a:xfrm>
            <a:off x="160975" y="1776925"/>
            <a:ext cx="5659200" cy="2758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5200"/>
              <a:buNone/>
            </a:pPr>
            <a:r>
              <a:t/>
            </a:r>
            <a:endParaRPr b="1" sz="3400">
              <a:solidFill>
                <a:srgbClr val="666666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5200"/>
              <a:buNone/>
            </a:pPr>
            <a:r>
              <a:rPr b="1" i="1" lang="en" sz="3400">
                <a:solidFill>
                  <a:srgbClr val="666666"/>
                </a:solidFill>
              </a:rPr>
              <a:t>Atelier 3151</a:t>
            </a:r>
            <a:endParaRPr b="1" i="1" sz="3400">
              <a:solidFill>
                <a:srgbClr val="666666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5200"/>
              <a:buNone/>
            </a:pPr>
            <a:r>
              <a:rPr b="1" i="1" lang="en" sz="3400">
                <a:solidFill>
                  <a:srgbClr val="666666"/>
                </a:solidFill>
              </a:rPr>
              <a:t>Simulateur et classroom</a:t>
            </a:r>
            <a:endParaRPr b="1" i="1" sz="3400">
              <a:solidFill>
                <a:srgbClr val="666666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5200"/>
              <a:buNone/>
            </a:pPr>
            <a:r>
              <a:rPr b="1" i="1" lang="en" sz="3400">
                <a:solidFill>
                  <a:srgbClr val="666666"/>
                </a:solidFill>
              </a:rPr>
              <a:t> de Micro:bit</a:t>
            </a:r>
            <a:endParaRPr b="1" i="1" sz="3400">
              <a:solidFill>
                <a:srgbClr val="666666"/>
              </a:solidFill>
            </a:endParaRPr>
          </a:p>
          <a:p>
            <a:pPr indent="0" lvl="0" marL="7200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400" u="sng">
                <a:solidFill>
                  <a:srgbClr val="FAA22A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recit.org/ul/qn4</a:t>
            </a:r>
            <a:endParaRPr b="1" i="1" sz="3400">
              <a:solidFill>
                <a:srgbClr val="FAA22A"/>
              </a:solidFill>
            </a:endParaRPr>
          </a:p>
        </p:txBody>
      </p:sp>
      <p:pic>
        <p:nvPicPr>
          <p:cNvPr id="595" name="Google Shape;595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21650" y="1985275"/>
            <a:ext cx="3874750" cy="203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6" name="Google Shape;596;p28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37113" y="4547790"/>
            <a:ext cx="1077165" cy="376875"/>
          </a:xfrm>
          <a:prstGeom prst="rect">
            <a:avLst/>
          </a:prstGeom>
          <a:noFill/>
          <a:ln>
            <a:noFill/>
          </a:ln>
        </p:spPr>
      </p:pic>
      <p:sp>
        <p:nvSpPr>
          <p:cNvPr id="597" name="Google Shape;597;p28"/>
          <p:cNvSpPr txBox="1"/>
          <p:nvPr/>
        </p:nvSpPr>
        <p:spPr>
          <a:xfrm>
            <a:off x="1353925" y="4599438"/>
            <a:ext cx="1587900" cy="27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rgbClr val="0097A7"/>
                </a:solidFill>
                <a:latin typeface="Viga"/>
                <a:ea typeface="Viga"/>
                <a:cs typeface="Viga"/>
                <a:sym typeface="Viga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RÉCIT MST 2021</a:t>
            </a:r>
            <a:endParaRPr>
              <a:solidFill>
                <a:srgbClr val="384F5C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29"/>
          <p:cNvSpPr txBox="1"/>
          <p:nvPr>
            <p:ph idx="4294967295" type="body"/>
          </p:nvPr>
        </p:nvSpPr>
        <p:spPr>
          <a:xfrm>
            <a:off x="4093500" y="1674374"/>
            <a:ext cx="4641300" cy="2213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600">
                <a:latin typeface="Ubuntu"/>
                <a:ea typeface="Ubuntu"/>
                <a:cs typeface="Ubuntu"/>
                <a:sym typeface="Ubuntu"/>
              </a:rPr>
              <a:t>Marc-André Mercier</a:t>
            </a:r>
            <a:endParaRPr b="1" sz="36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600">
                <a:latin typeface="Ubuntu"/>
                <a:ea typeface="Ubuntu"/>
                <a:cs typeface="Ubuntu"/>
                <a:sym typeface="Ubuntu"/>
              </a:rPr>
              <a:t>Pierre Lachance</a:t>
            </a:r>
            <a:endParaRPr b="1" sz="36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600">
                <a:latin typeface="Ubuntu"/>
                <a:ea typeface="Ubuntu"/>
                <a:cs typeface="Ubuntu"/>
                <a:sym typeface="Ubuntu"/>
              </a:rPr>
              <a:t>Sonya Fiset</a:t>
            </a:r>
            <a:endParaRPr b="1" sz="36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03" name="Google Shape;603;p29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04" name="Google Shape;604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81275" y="247500"/>
            <a:ext cx="398145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605" name="Google Shape;605;p29"/>
          <p:cNvSpPr txBox="1"/>
          <p:nvPr/>
        </p:nvSpPr>
        <p:spPr>
          <a:xfrm>
            <a:off x="1682900" y="4716675"/>
            <a:ext cx="7179000" cy="38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</a:t>
            </a:r>
            <a:r>
              <a:rPr lang="en" sz="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RÉCIT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sont mise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s à disposition, sauf 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exception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, selon les termes de la licence </a:t>
            </a:r>
            <a:r>
              <a:rPr lang="en" sz="800" u="sng">
                <a:latin typeface="Ubuntu"/>
                <a:ea typeface="Ubuntu"/>
                <a:cs typeface="Ubuntu"/>
                <a:sym typeface="Ubuntu"/>
                <a:hlinkClick r:id="rId5"/>
              </a:rPr>
              <a:t>Licence Creative </a:t>
            </a:r>
            <a:endParaRPr sz="8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u="sng">
                <a:latin typeface="Ubuntu"/>
                <a:ea typeface="Ubuntu"/>
                <a:cs typeface="Ubuntu"/>
                <a:sym typeface="Ubuntu"/>
                <a:hlinkClick r:id="rId6"/>
              </a:rPr>
              <a:t>Commons Attribution - Pas d’Utilisation Commerciale - Partage dans les Mêmes Conditions 4.0 International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.  </a:t>
            </a:r>
            <a:endParaRPr sz="8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06" name="Google Shape;606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55922" y="4787722"/>
            <a:ext cx="676525" cy="239500"/>
          </a:xfrm>
          <a:prstGeom prst="rect">
            <a:avLst/>
          </a:prstGeom>
          <a:noFill/>
          <a:ln>
            <a:noFill/>
          </a:ln>
        </p:spPr>
      </p:pic>
      <p:sp>
        <p:nvSpPr>
          <p:cNvPr id="607" name="Google Shape;607;p29"/>
          <p:cNvSpPr txBox="1"/>
          <p:nvPr/>
        </p:nvSpPr>
        <p:spPr>
          <a:xfrm>
            <a:off x="1258200" y="4140063"/>
            <a:ext cx="66276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Lien vers les ressources de l’atelier : </a:t>
            </a:r>
            <a:r>
              <a:rPr b="1" lang="en" sz="16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8"/>
              </a:rPr>
              <a:t>recit.org/ul/qn4</a:t>
            </a:r>
            <a:endParaRPr b="1" sz="22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08" name="Google Shape;608;p2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258202" y="1433290"/>
            <a:ext cx="2276900" cy="2276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30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latin typeface="Viga"/>
                <a:ea typeface="Viga"/>
                <a:cs typeface="Viga"/>
                <a:sym typeface="Viga"/>
              </a:rPr>
              <a:t>Plan de la rencontre</a:t>
            </a:r>
            <a:endParaRPr sz="32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14" name="Google Shape;614;p30"/>
          <p:cNvSpPr txBox="1"/>
          <p:nvPr>
            <p:ph idx="1" type="body"/>
          </p:nvPr>
        </p:nvSpPr>
        <p:spPr>
          <a:xfrm>
            <a:off x="747925" y="998025"/>
            <a:ext cx="78477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Bienvenue</a:t>
            </a:r>
            <a:endParaRPr sz="16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Qui êtes-vous?</a:t>
            </a:r>
            <a:endParaRPr sz="16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Présentation de Micro:bit</a:t>
            </a:r>
            <a:endParaRPr sz="16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Micro:bit Classroom </a:t>
            </a:r>
            <a:r>
              <a:rPr lang="en" sz="1600">
                <a:solidFill>
                  <a:srgbClr val="FFFFFF"/>
                </a:solidFill>
                <a:highlight>
                  <a:srgbClr val="38761D"/>
                </a:highlight>
                <a:latin typeface="Ubuntu"/>
                <a:ea typeface="Ubuntu"/>
                <a:cs typeface="Ubuntu"/>
                <a:sym typeface="Ubuntu"/>
              </a:rPr>
              <a:t>(Nouveauté !!!)</a:t>
            </a:r>
            <a:endParaRPr sz="1600">
              <a:solidFill>
                <a:srgbClr val="FFFFFF"/>
              </a:solidFill>
              <a:highlight>
                <a:srgbClr val="38761D"/>
              </a:highlight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Défis : </a:t>
            </a:r>
            <a:r>
              <a:rPr lang="en" sz="16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Activités Micro:bit</a:t>
            </a:r>
            <a:r>
              <a:rPr lang="en" sz="16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 (</a:t>
            </a:r>
            <a:r>
              <a:rPr lang="en" sz="16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version modifiable</a:t>
            </a:r>
            <a:r>
              <a:rPr lang="en" sz="16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)</a:t>
            </a:r>
            <a:endParaRPr sz="16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Essayer ces défis dans l’interface de </a:t>
            </a:r>
            <a:r>
              <a:rPr lang="en" sz="16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MakeCode</a:t>
            </a:r>
            <a:endParaRPr sz="16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Poser vos questions dans le clavardage ou ouvrir notre micro/caméra pour ce faire</a:t>
            </a:r>
            <a:endParaRPr sz="16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Partager vos tests dans le clavardage</a:t>
            </a:r>
            <a:endParaRPr sz="16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Nous partagerons notre écran pour nos explications</a:t>
            </a:r>
            <a:endParaRPr sz="16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Avez-vous des idées d’utilisations avec vos élèves?</a:t>
            </a:r>
            <a:endParaRPr sz="16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Le duo Micro:bit et GitHub</a:t>
            </a:r>
            <a:r>
              <a:rPr lang="en" sz="1600">
                <a:solidFill>
                  <a:schemeClr val="lt1"/>
                </a:solidFill>
                <a:highlight>
                  <a:srgbClr val="38761D"/>
                </a:highlight>
                <a:latin typeface="Ubuntu"/>
                <a:ea typeface="Ubuntu"/>
                <a:cs typeface="Ubuntu"/>
                <a:sym typeface="Ubuntu"/>
              </a:rPr>
              <a:t>(Nouveauté !!!)</a:t>
            </a:r>
            <a:endParaRPr sz="16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Retour</a:t>
            </a:r>
            <a:endParaRPr sz="16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15" name="Google Shape;615;p30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31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21" name="Google Shape;621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72900" y="796359"/>
            <a:ext cx="1831399" cy="2146900"/>
          </a:xfrm>
          <a:prstGeom prst="rect">
            <a:avLst/>
          </a:prstGeom>
          <a:noFill/>
          <a:ln>
            <a:noFill/>
          </a:ln>
        </p:spPr>
      </p:pic>
      <p:sp>
        <p:nvSpPr>
          <p:cNvPr id="622" name="Google Shape;622;p31"/>
          <p:cNvSpPr/>
          <p:nvPr/>
        </p:nvSpPr>
        <p:spPr>
          <a:xfrm>
            <a:off x="1240400" y="1245900"/>
            <a:ext cx="2651700" cy="2651700"/>
          </a:xfrm>
          <a:prstGeom prst="ellipse">
            <a:avLst/>
          </a:prstGeom>
          <a:solidFill>
            <a:srgbClr val="3C78D8"/>
          </a:solidFill>
          <a:ln cap="flat" cmpd="sng" w="9525">
            <a:solidFill>
              <a:srgbClr val="0069B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3" name="Google Shape;623;p31"/>
          <p:cNvSpPr txBox="1"/>
          <p:nvPr>
            <p:ph idx="1" type="body"/>
          </p:nvPr>
        </p:nvSpPr>
        <p:spPr>
          <a:xfrm>
            <a:off x="1240400" y="1443447"/>
            <a:ext cx="2641500" cy="206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Qui êtes-vous?</a:t>
            </a:r>
            <a:endParaRPr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Nom, rôle, CSS</a:t>
            </a:r>
            <a:endParaRPr sz="200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(clavardage)</a:t>
            </a:r>
            <a:endParaRPr i="0"/>
          </a:p>
        </p:txBody>
      </p:sp>
      <p:sp>
        <p:nvSpPr>
          <p:cNvPr id="624" name="Google Shape;624;p31"/>
          <p:cNvSpPr txBox="1"/>
          <p:nvPr/>
        </p:nvSpPr>
        <p:spPr>
          <a:xfrm>
            <a:off x="4846350" y="3721638"/>
            <a:ext cx="2884500" cy="62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4"/>
              </a:rPr>
              <a:t>recit.org/ul/qjn</a:t>
            </a:r>
            <a:endParaRPr sz="21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25" name="Google Shape;625;p31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78950" y="3159563"/>
            <a:ext cx="20193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9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32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31" name="Google Shape;631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1613" y="326775"/>
            <a:ext cx="8820777" cy="4289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p33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37" name="Google Shape;637;p33"/>
          <p:cNvSpPr txBox="1"/>
          <p:nvPr>
            <p:ph idx="4294967295" type="title"/>
          </p:nvPr>
        </p:nvSpPr>
        <p:spPr>
          <a:xfrm>
            <a:off x="311025" y="-139425"/>
            <a:ext cx="8116200" cy="80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Nouveau Micro:bit le V2 </a:t>
            </a:r>
            <a:endParaRPr baseline="30000" sz="2400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38" name="Google Shape;638;p33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56225" y="666675"/>
            <a:ext cx="6225800" cy="3673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39" name="Google Shape;639;p33"/>
          <p:cNvSpPr txBox="1"/>
          <p:nvPr/>
        </p:nvSpPr>
        <p:spPr>
          <a:xfrm>
            <a:off x="1968825" y="4339875"/>
            <a:ext cx="4800600" cy="5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 u="sng">
                <a:solidFill>
                  <a:schemeClr val="hlink"/>
                </a:solidFill>
                <a:hlinkClick r:id="rId5"/>
              </a:rPr>
              <a:t>https://microbit.org/new-microbit/</a:t>
            </a:r>
            <a:endParaRPr b="1" sz="2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34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45" name="Google Shape;645;p34"/>
          <p:cNvSpPr txBox="1"/>
          <p:nvPr>
            <p:ph idx="4294967295" type="title"/>
          </p:nvPr>
        </p:nvSpPr>
        <p:spPr>
          <a:xfrm>
            <a:off x="1501800" y="0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latin typeface="Viga"/>
                <a:ea typeface="Viga"/>
                <a:cs typeface="Viga"/>
                <a:sym typeface="Viga"/>
              </a:rPr>
              <a:t>Micro:bit Classroom</a:t>
            </a:r>
            <a:endParaRPr sz="32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46" name="Google Shape;646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238" y="1384800"/>
            <a:ext cx="4259774" cy="2077200"/>
          </a:xfrm>
          <a:prstGeom prst="rect">
            <a:avLst/>
          </a:prstGeom>
          <a:noFill/>
          <a:ln>
            <a:noFill/>
          </a:ln>
        </p:spPr>
      </p:pic>
      <p:sp>
        <p:nvSpPr>
          <p:cNvPr id="647" name="Google Shape;647;p34">
            <a:hlinkClick r:id="rId4"/>
          </p:cNvPr>
          <p:cNvSpPr txBox="1"/>
          <p:nvPr/>
        </p:nvSpPr>
        <p:spPr>
          <a:xfrm>
            <a:off x="790525" y="3548250"/>
            <a:ext cx="4045200" cy="69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5"/>
              </a:rPr>
              <a:t>https://classroom.microbit.org/</a:t>
            </a:r>
            <a:endParaRPr b="1" sz="2100">
              <a:solidFill>
                <a:schemeClr val="accent1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48" name="Google Shape;648;p34" title="Microbit classroom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595400" y="1384800"/>
            <a:ext cx="2769600" cy="2077200"/>
          </a:xfrm>
          <a:prstGeom prst="rect">
            <a:avLst/>
          </a:prstGeom>
          <a:noFill/>
          <a:ln>
            <a:noFill/>
          </a:ln>
        </p:spPr>
      </p:pic>
      <p:sp>
        <p:nvSpPr>
          <p:cNvPr id="649" name="Google Shape;649;p34">
            <a:hlinkClick r:id="rId8"/>
          </p:cNvPr>
          <p:cNvSpPr txBox="1"/>
          <p:nvPr/>
        </p:nvSpPr>
        <p:spPr>
          <a:xfrm>
            <a:off x="4957600" y="3548250"/>
            <a:ext cx="4045200" cy="69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9"/>
              </a:rPr>
              <a:t>Tutoriel</a:t>
            </a:r>
            <a:endParaRPr b="1" sz="2100">
              <a:solidFill>
                <a:schemeClr val="accent1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p35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55" name="Google Shape;655;p35"/>
          <p:cNvSpPr txBox="1"/>
          <p:nvPr/>
        </p:nvSpPr>
        <p:spPr>
          <a:xfrm>
            <a:off x="2443025" y="243575"/>
            <a:ext cx="4111200" cy="53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200">
                <a:solidFill>
                  <a:srgbClr val="0069BF"/>
                </a:solidFill>
                <a:latin typeface="Economica"/>
                <a:ea typeface="Economica"/>
                <a:cs typeface="Economica"/>
                <a:sym typeface="Economica"/>
              </a:rPr>
              <a:t>Micro:bit - Activités</a:t>
            </a:r>
            <a:endParaRPr b="1" sz="4200">
              <a:solidFill>
                <a:srgbClr val="0069BF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cxnSp>
        <p:nvCxnSpPr>
          <p:cNvPr id="656" name="Google Shape;656;p35"/>
          <p:cNvCxnSpPr/>
          <p:nvPr/>
        </p:nvCxnSpPr>
        <p:spPr>
          <a:xfrm>
            <a:off x="2472125" y="778175"/>
            <a:ext cx="4053000" cy="0"/>
          </a:xfrm>
          <a:prstGeom prst="straightConnector1">
            <a:avLst/>
          </a:prstGeom>
          <a:noFill/>
          <a:ln cap="flat" cmpd="sng" w="76200">
            <a:solidFill>
              <a:srgbClr val="FAA22A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57" name="Google Shape;657;p35"/>
          <p:cNvSpPr txBox="1"/>
          <p:nvPr/>
        </p:nvSpPr>
        <p:spPr>
          <a:xfrm>
            <a:off x="294525" y="3626300"/>
            <a:ext cx="8485500" cy="42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Ubuntu"/>
                <a:ea typeface="Ubuntu"/>
                <a:cs typeface="Ubuntu"/>
                <a:sym typeface="Ubuntu"/>
              </a:rPr>
              <a:t>DÉBUTANTS, INTERMÉDIAIRES, AVANCÉS</a:t>
            </a:r>
            <a:endParaRPr b="1" sz="24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58" name="Google Shape;658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25075" y="1095400"/>
            <a:ext cx="2806300" cy="2326074"/>
          </a:xfrm>
          <a:prstGeom prst="rect">
            <a:avLst/>
          </a:prstGeom>
          <a:noFill/>
          <a:ln>
            <a:noFill/>
          </a:ln>
        </p:spPr>
      </p:pic>
      <p:sp>
        <p:nvSpPr>
          <p:cNvPr id="659" name="Google Shape;659;p35"/>
          <p:cNvSpPr txBox="1"/>
          <p:nvPr/>
        </p:nvSpPr>
        <p:spPr>
          <a:xfrm>
            <a:off x="5049750" y="1633688"/>
            <a:ext cx="3348000" cy="19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Dosis"/>
                <a:ea typeface="Dosis"/>
                <a:cs typeface="Dosis"/>
                <a:sym typeface="Dosis"/>
              </a:rPr>
              <a:t>Ouvrir </a:t>
            </a:r>
            <a:r>
              <a:rPr lang="en" sz="2000" u="sng">
                <a:solidFill>
                  <a:schemeClr val="hlink"/>
                </a:solidFill>
                <a:latin typeface="Dosis"/>
                <a:ea typeface="Dosis"/>
                <a:cs typeface="Dosis"/>
                <a:sym typeface="Dosis"/>
                <a:hlinkClick r:id="rId4"/>
              </a:rPr>
              <a:t>ce document</a:t>
            </a:r>
            <a:r>
              <a:rPr lang="en" sz="2000">
                <a:latin typeface="Dosis"/>
                <a:ea typeface="Dosis"/>
                <a:cs typeface="Dosis"/>
                <a:sym typeface="Dosis"/>
              </a:rPr>
              <a:t> et essayer les défis proposés (selon votre niveau d’aisance dans l’outil).</a:t>
            </a:r>
            <a:endParaRPr sz="2000"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3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36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latin typeface="Viga"/>
                <a:ea typeface="Viga"/>
                <a:cs typeface="Viga"/>
                <a:sym typeface="Viga"/>
              </a:rPr>
              <a:t>Retour sur les expérimentations</a:t>
            </a:r>
            <a:endParaRPr sz="32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65" name="Google Shape;665;p36"/>
          <p:cNvSpPr txBox="1"/>
          <p:nvPr>
            <p:ph idx="1" type="body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384F5C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Idées de projets avec vos élèves?</a:t>
            </a:r>
            <a:endParaRPr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À propos des documents</a:t>
            </a:r>
            <a:endParaRPr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À propos de l’outil MakeCode</a:t>
            </a:r>
            <a:endParaRPr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...</a:t>
            </a:r>
            <a:endParaRPr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66" name="Google Shape;666;p36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0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p37"/>
          <p:cNvSpPr txBox="1"/>
          <p:nvPr/>
        </p:nvSpPr>
        <p:spPr>
          <a:xfrm>
            <a:off x="1855950" y="736550"/>
            <a:ext cx="5432100" cy="161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Makecode Micro:bit et GitHub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Partager une programme et garder des traces de son évolution</a:t>
            </a:r>
            <a:endParaRPr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72" name="Google Shape;672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4225" y="2124325"/>
            <a:ext cx="2491868" cy="203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3" name="Google Shape;673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45650" y="2124325"/>
            <a:ext cx="2253315" cy="203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4" name="Google Shape;674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564750" y="4505050"/>
            <a:ext cx="543475" cy="525350"/>
          </a:xfrm>
          <a:prstGeom prst="rect">
            <a:avLst/>
          </a:prstGeom>
          <a:noFill/>
          <a:ln>
            <a:noFill/>
          </a:ln>
        </p:spPr>
      </p:pic>
      <p:sp>
        <p:nvSpPr>
          <p:cNvPr id="675" name="Google Shape;675;p37"/>
          <p:cNvSpPr txBox="1"/>
          <p:nvPr/>
        </p:nvSpPr>
        <p:spPr>
          <a:xfrm>
            <a:off x="99950" y="4804050"/>
            <a:ext cx="1666200" cy="2934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u="sng">
                <a:solidFill>
                  <a:srgbClr val="3C78D8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RÉCIT MST</a:t>
            </a:r>
            <a:r>
              <a:rPr lang="en" sz="900">
                <a:solidFill>
                  <a:srgbClr val="3D4965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 2020 </a:t>
            </a:r>
            <a:endParaRPr sz="1100"/>
          </a:p>
        </p:txBody>
      </p:sp>
      <p:pic>
        <p:nvPicPr>
          <p:cNvPr id="676" name="Google Shape;676;p37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145799" y="4848661"/>
            <a:ext cx="583550" cy="204175"/>
          </a:xfrm>
          <a:prstGeom prst="rect">
            <a:avLst/>
          </a:prstGeom>
          <a:noFill/>
          <a:ln>
            <a:noFill/>
          </a:ln>
        </p:spPr>
      </p:pic>
      <p:sp>
        <p:nvSpPr>
          <p:cNvPr id="677" name="Google Shape;677;p37"/>
          <p:cNvSpPr txBox="1"/>
          <p:nvPr/>
        </p:nvSpPr>
        <p:spPr>
          <a:xfrm>
            <a:off x="2022075" y="4364750"/>
            <a:ext cx="4872900" cy="4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u="sng">
                <a:solidFill>
                  <a:schemeClr val="accent1"/>
                </a:solidFill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http://recit.org/ul/ql1</a:t>
            </a:r>
            <a:r>
              <a:rPr lang="en" sz="1700"/>
              <a:t> </a:t>
            </a:r>
            <a:endParaRPr sz="2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p38"/>
          <p:cNvSpPr txBox="1"/>
          <p:nvPr>
            <p:ph type="title"/>
          </p:nvPr>
        </p:nvSpPr>
        <p:spPr>
          <a:xfrm>
            <a:off x="747925" y="225025"/>
            <a:ext cx="7151400" cy="62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Formations offertes par le RÉCIT MST</a:t>
            </a:r>
            <a:endParaRPr sz="32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83" name="Google Shape;683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71094" y="111475"/>
            <a:ext cx="763880" cy="7378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84" name="Google Shape;684;p38"/>
          <p:cNvGraphicFramePr/>
          <p:nvPr/>
        </p:nvGraphicFramePr>
        <p:xfrm>
          <a:off x="331625" y="8065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{2FF42B5D-8A25-41A2-B0A1-46191415D0F6}</a:tableStyleId>
              </a:tblPr>
              <a:tblGrid>
                <a:gridCol w="624000"/>
                <a:gridCol w="1808950"/>
                <a:gridCol w="1808950"/>
                <a:gridCol w="1808950"/>
                <a:gridCol w="1808950"/>
              </a:tblGrid>
              <a:tr h="3724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Ubuntu"/>
                          <a:ea typeface="Ubuntu"/>
                          <a:cs typeface="Ubuntu"/>
                          <a:sym typeface="Ubuntu"/>
                        </a:rPr>
                        <a:t>Lundi 29 mars</a:t>
                      </a:r>
                      <a:endParaRPr sz="9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Ubuntu"/>
                          <a:ea typeface="Ubuntu"/>
                          <a:cs typeface="Ubuntu"/>
                          <a:sym typeface="Ubuntu"/>
                        </a:rPr>
                        <a:t>Mardi 30 mars</a:t>
                      </a:r>
                      <a:endParaRPr sz="9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Ubuntu"/>
                          <a:ea typeface="Ubuntu"/>
                          <a:cs typeface="Ubuntu"/>
                          <a:sym typeface="Ubuntu"/>
                        </a:rPr>
                        <a:t>Mercredi 31 mars</a:t>
                      </a:r>
                      <a:endParaRPr sz="9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Ubuntu"/>
                          <a:ea typeface="Ubuntu"/>
                          <a:cs typeface="Ubuntu"/>
                          <a:sym typeface="Ubuntu"/>
                        </a:rPr>
                        <a:t>Jeudi 1er avril</a:t>
                      </a:r>
                      <a:endParaRPr sz="9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/>
                </a:tc>
              </a:tr>
              <a:tr h="1252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Ubuntu"/>
                          <a:ea typeface="Ubuntu"/>
                          <a:cs typeface="Ubuntu"/>
                          <a:sym typeface="Ubuntu"/>
                        </a:rPr>
                        <a:t>8h30</a:t>
                      </a:r>
                      <a:endParaRPr sz="9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Ubuntu"/>
                          <a:ea typeface="Ubuntu"/>
                          <a:cs typeface="Ubuntu"/>
                          <a:sym typeface="Ubuntu"/>
                        </a:rPr>
                        <a:t>#1152-Applications GeoGebra, les calculatrices et Classique</a:t>
                      </a:r>
                      <a:endParaRPr b="1" sz="9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Ubuntu"/>
                          <a:ea typeface="Ubuntu"/>
                          <a:cs typeface="Ubuntu"/>
                          <a:sym typeface="Ubuntu"/>
                        </a:rPr>
                        <a:t>#1151-Scratch, programmer en science et technologie</a:t>
                      </a:r>
                      <a:endParaRPr b="1" sz="9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Ubuntu"/>
                          <a:ea typeface="Ubuntu"/>
                          <a:cs typeface="Ubuntu"/>
                          <a:sym typeface="Ubuntu"/>
                        </a:rPr>
                        <a:t>#2152-Programmer EV3 autrement : Scratch et simulateur MakeCode</a:t>
                      </a:r>
                      <a:endParaRPr b="1" sz="9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Ubuntu"/>
                          <a:ea typeface="Ubuntu"/>
                          <a:cs typeface="Ubuntu"/>
                          <a:sym typeface="Ubuntu"/>
                        </a:rPr>
                        <a:t>#3151-Simulateur et classroom Micro:bit</a:t>
                      </a:r>
                      <a:endParaRPr b="1" sz="9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Ubuntu"/>
                          <a:ea typeface="Ubuntu"/>
                          <a:cs typeface="Ubuntu"/>
                          <a:sym typeface="Ubuntu"/>
                        </a:rPr>
                        <a:t>#4151-Minecraft Education pour ludiciser sa classe et pour apprendre à programmer</a:t>
                      </a:r>
                      <a:endParaRPr b="1" sz="9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Ubuntu"/>
                          <a:ea typeface="Ubuntu"/>
                          <a:cs typeface="Ubuntu"/>
                          <a:sym typeface="Ubuntu"/>
                        </a:rPr>
                        <a:t>#4153-Applications GeoGebra, les calculatrices et Classique</a:t>
                      </a:r>
                      <a:endParaRPr b="1" sz="9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>
                    <a:solidFill>
                      <a:srgbClr val="FCE5CD"/>
                    </a:solidFill>
                  </a:tcPr>
                </a:tc>
              </a:tr>
              <a:tr h="3428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Ubuntu"/>
                          <a:ea typeface="Ubuntu"/>
                          <a:cs typeface="Ubuntu"/>
                          <a:sym typeface="Ubuntu"/>
                        </a:rPr>
                        <a:t>11h30</a:t>
                      </a:r>
                      <a:endParaRPr sz="9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9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9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Ubuntu"/>
                          <a:ea typeface="Ubuntu"/>
                          <a:cs typeface="Ubuntu"/>
                          <a:sym typeface="Ubuntu"/>
                        </a:rPr>
                        <a:t>Salon VIP</a:t>
                      </a:r>
                      <a:endParaRPr b="1" sz="9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Ubuntu"/>
                          <a:ea typeface="Ubuntu"/>
                          <a:cs typeface="Ubuntu"/>
                          <a:sym typeface="Ubuntu"/>
                        </a:rPr>
                        <a:t>Laboratoire créatif</a:t>
                      </a:r>
                      <a:endParaRPr b="1" sz="9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9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/>
                </a:tc>
              </a:tr>
              <a:tr h="1041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Ubuntu"/>
                          <a:ea typeface="Ubuntu"/>
                          <a:cs typeface="Ubuntu"/>
                          <a:sym typeface="Ubuntu"/>
                        </a:rPr>
                        <a:t>14h35</a:t>
                      </a:r>
                      <a:endParaRPr sz="9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9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Ubuntu"/>
                          <a:ea typeface="Ubuntu"/>
                          <a:cs typeface="Ubuntu"/>
                          <a:sym typeface="Ubuntu"/>
                        </a:rPr>
                        <a:t>#2452-Desmos dans toutes les disciplines</a:t>
                      </a:r>
                      <a:endParaRPr b="1" sz="9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Ubuntu"/>
                          <a:ea typeface="Ubuntu"/>
                          <a:cs typeface="Ubuntu"/>
                          <a:sym typeface="Ubuntu"/>
                        </a:rPr>
                        <a:t>#2454-Applications GeoGebra: Géométrie, Calculatrice 3D et Notes</a:t>
                      </a:r>
                      <a:endParaRPr b="1" sz="9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Ubuntu"/>
                          <a:ea typeface="Ubuntu"/>
                          <a:cs typeface="Ubuntu"/>
                          <a:sym typeface="Ubuntu"/>
                        </a:rPr>
                        <a:t>#3453-Mathématiques à distance, des solutions efficaces</a:t>
                      </a:r>
                      <a:endParaRPr b="1" sz="9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Ubuntu"/>
                          <a:ea typeface="Ubuntu"/>
                          <a:cs typeface="Ubuntu"/>
                          <a:sym typeface="Ubuntu"/>
                        </a:rPr>
                        <a:t>#3454-MeetUP Scratch</a:t>
                      </a:r>
                      <a:endParaRPr b="1" sz="9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Ubuntu"/>
                          <a:ea typeface="Ubuntu"/>
                          <a:cs typeface="Ubuntu"/>
                          <a:sym typeface="Ubuntu"/>
                        </a:rPr>
                        <a:t>Learn</a:t>
                      </a:r>
                      <a:endParaRPr b="1" sz="9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9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>
                    <a:solidFill>
                      <a:srgbClr val="FCE5CD"/>
                    </a:solidFill>
                  </a:tcPr>
                </a:tc>
              </a:tr>
              <a:tr h="4622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Ubuntu"/>
                          <a:ea typeface="Ubuntu"/>
                          <a:cs typeface="Ubuntu"/>
                          <a:sym typeface="Ubuntu"/>
                        </a:rPr>
                        <a:t>18h30</a:t>
                      </a:r>
                      <a:endParaRPr sz="9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9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Ubuntu"/>
                          <a:ea typeface="Ubuntu"/>
                          <a:cs typeface="Ubuntu"/>
                          <a:sym typeface="Ubuntu"/>
                        </a:rPr>
                        <a:t>Salon VIP</a:t>
                      </a:r>
                      <a:endParaRPr b="1" sz="9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Ubuntu"/>
                          <a:ea typeface="Ubuntu"/>
                          <a:cs typeface="Ubuntu"/>
                          <a:sym typeface="Ubuntu"/>
                        </a:rPr>
                        <a:t>Programmation et robotique</a:t>
                      </a:r>
                      <a:endParaRPr b="1" sz="9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9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9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/>
                </a:tc>
              </a:tr>
              <a:tr h="651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Ubuntu"/>
                          <a:ea typeface="Ubuntu"/>
                          <a:cs typeface="Ubuntu"/>
                          <a:sym typeface="Ubuntu"/>
                        </a:rPr>
                        <a:t>19h</a:t>
                      </a:r>
                      <a:endParaRPr sz="9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Ubuntu"/>
                          <a:ea typeface="Ubuntu"/>
                          <a:cs typeface="Ubuntu"/>
                          <a:sym typeface="Ubuntu"/>
                        </a:rPr>
                        <a:t>#1756-Kahoot! interactif, collaboratif et ludique</a:t>
                      </a:r>
                      <a:endParaRPr b="1" sz="9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Ubuntu"/>
                          <a:ea typeface="Ubuntu"/>
                          <a:cs typeface="Ubuntu"/>
                          <a:sym typeface="Ubuntu"/>
                        </a:rPr>
                        <a:t>#2754-Tinkercad Circuits : Circuits électriques et Arduino UNO</a:t>
                      </a:r>
                      <a:endParaRPr b="1" sz="9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Ubuntu"/>
                          <a:ea typeface="Ubuntu"/>
                          <a:cs typeface="Ubuntu"/>
                          <a:sym typeface="Ubuntu"/>
                        </a:rPr>
                        <a:t>#3753-Simulateurs PhET en mathématique, science et technologie</a:t>
                      </a:r>
                      <a:endParaRPr b="1" sz="9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9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>
                    <a:solidFill>
                      <a:srgbClr val="FCE5C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8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p39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90" name="Google Shape;690;p39"/>
          <p:cNvSpPr txBox="1"/>
          <p:nvPr>
            <p:ph idx="4294967295" type="title"/>
          </p:nvPr>
        </p:nvSpPr>
        <p:spPr>
          <a:xfrm>
            <a:off x="943500" y="636075"/>
            <a:ext cx="72570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L’équipe du RÉCIT MST est disponible 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les mercredis matins 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de 9 h à 11 h 30. </a:t>
            </a:r>
            <a:endParaRPr sz="30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91" name="Google Shape;691;p39">
            <a:hlinkClick r:id="rId3"/>
          </p:cNvPr>
          <p:cNvSpPr/>
          <p:nvPr/>
        </p:nvSpPr>
        <p:spPr>
          <a:xfrm>
            <a:off x="3092753" y="1988225"/>
            <a:ext cx="2958600" cy="16332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9999"/>
                </a:solidFill>
                <a:latin typeface="Dosis"/>
                <a:ea typeface="Dosis"/>
                <a:cs typeface="Dosis"/>
                <a:sym typeface="Dosis"/>
              </a:rPr>
              <a:t>Place your screenshot here</a:t>
            </a:r>
            <a:endParaRPr sz="1000">
              <a:solidFill>
                <a:srgbClr val="999999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92" name="Google Shape;692;p39"/>
          <p:cNvSpPr/>
          <p:nvPr/>
        </p:nvSpPr>
        <p:spPr>
          <a:xfrm>
            <a:off x="2957648" y="1877003"/>
            <a:ext cx="3228699" cy="2173280"/>
          </a:xfrm>
          <a:custGeom>
            <a:rect b="b" l="l" r="r" t="t"/>
            <a:pathLst>
              <a:path extrusionOk="0" h="111665" w="143434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FFFFFF"/>
          </a:solidFill>
          <a:ln cap="flat" cmpd="sng" w="19050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93" name="Google Shape;693;p39"/>
          <p:cNvSpPr txBox="1"/>
          <p:nvPr/>
        </p:nvSpPr>
        <p:spPr>
          <a:xfrm>
            <a:off x="2098950" y="4116175"/>
            <a:ext cx="4946100" cy="5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Lien vers notre salle de vidéoconférence : 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rgbClr val="1A73E8"/>
                </a:solidFill>
                <a:highlight>
                  <a:srgbClr val="FFFFFF"/>
                </a:highlight>
                <a:latin typeface="Viga"/>
                <a:ea typeface="Viga"/>
                <a:cs typeface="Viga"/>
                <a:sym typeface="Viga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https://zoom.us/j/93849137106</a:t>
            </a:r>
            <a:endParaRPr b="1" sz="24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94" name="Google Shape;694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92750" y="1988225"/>
            <a:ext cx="2958601" cy="1633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8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p40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00" name="Google Shape;700;p40"/>
          <p:cNvSpPr txBox="1"/>
          <p:nvPr>
            <p:ph idx="4294967295" type="title"/>
          </p:nvPr>
        </p:nvSpPr>
        <p:spPr>
          <a:xfrm>
            <a:off x="1391950" y="319500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Obtenez votre 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badge de participation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01" name="Google Shape;701;p40"/>
          <p:cNvSpPr txBox="1"/>
          <p:nvPr/>
        </p:nvSpPr>
        <p:spPr>
          <a:xfrm>
            <a:off x="3508750" y="1932675"/>
            <a:ext cx="5107200" cy="180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600"/>
              <a:buFont typeface="Ubuntu"/>
              <a:buChar char="❏"/>
            </a:pPr>
            <a:r>
              <a:rPr lang="en" sz="1600">
                <a:solidFill>
                  <a:srgbClr val="444444"/>
                </a:solidFill>
                <a:latin typeface="Ubuntu"/>
                <a:ea typeface="Ubuntu"/>
                <a:cs typeface="Ubuntu"/>
                <a:sym typeface="Ubuntu"/>
              </a:rPr>
              <a:t>Créer compte gratuit sur </a:t>
            </a:r>
            <a:r>
              <a:rPr lang="en" sz="1600" u="sng">
                <a:solidFill>
                  <a:srgbClr val="0091EA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Campus RÉCIT</a:t>
            </a:r>
            <a:r>
              <a:rPr lang="en" sz="1600">
                <a:solidFill>
                  <a:srgbClr val="444444"/>
                </a:solidFill>
                <a:latin typeface="Ubuntu"/>
                <a:ea typeface="Ubuntu"/>
                <a:cs typeface="Ubuntu"/>
                <a:sym typeface="Ubuntu"/>
              </a:rPr>
              <a:t>. </a:t>
            </a:r>
            <a:endParaRPr sz="1600">
              <a:solidFill>
                <a:srgbClr val="444444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600"/>
              <a:buFont typeface="Ubuntu"/>
              <a:buChar char="❏"/>
            </a:pPr>
            <a:r>
              <a:rPr lang="en" sz="1600">
                <a:solidFill>
                  <a:srgbClr val="444444"/>
                </a:solidFill>
                <a:latin typeface="Ubuntu"/>
                <a:ea typeface="Ubuntu"/>
                <a:cs typeface="Ubuntu"/>
                <a:sym typeface="Ubuntu"/>
              </a:rPr>
              <a:t>Valider avec courriel, se connecter.</a:t>
            </a:r>
            <a:endParaRPr sz="1600">
              <a:solidFill>
                <a:srgbClr val="444444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600"/>
              <a:buFont typeface="Ubuntu"/>
              <a:buChar char="❏"/>
            </a:pPr>
            <a:r>
              <a:rPr lang="en" sz="1600">
                <a:solidFill>
                  <a:srgbClr val="444444"/>
                </a:solidFill>
                <a:latin typeface="Ubuntu"/>
                <a:ea typeface="Ubuntu"/>
                <a:cs typeface="Ubuntu"/>
                <a:sym typeface="Ubuntu"/>
              </a:rPr>
              <a:t>S’inscrire à l’autoformation</a:t>
            </a:r>
            <a:r>
              <a:rPr lang="en" sz="1600">
                <a:solidFill>
                  <a:srgbClr val="0091EA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1600" u="sng">
                <a:solidFill>
                  <a:srgbClr val="0091EA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RV virtuels du RÉCIT MST</a:t>
            </a:r>
            <a:r>
              <a:rPr lang="en" sz="1600">
                <a:solidFill>
                  <a:srgbClr val="444444"/>
                </a:solidFill>
                <a:latin typeface="Ubuntu"/>
                <a:ea typeface="Ubuntu"/>
                <a:cs typeface="Ubuntu"/>
                <a:sym typeface="Ubuntu"/>
              </a:rPr>
              <a:t> (Bouton « M’inscrire » au bas de la page).</a:t>
            </a:r>
            <a:endParaRPr sz="1600">
              <a:solidFill>
                <a:srgbClr val="444444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600"/>
              <a:buFont typeface="Ubuntu"/>
              <a:buChar char="❏"/>
            </a:pPr>
            <a:r>
              <a:rPr lang="en" sz="1600">
                <a:solidFill>
                  <a:srgbClr val="444444"/>
                </a:solidFill>
                <a:latin typeface="Ubuntu"/>
                <a:ea typeface="Ubuntu"/>
                <a:cs typeface="Ubuntu"/>
                <a:sym typeface="Ubuntu"/>
              </a:rPr>
              <a:t>Déposer un commentaire sur </a:t>
            </a:r>
            <a:r>
              <a:rPr lang="en" sz="1600" u="sng">
                <a:solidFill>
                  <a:srgbClr val="0091EA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cette page</a:t>
            </a:r>
            <a:r>
              <a:rPr lang="en" sz="1600">
                <a:solidFill>
                  <a:srgbClr val="444444"/>
                </a:solidFill>
                <a:latin typeface="Ubuntu"/>
                <a:ea typeface="Ubuntu"/>
                <a:cs typeface="Ubuntu"/>
                <a:sym typeface="Ubuntu"/>
              </a:rPr>
              <a:t>.</a:t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285750" marR="282204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02" name="Google Shape;702;p4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74675" y="1711875"/>
            <a:ext cx="2298975" cy="2243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6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p41"/>
          <p:cNvSpPr txBox="1"/>
          <p:nvPr>
            <p:ph idx="4294967295" type="ctrTitle"/>
          </p:nvPr>
        </p:nvSpPr>
        <p:spPr>
          <a:xfrm>
            <a:off x="1761750" y="1598975"/>
            <a:ext cx="5620500" cy="70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0">
                <a:latin typeface="Viga"/>
                <a:ea typeface="Viga"/>
                <a:cs typeface="Viga"/>
                <a:sym typeface="Viga"/>
              </a:rPr>
              <a:t>MERCI !</a:t>
            </a:r>
            <a:endParaRPr b="1" sz="100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708" name="Google Shape;708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3537" y="178450"/>
            <a:ext cx="3496925" cy="1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709" name="Google Shape;709;p41"/>
          <p:cNvSpPr txBox="1"/>
          <p:nvPr/>
        </p:nvSpPr>
        <p:spPr>
          <a:xfrm>
            <a:off x="4371400" y="2719700"/>
            <a:ext cx="5128800" cy="18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equipe@recitmst.qc.ca</a:t>
            </a:r>
            <a:r>
              <a:rPr lang="en" sz="2500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500"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Page Facebook</a:t>
            </a:r>
            <a:endParaRPr sz="1600"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Twitter</a:t>
            </a:r>
            <a:endParaRPr sz="1600"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Chaîne Youtube</a:t>
            </a:r>
            <a:endParaRPr sz="900"/>
          </a:p>
        </p:txBody>
      </p:sp>
      <p:sp>
        <p:nvSpPr>
          <p:cNvPr id="710" name="Google Shape;710;p41"/>
          <p:cNvSpPr txBox="1"/>
          <p:nvPr/>
        </p:nvSpPr>
        <p:spPr>
          <a:xfrm>
            <a:off x="1147300" y="2624750"/>
            <a:ext cx="3321300" cy="7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Questions?</a:t>
            </a:r>
            <a:endParaRPr sz="43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11" name="Google Shape;711;p41"/>
          <p:cNvSpPr txBox="1"/>
          <p:nvPr/>
        </p:nvSpPr>
        <p:spPr>
          <a:xfrm>
            <a:off x="2451875" y="4528300"/>
            <a:ext cx="5392500" cy="3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RÉCIT 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sont mise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s à disposition, sauf 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exception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, selon les termes de la licence </a:t>
            </a:r>
            <a:r>
              <a:rPr lang="en" sz="800" u="sng">
                <a:solidFill>
                  <a:srgbClr val="0097A7"/>
                </a:solidFill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rgbClr val="000000"/>
                </a:solidFill>
              </a:rPr>
              <a:t>.</a:t>
            </a:r>
            <a:r>
              <a:rPr lang="en" sz="800"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800"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12" name="Google Shape;712;p4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699475" y="4552425"/>
            <a:ext cx="808425" cy="28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16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" name="Google Shape;717;p42"/>
          <p:cNvPicPr preferRelativeResize="0"/>
          <p:nvPr/>
        </p:nvPicPr>
        <p:blipFill rotWithShape="1">
          <a:blip r:embed="rId4">
            <a:alphaModFix/>
          </a:blip>
          <a:srcRect b="0" l="25042" r="23914" t="0"/>
          <a:stretch/>
        </p:blipFill>
        <p:spPr>
          <a:xfrm>
            <a:off x="6261050" y="4405700"/>
            <a:ext cx="2869356" cy="628200"/>
          </a:xfrm>
          <a:prstGeom prst="rect">
            <a:avLst/>
          </a:prstGeom>
          <a:noFill/>
          <a:ln>
            <a:noFill/>
          </a:ln>
        </p:spPr>
      </p:pic>
      <p:sp>
        <p:nvSpPr>
          <p:cNvPr id="718" name="Google Shape;718;p42"/>
          <p:cNvSpPr txBox="1"/>
          <p:nvPr>
            <p:ph idx="1" type="subTitle"/>
          </p:nvPr>
        </p:nvSpPr>
        <p:spPr>
          <a:xfrm>
            <a:off x="3355325" y="2623250"/>
            <a:ext cx="2616300" cy="227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sz="11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n" sz="1200">
                <a:solidFill>
                  <a:srgbClr val="666666"/>
                </a:solidFill>
              </a:rPr>
              <a:t>2- </a:t>
            </a:r>
            <a:r>
              <a:rPr lang="en" sz="1100">
                <a:solidFill>
                  <a:srgbClr val="1155CC"/>
                </a:solidFill>
              </a:rPr>
              <a:t>👉 </a:t>
            </a:r>
            <a:r>
              <a:rPr lang="en" sz="1100" u="sng">
                <a:solidFill>
                  <a:srgbClr val="1155CC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monurl.ca/ateliers21</a:t>
            </a:r>
            <a:endParaRPr sz="11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sz="11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lang="en" sz="1200">
                <a:solidFill>
                  <a:srgbClr val="666666"/>
                </a:solidFill>
              </a:rPr>
              <a:t>3- </a:t>
            </a:r>
            <a:r>
              <a:rPr lang="en" sz="1100">
                <a:solidFill>
                  <a:srgbClr val="666666"/>
                </a:solidFill>
              </a:rPr>
              <a:t>Dans notre plateforme évènementielle, vous pouvez évaluer directement votre atelier en cliquant sur le lien « </a:t>
            </a:r>
            <a:r>
              <a:rPr b="1" i="1" lang="en" sz="1100">
                <a:solidFill>
                  <a:srgbClr val="666666"/>
                </a:solidFill>
              </a:rPr>
              <a:t>évaluer cet atelier </a:t>
            </a:r>
            <a:r>
              <a:rPr lang="en" sz="1100">
                <a:solidFill>
                  <a:srgbClr val="666666"/>
                </a:solidFill>
              </a:rPr>
              <a:t>» qui se trouve en fin de descriptif. </a:t>
            </a:r>
            <a:endParaRPr sz="1100">
              <a:solidFill>
                <a:srgbClr val="666666"/>
              </a:solidFill>
            </a:endParaRPr>
          </a:p>
        </p:txBody>
      </p:sp>
      <p:pic>
        <p:nvPicPr>
          <p:cNvPr id="719" name="Google Shape;719;p4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902319" y="1135175"/>
            <a:ext cx="1396900" cy="1396900"/>
          </a:xfrm>
          <a:prstGeom prst="rect">
            <a:avLst/>
          </a:prstGeom>
          <a:noFill/>
          <a:ln cap="flat" cmpd="sng" w="9525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</p:pic>
      <p:cxnSp>
        <p:nvCxnSpPr>
          <p:cNvPr id="720" name="Google Shape;720;p42"/>
          <p:cNvCxnSpPr/>
          <p:nvPr/>
        </p:nvCxnSpPr>
        <p:spPr>
          <a:xfrm>
            <a:off x="3061617" y="3925"/>
            <a:ext cx="0" cy="4997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21" name="Google Shape;721;p42"/>
          <p:cNvCxnSpPr/>
          <p:nvPr/>
        </p:nvCxnSpPr>
        <p:spPr>
          <a:xfrm>
            <a:off x="6104083" y="-4625"/>
            <a:ext cx="0" cy="5014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22" name="Google Shape;722;p42"/>
          <p:cNvSpPr txBox="1"/>
          <p:nvPr>
            <p:ph type="ctrTitle"/>
          </p:nvPr>
        </p:nvSpPr>
        <p:spPr>
          <a:xfrm>
            <a:off x="6329675" y="401075"/>
            <a:ext cx="2427300" cy="52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en" sz="1800">
                <a:solidFill>
                  <a:srgbClr val="E83C6C"/>
                </a:solidFill>
              </a:rPr>
              <a:t>Activité de clôture</a:t>
            </a:r>
            <a:br>
              <a:rPr b="1" lang="en" sz="1800">
                <a:solidFill>
                  <a:srgbClr val="E83C6C"/>
                </a:solidFill>
              </a:rPr>
            </a:br>
            <a:r>
              <a:rPr lang="en" sz="1200">
                <a:solidFill>
                  <a:srgbClr val="E83C6C"/>
                </a:solidFill>
              </a:rPr>
              <a:t>Jeudi 1</a:t>
            </a:r>
            <a:r>
              <a:rPr baseline="30000" lang="en" sz="1200">
                <a:solidFill>
                  <a:srgbClr val="E83C6C"/>
                </a:solidFill>
              </a:rPr>
              <a:t>er</a:t>
            </a:r>
            <a:r>
              <a:rPr lang="en" sz="1200">
                <a:solidFill>
                  <a:srgbClr val="E83C6C"/>
                </a:solidFill>
              </a:rPr>
              <a:t> avril 2021, à 14</a:t>
            </a:r>
            <a:r>
              <a:rPr lang="en" sz="500">
                <a:solidFill>
                  <a:srgbClr val="E83C6C"/>
                </a:solidFill>
              </a:rPr>
              <a:t> </a:t>
            </a:r>
            <a:r>
              <a:rPr lang="en" sz="1200">
                <a:solidFill>
                  <a:srgbClr val="E83C6C"/>
                </a:solidFill>
              </a:rPr>
              <a:t>h</a:t>
            </a:r>
            <a:r>
              <a:rPr lang="en" sz="500">
                <a:solidFill>
                  <a:srgbClr val="E83C6C"/>
                </a:solidFill>
              </a:rPr>
              <a:t> </a:t>
            </a:r>
            <a:r>
              <a:rPr lang="en" sz="1200">
                <a:solidFill>
                  <a:srgbClr val="E83C6C"/>
                </a:solidFill>
              </a:rPr>
              <a:t>35</a:t>
            </a:r>
            <a:endParaRPr b="1" sz="1800">
              <a:solidFill>
                <a:srgbClr val="E83C6C"/>
              </a:solidFill>
            </a:endParaRPr>
          </a:p>
        </p:txBody>
      </p:sp>
      <p:sp>
        <p:nvSpPr>
          <p:cNvPr id="723" name="Google Shape;723;p42"/>
          <p:cNvSpPr txBox="1"/>
          <p:nvPr>
            <p:ph idx="1" type="subTitle"/>
          </p:nvPr>
        </p:nvSpPr>
        <p:spPr>
          <a:xfrm>
            <a:off x="6335325" y="906575"/>
            <a:ext cx="2731800" cy="377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n" sz="1100">
                <a:solidFill>
                  <a:srgbClr val="666666"/>
                </a:solidFill>
              </a:rPr>
              <a:t>Annonce des lauréats 2021 </a:t>
            </a:r>
            <a:endParaRPr b="1" sz="11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b="1" sz="11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b="1" sz="11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b="1" sz="11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b="1" sz="11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b="1" sz="11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b="1" sz="11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b="1" sz="11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1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1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1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100">
                <a:solidFill>
                  <a:srgbClr val="666666"/>
                </a:solidFill>
              </a:rPr>
              <a:t>Tirages :</a:t>
            </a:r>
            <a:r>
              <a:rPr lang="en" sz="1100">
                <a:solidFill>
                  <a:srgbClr val="666666"/>
                </a:solidFill>
              </a:rPr>
              <a:t> Vous courrez la chance de gagner votre inscription au 40</a:t>
            </a:r>
            <a:r>
              <a:rPr baseline="30000" lang="en" sz="1100">
                <a:solidFill>
                  <a:srgbClr val="666666"/>
                </a:solidFill>
              </a:rPr>
              <a:t>e</a:t>
            </a:r>
            <a:r>
              <a:rPr lang="en" sz="1100">
                <a:solidFill>
                  <a:srgbClr val="666666"/>
                </a:solidFill>
              </a:rPr>
              <a:t> colloque de l’AQUOPS! Nous dévoilerons également le nom de la personne qui se mérite l’écran interactif offert par SMART Technologies.</a:t>
            </a:r>
            <a:endParaRPr sz="1100">
              <a:solidFill>
                <a:srgbClr val="666666"/>
              </a:solidFill>
            </a:endParaRPr>
          </a:p>
        </p:txBody>
      </p:sp>
      <p:pic>
        <p:nvPicPr>
          <p:cNvPr id="724" name="Google Shape;724;p4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637100" y="1941713"/>
            <a:ext cx="1396900" cy="1213817"/>
          </a:xfrm>
          <a:prstGeom prst="rect">
            <a:avLst/>
          </a:prstGeom>
          <a:noFill/>
          <a:ln>
            <a:noFill/>
          </a:ln>
        </p:spPr>
      </p:pic>
      <p:sp>
        <p:nvSpPr>
          <p:cNvPr id="725" name="Google Shape;725;p42"/>
          <p:cNvSpPr txBox="1"/>
          <p:nvPr/>
        </p:nvSpPr>
        <p:spPr>
          <a:xfrm>
            <a:off x="243725" y="1363775"/>
            <a:ext cx="2524200" cy="144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666666"/>
                </a:solidFill>
              </a:rPr>
              <a:t>Soutien aux participants </a:t>
            </a:r>
            <a:br>
              <a:rPr b="1" lang="en">
                <a:solidFill>
                  <a:srgbClr val="666666"/>
                </a:solidFill>
              </a:rPr>
            </a:br>
            <a:br>
              <a:rPr b="1" lang="en">
                <a:solidFill>
                  <a:srgbClr val="666666"/>
                </a:solidFill>
              </a:rPr>
            </a:br>
            <a:r>
              <a:rPr b="1" lang="en" sz="1800">
                <a:solidFill>
                  <a:srgbClr val="666666"/>
                </a:solidFill>
              </a:rPr>
              <a:t> </a:t>
            </a:r>
            <a:r>
              <a:rPr b="1" lang="en">
                <a:solidFill>
                  <a:srgbClr val="666666"/>
                </a:solidFill>
              </a:rPr>
              <a:t>         </a:t>
            </a:r>
            <a:r>
              <a:rPr lang="en">
                <a:solidFill>
                  <a:srgbClr val="666666"/>
                </a:solidFill>
              </a:rPr>
              <a:t>Visioconférence</a:t>
            </a:r>
            <a:br>
              <a:rPr b="1" lang="en">
                <a:solidFill>
                  <a:srgbClr val="666666"/>
                </a:solidFill>
              </a:rPr>
            </a:br>
            <a:endParaRPr b="1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Clavardage</a:t>
            </a:r>
            <a:endParaRPr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br>
              <a:rPr lang="en">
                <a:solidFill>
                  <a:srgbClr val="666666"/>
                </a:solidFill>
              </a:rPr>
            </a:br>
            <a:endParaRPr strike="sngStrike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 strike="sngStrike">
              <a:solidFill>
                <a:srgbClr val="666666"/>
              </a:solidFill>
            </a:endParaRPr>
          </a:p>
        </p:txBody>
      </p:sp>
      <p:pic>
        <p:nvPicPr>
          <p:cNvPr id="726" name="Google Shape;726;p4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40624" y="3057124"/>
            <a:ext cx="2427297" cy="1517158"/>
          </a:xfrm>
          <a:prstGeom prst="rect">
            <a:avLst/>
          </a:prstGeom>
          <a:noFill/>
          <a:ln>
            <a:noFill/>
          </a:ln>
        </p:spPr>
      </p:pic>
      <p:sp>
        <p:nvSpPr>
          <p:cNvPr id="727" name="Google Shape;727;p42"/>
          <p:cNvSpPr txBox="1"/>
          <p:nvPr>
            <p:ph type="ctrTitle"/>
          </p:nvPr>
        </p:nvSpPr>
        <p:spPr>
          <a:xfrm>
            <a:off x="243725" y="289500"/>
            <a:ext cx="2731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en" sz="1800">
                <a:solidFill>
                  <a:srgbClr val="E83C6C"/>
                </a:solidFill>
              </a:rPr>
              <a:t>Besoin d’assistance</a:t>
            </a:r>
            <a:r>
              <a:rPr b="1" lang="en" sz="900">
                <a:solidFill>
                  <a:srgbClr val="E83C6C"/>
                </a:solidFill>
              </a:rPr>
              <a:t> </a:t>
            </a:r>
            <a:r>
              <a:rPr b="1" lang="en" sz="1800">
                <a:solidFill>
                  <a:srgbClr val="E83C6C"/>
                </a:solidFill>
              </a:rPr>
              <a:t>?</a:t>
            </a:r>
            <a:endParaRPr sz="1800" u="sng">
              <a:solidFill>
                <a:srgbClr val="666666"/>
              </a:solidFill>
            </a:endParaRPr>
          </a:p>
        </p:txBody>
      </p:sp>
      <p:pic>
        <p:nvPicPr>
          <p:cNvPr id="728" name="Google Shape;728;p42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360450" y="2265675"/>
            <a:ext cx="388325" cy="388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9" name="Google Shape;729;p4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flipH="1">
            <a:off x="340625" y="1845950"/>
            <a:ext cx="388325" cy="388325"/>
          </a:xfrm>
          <a:prstGeom prst="rect">
            <a:avLst/>
          </a:prstGeom>
          <a:noFill/>
          <a:ln>
            <a:noFill/>
          </a:ln>
        </p:spPr>
      </p:pic>
      <p:sp>
        <p:nvSpPr>
          <p:cNvPr id="730" name="Google Shape;730;p42"/>
          <p:cNvSpPr txBox="1"/>
          <p:nvPr/>
        </p:nvSpPr>
        <p:spPr>
          <a:xfrm>
            <a:off x="274025" y="725475"/>
            <a:ext cx="25242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Un membre de l’équipe AQUOPS est là pour vous : </a:t>
            </a:r>
            <a:endParaRPr/>
          </a:p>
        </p:txBody>
      </p:sp>
      <p:pic>
        <p:nvPicPr>
          <p:cNvPr id="731" name="Google Shape;731;p4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211733" y="1359850"/>
            <a:ext cx="1349166" cy="1296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32" name="Google Shape;732;p42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3298550" y="401063"/>
            <a:ext cx="300375" cy="300375"/>
          </a:xfrm>
          <a:prstGeom prst="rect">
            <a:avLst/>
          </a:prstGeom>
          <a:noFill/>
          <a:ln>
            <a:noFill/>
          </a:ln>
        </p:spPr>
      </p:pic>
      <p:sp>
        <p:nvSpPr>
          <p:cNvPr id="733" name="Google Shape;733;p42"/>
          <p:cNvSpPr txBox="1"/>
          <p:nvPr/>
        </p:nvSpPr>
        <p:spPr>
          <a:xfrm>
            <a:off x="3637838" y="293575"/>
            <a:ext cx="2427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E83C6C"/>
                </a:solidFill>
              </a:rPr>
              <a:t>Formulaire</a:t>
            </a:r>
            <a:br>
              <a:rPr b="1" lang="en" sz="1800">
                <a:solidFill>
                  <a:srgbClr val="E83C6C"/>
                </a:solidFill>
              </a:rPr>
            </a:br>
            <a:r>
              <a:rPr lang="en" sz="1200">
                <a:solidFill>
                  <a:srgbClr val="E83C6C"/>
                </a:solidFill>
              </a:rPr>
              <a:t>d’appréciation des ateliers 2021</a:t>
            </a:r>
            <a:endParaRPr b="1" sz="1800">
              <a:solidFill>
                <a:srgbClr val="E83C6C"/>
              </a:solidFill>
            </a:endParaRPr>
          </a:p>
        </p:txBody>
      </p:sp>
      <p:sp>
        <p:nvSpPr>
          <p:cNvPr id="734" name="Google Shape;734;p42"/>
          <p:cNvSpPr txBox="1"/>
          <p:nvPr/>
        </p:nvSpPr>
        <p:spPr>
          <a:xfrm>
            <a:off x="3355325" y="1145200"/>
            <a:ext cx="388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lang="en" sz="1200">
                <a:solidFill>
                  <a:srgbClr val="666666"/>
                </a:solidFill>
              </a:rPr>
              <a:t>1- 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38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p43"/>
          <p:cNvSpPr txBox="1"/>
          <p:nvPr>
            <p:ph type="title"/>
          </p:nvPr>
        </p:nvSpPr>
        <p:spPr>
          <a:xfrm>
            <a:off x="207600" y="360000"/>
            <a:ext cx="5667900" cy="31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800"/>
              <a:buNone/>
            </a:pPr>
            <a:r>
              <a:rPr b="1" lang="en" sz="2400">
                <a:solidFill>
                  <a:srgbClr val="E83C6C"/>
                </a:solidFill>
              </a:rPr>
              <a:t>Partenaires exposants 2021</a:t>
            </a:r>
            <a:endParaRPr b="1" sz="2400">
              <a:solidFill>
                <a:srgbClr val="E83C6C"/>
              </a:solidFill>
            </a:endParaRPr>
          </a:p>
        </p:txBody>
      </p:sp>
      <p:pic>
        <p:nvPicPr>
          <p:cNvPr id="740" name="Google Shape;740;p4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7750" y="181338"/>
            <a:ext cx="899551" cy="825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1" name="Google Shape;741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8913" y="1020050"/>
            <a:ext cx="8566187" cy="39955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45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p44"/>
          <p:cNvSpPr txBox="1"/>
          <p:nvPr>
            <p:ph type="ctrTitle"/>
          </p:nvPr>
        </p:nvSpPr>
        <p:spPr>
          <a:xfrm>
            <a:off x="504300" y="3678625"/>
            <a:ext cx="81354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5200"/>
              <a:buNone/>
            </a:pPr>
            <a:r>
              <a:rPr b="1" lang="en" sz="3000">
                <a:solidFill>
                  <a:srgbClr val="E83C6C"/>
                </a:solidFill>
              </a:rPr>
              <a:t>Merci pour votre participation!</a:t>
            </a:r>
            <a:endParaRPr sz="3000" u="sng"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Friar template">
  <a:themeElements>
    <a:clrScheme name="Custom 347">
      <a:dk1>
        <a:srgbClr val="3D4965"/>
      </a:dk1>
      <a:lt1>
        <a:srgbClr val="FFFFFF"/>
      </a:lt1>
      <a:dk2>
        <a:srgbClr val="1C4587"/>
      </a:dk2>
      <a:lt2>
        <a:srgbClr val="F3F3F3"/>
      </a:lt2>
      <a:accent1>
        <a:srgbClr val="3C78D8"/>
      </a:accent1>
      <a:accent2>
        <a:srgbClr val="89ABE6"/>
      </a:accent2>
      <a:accent3>
        <a:srgbClr val="8EA3C3"/>
      </a:accent3>
      <a:accent4>
        <a:srgbClr val="EFEFEF"/>
      </a:accent4>
      <a:accent5>
        <a:srgbClr val="D9D9D9"/>
      </a:accent5>
      <a:accent6>
        <a:srgbClr val="C9DAF8"/>
      </a:accent6>
      <a:hlink>
        <a:srgbClr val="3C78D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