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73" r:id="rId1"/>
    <p:sldMasterId id="2147483674" r:id="rId2"/>
  </p:sldMasterIdLst>
  <p:notesMasterIdLst>
    <p:notesMasterId r:id="rId20"/>
  </p:notes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</p:sldIdLst>
  <p:sldSz cx="9144000" cy="5143500" type="screen16x9"/>
  <p:notesSz cx="6858000" cy="9144000"/>
  <p:embeddedFontLst>
    <p:embeddedFont>
      <p:font typeface="Dosis" panose="020B0604020202020204" charset="0"/>
      <p:regular r:id="rId21"/>
      <p:bold r:id="rId22"/>
    </p:embeddedFont>
    <p:embeddedFont>
      <p:font typeface="Roboto" panose="020B0604020202020204" charset="0"/>
      <p:regular r:id="rId23"/>
      <p:bold r:id="rId24"/>
      <p:italic r:id="rId25"/>
      <p:boldItalic r:id="rId26"/>
    </p:embeddedFont>
    <p:embeddedFont>
      <p:font typeface="Sniglet" panose="020B0604020202020204" charset="0"/>
      <p:regular r:id="rId27"/>
    </p:embeddedFont>
    <p:embeddedFont>
      <p:font typeface="Ubuntu" panose="020B0604020202020204" charset="0"/>
      <p:regular r:id="rId28"/>
      <p:bold r:id="rId29"/>
      <p:italic r:id="rId30"/>
      <p:boldItalic r:id="rId31"/>
    </p:embeddedFont>
    <p:embeddedFont>
      <p:font typeface="Viga" panose="020B0604020202020204" charset="0"/>
      <p:regular r:id="rId3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33" d="100"/>
          <a:sy n="133" d="100"/>
        </p:scale>
        <p:origin x="300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font" Target="fonts/font6.fntdata"/><Relationship Id="rId3" Type="http://schemas.openxmlformats.org/officeDocument/2006/relationships/slide" Target="slides/slide1.xml"/><Relationship Id="rId21" Type="http://schemas.openxmlformats.org/officeDocument/2006/relationships/font" Target="fonts/font1.fntdata"/><Relationship Id="rId34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font" Target="fonts/font5.fntdata"/><Relationship Id="rId33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notesMaster" Target="notesMasters/notesMaster1.xml"/><Relationship Id="rId29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font" Target="fonts/font4.fntdata"/><Relationship Id="rId32" Type="http://schemas.openxmlformats.org/officeDocument/2006/relationships/font" Target="fonts/font12.fntdata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font" Target="fonts/font3.fntdata"/><Relationship Id="rId28" Type="http://schemas.openxmlformats.org/officeDocument/2006/relationships/font" Target="fonts/font8.fntdata"/><Relationship Id="rId36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font" Target="fonts/font11.fntdata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font" Target="fonts/font2.fntdata"/><Relationship Id="rId27" Type="http://schemas.openxmlformats.org/officeDocument/2006/relationships/font" Target="fonts/font7.fntdata"/><Relationship Id="rId30" Type="http://schemas.openxmlformats.org/officeDocument/2006/relationships/font" Target="fonts/font10.fntdata"/><Relationship Id="rId35" Type="http://schemas.openxmlformats.org/officeDocument/2006/relationships/theme" Target="theme/theme1.xml"/><Relationship Id="rId8" Type="http://schemas.openxmlformats.org/officeDocument/2006/relationships/slide" Target="slides/slide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recitmst.qc.ca/Micro-bit-rentree-20-21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mst8mar2021" TargetMode="External"/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3" Type="http://schemas.openxmlformats.org/officeDocument/2006/relationships/hyperlink" Target="https://makecode.microbit.org/" TargetMode="External"/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references/tx-solrtyperecherchepublicationtx-solrpublicationnouveaute/resultats-de-la-recherche/detail/article/cadre-de-reference-de-la-competence-numerique/?fbclid=IwAR02kujgADiHkBgtfqqTZLNz-eIPcYYDK7AN8Z1ZgOgdQuEJwUCmiDkqapg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classroom.microbit.org/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youtu.be/3W8u4AcBcdE" TargetMode="Externa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presentation/d/1202uBqv542H9-bthPr_lof7kDZ3s39DSytWerxfzQ5s/edit?usp=sharing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makecode.microbit.org/" TargetMode="External"/></Relationships>
</file>

<file path=ppt/notesSlides/_rels/notes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makecode.microbit.org/" TargetMode="External"/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makecode.microbit.org/" TargetMode="External"/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enrol/index.php?id=284" TargetMode="External"/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zoom.us/j/93849137106" TargetMode="External"/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" name="Google Shape;1066;g35f391192_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7" name="Google Shape;1067;g35f391192_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3D4965"/>
                </a:solidFill>
              </a:rPr>
              <a:t>Article de la rencontre : </a:t>
            </a:r>
            <a:r>
              <a:rPr lang="en" u="sng">
                <a:solidFill>
                  <a:srgbClr val="3C78D8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https://recitmst.qc.ca/Micro-bit-rentree-20-21</a:t>
            </a:r>
            <a:r>
              <a:rPr lang="en">
                <a:solidFill>
                  <a:srgbClr val="3D4965"/>
                </a:solidFill>
              </a:rPr>
              <a:t> 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" name="Google Shape;1076;g78016981db_2_12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7" name="Google Shape;1077;g78016981db_2_12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Lien de la présentation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http://bit.ly/mst8mar2021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b="1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" name="Google Shape;10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8" name="Google Shape;10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Application MakeCode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https://makecode.microbit.org/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" name="Google Shape;1094;g78016981db_2_18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5" name="Google Shape;1095;g78016981db_2_18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" name="Google Shape;1100;gb7400906ac_0_10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" name="Google Shape;1101;gb7400906ac_0_10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sng">
                <a:solidFill>
                  <a:srgbClr val="0069BF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Cadre de référence de la compétence numérique</a:t>
            </a:r>
            <a:r>
              <a:rPr lang="en" sz="1000"/>
              <a:t>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http://www.education.gouv.qc.ca/references/tx-solrtyperecherchepublicationtx-solrpublicationnouveaute/resultats-de-la-recherche/detail/article/cadre-de-reference-de-la-competence-numerique/?fbclid=IwAR02kujgADiHkBgtfqqTZLNz-eIPcYYDK7AN8Z1ZgOgdQuEJwUCmiDkqapg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Google Shape;1117;g969805abc2_0_16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8" name="Google Shape;1118;g969805abc2_0_16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https://classroom.microbit.org/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Tutoriel sur l’utilisation de Micro:bit Classroom: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https://youtu.be/3W8u4AcBcdE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gc0e06c2c79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8" name="Google Shape;1128;gc0e06c2c79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gc0e06c2c79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0" name="Google Shape;1140;gc0e06c2c79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Google Shape;1147;gc548d7bad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8" name="Google Shape;1148;gc548d7bad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6" name="Google Shape;1156;gc0e06c2c79_1_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7" name="Google Shape;1157;gc0e06c2c79_1_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" name="Google Shape;1164;gc0e06c2c79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5" name="Google Shape;1165;gc0e06c2c79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" name="Google Shape;1171;g87c701e2a9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2" name="Google Shape;1172;g87c701e2a9_0_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Document des activités et défis de la formation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https://docs.google.com/presentation/d/1202uBqv542H9-bthPr_lof7kDZ3s39DSytWerxfzQ5s/edit?usp=sharing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Aller à l’outil MakeCode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https://makecode.microbit.org/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" name="Google Shape;1181;g87c701e2a9_0_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2" name="Google Shape;1182;g87c701e2a9_0_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Application MakeCode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https://makecode.microbit.org/</a:t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gc0e06c2c79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9" name="Google Shape;1189;gc0e06c2c79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Application MakeCode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https://makecode.microbit.org/</a:t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gbeee23ad6d_0_5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6" name="Google Shape;1196;gbeee23ad6d_0_5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 badge de participation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https://campus.recit.qc.ca/enrol/index.php?id=284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gb7400906a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8" name="Google Shape;1208;gb7400906a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rgbClr val="1A73E8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https://zoom.us/j/93849137106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g78016981db_2_18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8" name="Google Shape;1218;g78016981db_2_18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24" name="Google Shape;524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3">
  <p:cSld name="TITLE_3">
    <p:spTree>
      <p:nvGrpSpPr>
        <p:cNvPr id="1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1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27" name="Google Shape;527;p1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28" name="Google Shape;528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Google Shape;686;p15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687" name="Google Shape;687;p15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88" name="Google Shape;688;p15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89" name="Google Shape;689;p15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0" name="Google Shape;690;p15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1" name="Google Shape;691;p15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2" name="Google Shape;692;p15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3" name="Google Shape;693;p15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4" name="Google Shape;694;p15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5" name="Google Shape;695;p15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6" name="Google Shape;696;p15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7" name="Google Shape;697;p15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8" name="Google Shape;698;p15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699" name="Google Shape;699;p15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0" name="Google Shape;700;p15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1" name="Google Shape;701;p15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2" name="Google Shape;702;p15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3" name="Google Shape;703;p15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4" name="Google Shape;704;p15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5" name="Google Shape;705;p15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6" name="Google Shape;706;p15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7" name="Google Shape;707;p15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8" name="Google Shape;708;p15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09" name="Google Shape;709;p15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10" name="Google Shape;710;p15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11" name="Google Shape;711;p15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12" name="Google Shape;712;p15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13" name="Google Shape;713;p15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14" name="Google Shape;714;p15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15" name="Google Shape;715;p15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p16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18" name="Google Shape;718;p16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19" name="Google Shape;719;p16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0" name="Google Shape;720;p16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1" name="Google Shape;721;p16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2" name="Google Shape;722;p16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3" name="Google Shape;723;p16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4" name="Google Shape;724;p1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5" name="Google Shape;725;p16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6" name="Google Shape;726;p16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7" name="Google Shape;727;p16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8" name="Google Shape;728;p16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29" name="Google Shape;729;p16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0" name="Google Shape;730;p16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1" name="Google Shape;731;p1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2" name="Google Shape;732;p16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3" name="Google Shape;733;p16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4" name="Google Shape;734;p1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5" name="Google Shape;735;p16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6" name="Google Shape;736;p1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7" name="Google Shape;737;p16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8" name="Google Shape;738;p1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39" name="Google Shape;739;p16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0" name="Google Shape;740;p16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1" name="Google Shape;741;p16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2" name="Google Shape;742;p16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3" name="Google Shape;743;p1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4" name="Google Shape;744;p16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5" name="Google Shape;745;p1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6" name="Google Shape;746;p16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7" name="Google Shape;747;p16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8" name="Google Shape;748;p16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9" name="Google Shape;749;p16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0" name="Google Shape;750;p16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1" name="Google Shape;751;p1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2" name="Google Shape;752;p16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3" name="Google Shape;753;p1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4" name="Google Shape;754;p1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5" name="Google Shape;755;p16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6" name="Google Shape;756;p16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7" name="Google Shape;757;p16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8" name="Google Shape;758;p16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9" name="Google Shape;759;p16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0" name="Google Shape;760;p16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1" name="Google Shape;761;p1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2" name="Google Shape;762;p16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3" name="Google Shape;763;p1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4" name="Google Shape;764;p16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5" name="Google Shape;765;p16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6" name="Google Shape;766;p16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7" name="Google Shape;767;p16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8" name="Google Shape;768;p1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9" name="Google Shape;769;p16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" name="Google Shape;771;p17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72" name="Google Shape;772;p17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3" name="Google Shape;773;p17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4" name="Google Shape;774;p17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5" name="Google Shape;775;p1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6" name="Google Shape;776;p17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7" name="Google Shape;777;p17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8" name="Google Shape;778;p1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9" name="Google Shape;779;p17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0" name="Google Shape;780;p17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1" name="Google Shape;781;p1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2" name="Google Shape;782;p1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3" name="Google Shape;783;p1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4" name="Google Shape;784;p17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5" name="Google Shape;785;p17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6" name="Google Shape;786;p1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7" name="Google Shape;787;p17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8" name="Google Shape;788;p1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9" name="Google Shape;789;p17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0" name="Google Shape;790;p17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1" name="Google Shape;791;p17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2" name="Google Shape;792;p17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3" name="Google Shape;793;p17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4" name="Google Shape;794;p1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5" name="Google Shape;795;p17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6" name="Google Shape;796;p1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7" name="Google Shape;797;p1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8" name="Google Shape;798;p17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9" name="Google Shape;799;p17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0" name="Google Shape;800;p17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1" name="Google Shape;801;p17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2" name="Google Shape;802;p17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3" name="Google Shape;803;p17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4" name="Google Shape;804;p1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5" name="Google Shape;805;p17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6" name="Google Shape;806;p1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7" name="Google Shape;807;p17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8" name="Google Shape;808;p17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9" name="Google Shape;809;p17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0" name="Google Shape;810;p17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1" name="Google Shape;811;p1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2" name="Google Shape;812;p17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3" name="Google Shape;813;p1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p1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16" name="Google Shape;816;p18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17" name="Google Shape;817;p1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18" name="Google Shape;818;p1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19" name="Google Shape;819;p1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0" name="Google Shape;820;p1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1" name="Google Shape;821;p1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2" name="Google Shape;822;p1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3" name="Google Shape;823;p1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4" name="Google Shape;824;p1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5" name="Google Shape;825;p1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6" name="Google Shape;826;p1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7" name="Google Shape;827;p1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8" name="Google Shape;828;p1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9" name="Google Shape;829;p1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0" name="Google Shape;830;p1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1" name="Google Shape;831;p1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2" name="Google Shape;832;p1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3" name="Google Shape;833;p1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4" name="Google Shape;834;p1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5" name="Google Shape;835;p1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6" name="Google Shape;836;p1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7" name="Google Shape;837;p1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8" name="Google Shape;838;p1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9" name="Google Shape;839;p1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0" name="Google Shape;840;p1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1" name="Google Shape;841;p1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2" name="Google Shape;842;p1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3" name="Google Shape;843;p1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4" name="Google Shape;844;p1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5" name="Google Shape;845;p1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6" name="Google Shape;846;p1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847" name="Google Shape;847;p1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48" name="Google Shape;848;p1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1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51" name="Google Shape;851;p19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852" name="Google Shape;852;p19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853" name="Google Shape;853;p1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54" name="Google Shape;854;p1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1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1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1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1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883" name="Google Shape;883;p1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84" name="Google Shape;884;p1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p2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87" name="Google Shape;887;p20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888" name="Google Shape;888;p20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889" name="Google Shape;889;p20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90" name="Google Shape;890;p2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91" name="Google Shape;891;p2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20" name="Google Shape;920;p2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21" name="Google Shape;921;p2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" name="Google Shape;923;p2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24" name="Google Shape;924;p2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25" name="Google Shape;925;p2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54" name="Google Shape;954;p2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55" name="Google Shape;955;p2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" name="Google Shape;957;p22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958" name="Google Shape;958;p22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9" name="Google Shape;959;p22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0" name="Google Shape;960;p22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1" name="Google Shape;961;p2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2" name="Google Shape;962;p22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3" name="Google Shape;963;p22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4" name="Google Shape;964;p2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5" name="Google Shape;965;p22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6" name="Google Shape;966;p22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7" name="Google Shape;967;p2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8" name="Google Shape;968;p2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9" name="Google Shape;969;p2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0" name="Google Shape;970;p22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1" name="Google Shape;971;p22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2" name="Google Shape;972;p2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3" name="Google Shape;973;p22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4" name="Google Shape;974;p2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5" name="Google Shape;975;p22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6" name="Google Shape;976;p22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7" name="Google Shape;977;p22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8" name="Google Shape;978;p22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9" name="Google Shape;979;p22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0" name="Google Shape;980;p2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1" name="Google Shape;981;p22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2" name="Google Shape;982;p2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3" name="Google Shape;983;p2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4" name="Google Shape;984;p22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5" name="Google Shape;985;p22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6" name="Google Shape;986;p22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7" name="Google Shape;987;p22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8" name="Google Shape;988;p22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89" name="Google Shape;989;p22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0" name="Google Shape;990;p2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1" name="Google Shape;991;p22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2" name="Google Shape;992;p2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3" name="Google Shape;993;p22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4" name="Google Shape;994;p22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5" name="Google Shape;995;p22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6" name="Google Shape;996;p22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7" name="Google Shape;997;p2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8" name="Google Shape;998;p22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99" name="Google Shape;999;p2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p2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2" name="Google Shape;1002;p2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3" name="Google Shape;1003;p2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4" name="Google Shape;1004;p2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5" name="Google Shape;1005;p2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6" name="Google Shape;1006;p2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7" name="Google Shape;1007;p2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8" name="Google Shape;1008;p2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0" name="Google Shape;1010;p2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1" name="Google Shape;1011;p2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2" name="Google Shape;1012;p2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3" name="Google Shape;1013;p2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4" name="Google Shape;1014;p2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5" name="Google Shape;1015;p2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6" name="Google Shape;1016;p2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7" name="Google Shape;1017;p2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8" name="Google Shape;1018;p2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9" name="Google Shape;1019;p2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0" name="Google Shape;1020;p2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1" name="Google Shape;1021;p2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2" name="Google Shape;1022;p2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3" name="Google Shape;1023;p2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4" name="Google Shape;1024;p2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5" name="Google Shape;1025;p2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6" name="Google Shape;1026;p2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7" name="Google Shape;1027;p2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8" name="Google Shape;1028;p2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9" name="Google Shape;1029;p2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0" name="Google Shape;1030;p2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1" name="Google Shape;1031;p2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2" name="Google Shape;1032;p2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3" name="Google Shape;1033;p2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4" name="Google Shape;1034;p2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5" name="Google Shape;1035;p2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6" name="Google Shape;1036;p23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7" name="Google Shape;1037;p2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8" name="Google Shape;1038;p2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9" name="Google Shape;1039;p2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0" name="Google Shape;1040;p2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1" name="Google Shape;1041;p2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2" name="Google Shape;1042;p2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p2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p25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47" name="Google Shape;1047;p25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048" name="Google Shape;1048;p25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9" name="Google Shape;1049;p25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0" name="Google Shape;1050;p25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1" name="Google Shape;1051;p25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2" name="Google Shape;1052;p25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3" name="Google Shape;1053;p25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4" name="Google Shape;1054;p25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5" name="Google Shape;1055;p25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6" name="Google Shape;1056;p25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26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59" name="Google Shape;1059;p26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060" name="Google Shape;1060;p2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3">
    <p:spTree>
      <p:nvGrpSpPr>
        <p:cNvPr id="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p27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63" name="Google Shape;1063;p27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064" name="Google Shape;1064;p2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" name="Google Shape;530;p14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31" name="Google Shape;531;p14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14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14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14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14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4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4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4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4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4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4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4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4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4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4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4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4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14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14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14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14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14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4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4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14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14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14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4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4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4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4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14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14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14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14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14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14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14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14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14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4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4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4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4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4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4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4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4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4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4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4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4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4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4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4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4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4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4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4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4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4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4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4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4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4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4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4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4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4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4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4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4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4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4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4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4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4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4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4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14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14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14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14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14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4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4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4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4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4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14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14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14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14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14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14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14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14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14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4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4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14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14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14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14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14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14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14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14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14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14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14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14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14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14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14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14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14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14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14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14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14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14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14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14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14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14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14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4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14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14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14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4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4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4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4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4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4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4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4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4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4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4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4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14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4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4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14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4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4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4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4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2" name="Google Shape;682;p1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683" name="Google Shape;683;p14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684" name="Google Shape;684;p1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5" Type="http://schemas.openxmlformats.org/officeDocument/2006/relationships/hyperlink" Target="http://creativecommons.org/licenses/by-nc-sa/4.0/" TargetMode="Externa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://bit.ly/mst8mar2021" TargetMode="External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hyperlink" Target="https://classroom.microbit.org/" TargetMode="Externa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makecode.microbit.org/" TargetMode="External"/><Relationship Id="rId5" Type="http://schemas.openxmlformats.org/officeDocument/2006/relationships/hyperlink" Target="https://docs.google.com/presentation/d/1202uBqv542H9-bthPr_lof7kDZ3s39DSytWerxfzQ5s/edit?usp=sharing" TargetMode="External"/><Relationship Id="rId4" Type="http://schemas.openxmlformats.org/officeDocument/2006/relationships/hyperlink" Target="https://docs.google.com/presentation/d/e/2PACX-1vScYbtnD846_eE8uTE_5L7o1-AMBXMfD9XLL0MUj1e6KSnFaFm5LSxbHbsfHInd6OXT0sKYNO-SkMXS/pub?start=false&amp;loop=false&amp;delayms=3000" TargetMode="Externa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references/tx-solrtyperecherchepublicationtx-solrpublicationnouveaute/resultats-de-la-recherche/detail/article/cadre-de-reference-de-la-competence-numerique/?fbclid=IwAR02kujgADiHkBgtfqqTZLNz-eIPcYYDK7AN8Z1ZgOgdQuEJwUCmiDkqapg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.png"/><Relationship Id="rId5" Type="http://schemas.openxmlformats.org/officeDocument/2006/relationships/hyperlink" Target="http://www.education.gouv.qc.ca/fileadmin/site_web/documents/ministere/continuum-cadre-reference-num.pdf" TargetMode="External"/><Relationship Id="rId4" Type="http://schemas.openxmlformats.org/officeDocument/2006/relationships/hyperlink" Target="https://view.genial.ly/5d812659369a7d0fc95ca03b" TargetMode="Externa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9.jpg"/><Relationship Id="rId5" Type="http://schemas.openxmlformats.org/officeDocument/2006/relationships/hyperlink" Target="http://www.youtube.com/watch?v=3W8u4AcBcdE" TargetMode="External"/><Relationship Id="rId4" Type="http://schemas.openxmlformats.org/officeDocument/2006/relationships/hyperlink" Target="https://classroom.microbit.org/" TargetMode="Externa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hyperlink" Target="https://classroom.microbit.org/" TargetMode="External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7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4" Type="http://schemas.openxmlformats.org/officeDocument/2006/relationships/hyperlink" Target="https://docs.google.com/presentation/d/1202uBqv542H9-bthPr_lof7kDZ3s39DSytWerxfzQ5s/edit?usp=sharing" TargetMode="Externa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document/d/1rv5wsR5104KlmbjM2NX6oCA67UlPa0ET12S-pkY34RA/edit?usp=sharing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4" Type="http://schemas.openxmlformats.org/officeDocument/2006/relationships/hyperlink" Target="https://docs.google.com/document/d/1rv5wsR5104KlmbjM2NX6oCA67UlPa0ET12S-pkY34RA/edit#heading=h.bc912xfpk7cd" TargetMode="Externa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myminifactory.com/fr/search/?query=micro%3Abit&amp;submitform=" TargetMode="External"/><Relationship Id="rId3" Type="http://schemas.openxmlformats.org/officeDocument/2006/relationships/hyperlink" Target="https://campus.recit.qc.ca/" TargetMode="External"/><Relationship Id="rId7" Type="http://schemas.openxmlformats.org/officeDocument/2006/relationships/hyperlink" Target="https://docs.google.com/document/d/1rv5wsR5104KlmbjM2NX6oCA67UlPa0ET12S-pkY34RA/edit?usp=sharing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www.youtube.com/watch?v=3W8u4AcBcdE&amp;feature=youtu.be" TargetMode="External"/><Relationship Id="rId5" Type="http://schemas.openxmlformats.org/officeDocument/2006/relationships/hyperlink" Target="https://makecode.microbit.org/" TargetMode="External"/><Relationship Id="rId4" Type="http://schemas.openxmlformats.org/officeDocument/2006/relationships/hyperlink" Target="https://campus.recit.qc.ca/course/view.php?id=167" TargetMode="Externa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enrol/index.php?id=284" TargetMode="External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3.png"/><Relationship Id="rId4" Type="http://schemas.openxmlformats.org/officeDocument/2006/relationships/hyperlink" Target="https://zoom.us/j/93849137106" TargetMode="Externa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image" Target="../media/image2.png"/><Relationship Id="rId7" Type="http://schemas.openxmlformats.org/officeDocument/2006/relationships/hyperlink" Target="https://www.youtube.com/channel/UC7IcadI_rZFwso9N81PYqFg" TargetMode="Externa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twitter.com/recitmst" TargetMode="External"/><Relationship Id="rId5" Type="http://schemas.openxmlformats.org/officeDocument/2006/relationships/hyperlink" Target="https://www.facebook.com/RECITMST2020/" TargetMode="External"/><Relationship Id="rId4" Type="http://schemas.openxmlformats.org/officeDocument/2006/relationships/hyperlink" Target="mailto:equipe@recitmst.qc.ca" TargetMode="External"/><Relationship Id="rId9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Google Shape;1069;p28"/>
          <p:cNvSpPr/>
          <p:nvPr/>
        </p:nvSpPr>
        <p:spPr>
          <a:xfrm>
            <a:off x="1352800" y="4789025"/>
            <a:ext cx="7133400" cy="2982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0" name="Google Shape;1070;p28"/>
          <p:cNvSpPr txBox="1">
            <a:spLocks noGrp="1"/>
          </p:cNvSpPr>
          <p:nvPr>
            <p:ph type="ctrTitle"/>
          </p:nvPr>
        </p:nvSpPr>
        <p:spPr>
          <a:xfrm>
            <a:off x="998825" y="199050"/>
            <a:ext cx="76899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Micro:bit</a:t>
            </a:r>
            <a:endParaRPr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071" name="Google Shape;1071;p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32088" y="1512450"/>
            <a:ext cx="3479825" cy="2858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72" name="Google Shape;1072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446950" y="207450"/>
            <a:ext cx="3981450" cy="1143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73" name="Google Shape;1073;p28"/>
          <p:cNvSpPr txBox="1"/>
          <p:nvPr/>
        </p:nvSpPr>
        <p:spPr>
          <a:xfrm>
            <a:off x="1294925" y="4761900"/>
            <a:ext cx="71334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074" name="Google Shape;1074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62250" y="4761903"/>
            <a:ext cx="918875" cy="32527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9" name="Google Shape;1079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1700" y="1749644"/>
            <a:ext cx="2509447" cy="1666682"/>
          </a:xfrm>
          <a:prstGeom prst="rect">
            <a:avLst/>
          </a:prstGeom>
          <a:noFill/>
          <a:ln>
            <a:noFill/>
          </a:ln>
        </p:spPr>
      </p:pic>
      <p:sp>
        <p:nvSpPr>
          <p:cNvPr id="1080" name="Google Shape;1080;p29"/>
          <p:cNvSpPr txBox="1">
            <a:spLocks noGrp="1"/>
          </p:cNvSpPr>
          <p:nvPr>
            <p:ph type="body" idx="4294967295"/>
          </p:nvPr>
        </p:nvSpPr>
        <p:spPr>
          <a:xfrm>
            <a:off x="3305550" y="1461225"/>
            <a:ext cx="2863200" cy="246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81" name="Google Shape;1081;p2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082" name="Google Shape;108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83" name="Google Shape;1083;p2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063130" y="1749650"/>
            <a:ext cx="732095" cy="648026"/>
          </a:xfrm>
          <a:prstGeom prst="rect">
            <a:avLst/>
          </a:prstGeom>
          <a:noFill/>
          <a:ln>
            <a:noFill/>
          </a:ln>
        </p:spPr>
      </p:pic>
      <p:sp>
        <p:nvSpPr>
          <p:cNvPr id="1084" name="Google Shape;1084;p29"/>
          <p:cNvSpPr txBox="1"/>
          <p:nvPr/>
        </p:nvSpPr>
        <p:spPr>
          <a:xfrm>
            <a:off x="1258200" y="3922733"/>
            <a:ext cx="6627600" cy="69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Lien de la présentation :  </a:t>
            </a:r>
            <a:r>
              <a:rPr lang="en" sz="30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6"/>
              </a:rPr>
              <a:t>http://bit.ly/mst8mar2021</a:t>
            </a:r>
            <a:endParaRPr sz="3000" b="1">
              <a:solidFill>
                <a:srgbClr val="384F5C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085" name="Google Shape;1085;p2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731125" y="1774275"/>
            <a:ext cx="1879475" cy="1543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" name="Google Shape;1090;p3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Plan de la rencontre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091" name="Google Shape;1091;p30"/>
          <p:cNvSpPr txBox="1">
            <a:spLocks noGrp="1"/>
          </p:cNvSpPr>
          <p:nvPr>
            <p:ph type="body" idx="1"/>
          </p:nvPr>
        </p:nvSpPr>
        <p:spPr>
          <a:xfrm>
            <a:off x="747925" y="998025"/>
            <a:ext cx="78477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Bienvenue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Présentation de Micro:bit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Micro:bit Classroom</a:t>
            </a: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1600">
                <a:solidFill>
                  <a:srgbClr val="FFFFFF"/>
                </a:solidFill>
                <a:highlight>
                  <a:srgbClr val="38761D"/>
                </a:highlight>
                <a:latin typeface="Ubuntu"/>
                <a:ea typeface="Ubuntu"/>
                <a:cs typeface="Ubuntu"/>
                <a:sym typeface="Ubuntu"/>
              </a:rPr>
              <a:t>(Nouveauté !!!)</a:t>
            </a:r>
            <a:endParaRPr sz="1600">
              <a:solidFill>
                <a:srgbClr val="FFFFFF"/>
              </a:solidFill>
              <a:highlight>
                <a:srgbClr val="38761D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Défis : </a:t>
            </a:r>
            <a:r>
              <a:rPr lang="en" sz="16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Activités Micro:bit</a:t>
            </a: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 (</a:t>
            </a:r>
            <a:r>
              <a:rPr lang="en" sz="16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version modifiable</a:t>
            </a: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)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Défis dans l’interface de </a:t>
            </a:r>
            <a:r>
              <a:rPr lang="en" sz="16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MakeCode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Retour sur l’expérimentation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Avez-vous des idées d’utilisations avec vos élèves?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Ressources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Badge</a:t>
            </a:r>
            <a:endParaRPr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92" name="Google Shape;1092;p3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Google Shape;1097;p3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pic>
        <p:nvPicPr>
          <p:cNvPr id="1098" name="Google Shape;1098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1613" y="326775"/>
            <a:ext cx="8820777" cy="42898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32"/>
          <p:cNvSpPr txBox="1"/>
          <p:nvPr/>
        </p:nvSpPr>
        <p:spPr>
          <a:xfrm>
            <a:off x="6745925" y="247238"/>
            <a:ext cx="2089200" cy="444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Pourquoi ?</a:t>
            </a:r>
            <a:endParaRPr sz="2800" b="1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b="1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u="sng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Cadre de référence de la compétence numérique</a:t>
            </a:r>
            <a:endParaRPr sz="1300">
              <a:solidFill>
                <a:srgbClr val="0069BF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0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Source : MEES - Avril 2019</a:t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12 dimensions</a:t>
            </a:r>
            <a:endParaRPr sz="17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u="sng">
                <a:solidFill>
                  <a:srgbClr val="227A78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version interactive</a:t>
            </a:r>
            <a:endParaRPr sz="170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0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7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Continuum de développement de la compétence numérique</a:t>
            </a:r>
            <a:endParaRPr sz="17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Source : MEES - </a:t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Janvier 2020</a:t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04" name="Google Shape;1104;p32"/>
          <p:cNvSpPr/>
          <p:nvPr/>
        </p:nvSpPr>
        <p:spPr>
          <a:xfrm>
            <a:off x="542525" y="786919"/>
            <a:ext cx="4284900" cy="3390600"/>
          </a:xfrm>
          <a:prstGeom prst="ellipse">
            <a:avLst/>
          </a:prstGeom>
          <a:solidFill>
            <a:srgbClr val="F55D4B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05" name="Google Shape;1105;p3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88123" y="449419"/>
            <a:ext cx="4527134" cy="4241907"/>
          </a:xfrm>
          <a:prstGeom prst="rect">
            <a:avLst/>
          </a:prstGeom>
          <a:noFill/>
          <a:ln>
            <a:noFill/>
          </a:ln>
        </p:spPr>
      </p:pic>
      <p:sp>
        <p:nvSpPr>
          <p:cNvPr id="1106" name="Google Shape;1106;p32"/>
          <p:cNvSpPr/>
          <p:nvPr/>
        </p:nvSpPr>
        <p:spPr>
          <a:xfrm>
            <a:off x="2713825" y="508756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7" name="Google Shape;1107;p32"/>
          <p:cNvSpPr/>
          <p:nvPr/>
        </p:nvSpPr>
        <p:spPr>
          <a:xfrm>
            <a:off x="2774775" y="939281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8" name="Google Shape;1108;p32"/>
          <p:cNvSpPr/>
          <p:nvPr/>
        </p:nvSpPr>
        <p:spPr>
          <a:xfrm>
            <a:off x="3897300" y="2678363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9" name="Google Shape;1109;p32"/>
          <p:cNvSpPr/>
          <p:nvPr/>
        </p:nvSpPr>
        <p:spPr>
          <a:xfrm>
            <a:off x="2774775" y="4273569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0" name="Google Shape;1110;p32"/>
          <p:cNvSpPr/>
          <p:nvPr/>
        </p:nvSpPr>
        <p:spPr>
          <a:xfrm>
            <a:off x="1289150" y="4339150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1" name="Google Shape;1111;p32"/>
          <p:cNvSpPr/>
          <p:nvPr/>
        </p:nvSpPr>
        <p:spPr>
          <a:xfrm>
            <a:off x="459350" y="3670256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2" name="Google Shape;1112;p32"/>
          <p:cNvSpPr/>
          <p:nvPr/>
        </p:nvSpPr>
        <p:spPr>
          <a:xfrm>
            <a:off x="235725" y="2602163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3" name="Google Shape;1113;p32"/>
          <p:cNvSpPr/>
          <p:nvPr/>
        </p:nvSpPr>
        <p:spPr>
          <a:xfrm>
            <a:off x="1443100" y="939281"/>
            <a:ext cx="1220400" cy="326100"/>
          </a:xfrm>
          <a:prstGeom prst="ellipse">
            <a:avLst/>
          </a:prstGeom>
          <a:noFill/>
          <a:ln w="38100" cap="flat" cmpd="sng">
            <a:solidFill>
              <a:srgbClr val="FF99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4" name="Google Shape;1114;p32"/>
          <p:cNvSpPr/>
          <p:nvPr/>
        </p:nvSpPr>
        <p:spPr>
          <a:xfrm>
            <a:off x="6719375" y="865350"/>
            <a:ext cx="2210700" cy="2232600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5" name="Google Shape;1115;p32"/>
          <p:cNvSpPr/>
          <p:nvPr/>
        </p:nvSpPr>
        <p:spPr>
          <a:xfrm>
            <a:off x="6719375" y="3152575"/>
            <a:ext cx="2210700" cy="1740000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3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6</a:t>
            </a:fld>
            <a:endParaRPr/>
          </a:p>
        </p:txBody>
      </p:sp>
      <p:sp>
        <p:nvSpPr>
          <p:cNvPr id="1121" name="Google Shape;1121;p33"/>
          <p:cNvSpPr txBox="1">
            <a:spLocks noGrp="1"/>
          </p:cNvSpPr>
          <p:nvPr>
            <p:ph type="title" idx="4294967295"/>
          </p:nvPr>
        </p:nvSpPr>
        <p:spPr>
          <a:xfrm>
            <a:off x="1501800" y="0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Micro:bit Classroom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22" name="Google Shape;1122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83238" y="1384800"/>
            <a:ext cx="4259774" cy="2077200"/>
          </a:xfrm>
          <a:prstGeom prst="rect">
            <a:avLst/>
          </a:prstGeom>
          <a:noFill/>
          <a:ln>
            <a:noFill/>
          </a:ln>
        </p:spPr>
      </p:pic>
      <p:sp>
        <p:nvSpPr>
          <p:cNvPr id="1123" name="Google Shape;1123;p33">
            <a:hlinkClick r:id="rId4"/>
          </p:cNvPr>
          <p:cNvSpPr txBox="1"/>
          <p:nvPr/>
        </p:nvSpPr>
        <p:spPr>
          <a:xfrm>
            <a:off x="790525" y="3548250"/>
            <a:ext cx="4045200" cy="6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https://classroom.microbit.org/</a:t>
            </a:r>
            <a:endParaRPr sz="2100" b="1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24" name="Google Shape;1124;p33" title="Microbit classroom">
            <a:hlinkClick r:id="rId5"/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95400" y="1384800"/>
            <a:ext cx="2769600" cy="2077200"/>
          </a:xfrm>
          <a:prstGeom prst="rect">
            <a:avLst/>
          </a:prstGeom>
          <a:noFill/>
          <a:ln>
            <a:noFill/>
          </a:ln>
        </p:spPr>
      </p:pic>
      <p:sp>
        <p:nvSpPr>
          <p:cNvPr id="1125" name="Google Shape;1125;p33">
            <a:hlinkClick r:id="rId4"/>
          </p:cNvPr>
          <p:cNvSpPr txBox="1"/>
          <p:nvPr/>
        </p:nvSpPr>
        <p:spPr>
          <a:xfrm>
            <a:off x="4957600" y="3548250"/>
            <a:ext cx="4045200" cy="6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Tutoriel</a:t>
            </a:r>
            <a:endParaRPr sz="2100" b="1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" name="Google Shape;1130;p3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7</a:t>
            </a:fld>
            <a:endParaRPr/>
          </a:p>
        </p:txBody>
      </p:sp>
      <p:sp>
        <p:nvSpPr>
          <p:cNvPr id="1131" name="Google Shape;1131;p34"/>
          <p:cNvSpPr txBox="1"/>
          <p:nvPr/>
        </p:nvSpPr>
        <p:spPr>
          <a:xfrm>
            <a:off x="354125" y="173025"/>
            <a:ext cx="8293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Vue enseignant </a:t>
            </a:r>
            <a:r>
              <a:rPr lang="en" sz="2800" b="1" u="sng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https://classroom.microbit.org/</a:t>
            </a:r>
            <a:endParaRPr sz="3900">
              <a:solidFill>
                <a:srgbClr val="0069BF"/>
              </a:solidFill>
              <a:highlight>
                <a:srgbClr val="FFFF00"/>
              </a:highlight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32" name="Google Shape;1132;p34"/>
          <p:cNvSpPr txBox="1"/>
          <p:nvPr/>
        </p:nvSpPr>
        <p:spPr>
          <a:xfrm>
            <a:off x="1273925" y="3090500"/>
            <a:ext cx="6453900" cy="210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1.Sélectionner les blocs </a:t>
            </a:r>
            <a:endParaRPr sz="2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2.Partager le code avec les élèves</a:t>
            </a:r>
            <a:endParaRPr sz="2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3.Code élèves </a:t>
            </a:r>
            <a:endParaRPr sz="2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4.Enregistrer les programmes</a:t>
            </a:r>
            <a:endParaRPr sz="2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33" name="Google Shape;1133;p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290915" y="3213175"/>
            <a:ext cx="790575" cy="428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4" name="Google Shape;1134;p3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955815" y="3502563"/>
            <a:ext cx="1095375" cy="523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5" name="Google Shape;1135;p3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943340" y="4124225"/>
            <a:ext cx="1257300" cy="485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6" name="Google Shape;1136;p3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365888" y="4541575"/>
            <a:ext cx="1485900" cy="5238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7" name="Google Shape;1137;p3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2708050" y="907750"/>
            <a:ext cx="3727910" cy="19355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" name="Google Shape;1142;p35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" name="Google Shape;1143;p3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8</a:t>
            </a:fld>
            <a:endParaRPr/>
          </a:p>
        </p:txBody>
      </p:sp>
      <p:sp>
        <p:nvSpPr>
          <p:cNvPr id="1144" name="Google Shape;1144;p35"/>
          <p:cNvSpPr txBox="1"/>
          <p:nvPr/>
        </p:nvSpPr>
        <p:spPr>
          <a:xfrm>
            <a:off x="215125" y="173025"/>
            <a:ext cx="8722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Activité : </a:t>
            </a:r>
            <a:r>
              <a:rPr lang="en" sz="29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Écrire son nom, j’aime et utiliser les DEL</a:t>
            </a:r>
            <a:endParaRPr sz="29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45" name="Google Shape;1145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002525"/>
            <a:ext cx="8839201" cy="249803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" name="Google Shape;1150;p3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9</a:t>
            </a:fld>
            <a:endParaRPr/>
          </a:p>
        </p:txBody>
      </p:sp>
      <p:sp>
        <p:nvSpPr>
          <p:cNvPr id="1151" name="Google Shape;1151;p36"/>
          <p:cNvSpPr txBox="1"/>
          <p:nvPr/>
        </p:nvSpPr>
        <p:spPr>
          <a:xfrm>
            <a:off x="354125" y="173025"/>
            <a:ext cx="8293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Vue de l’élève sur </a:t>
            </a:r>
            <a:r>
              <a:rPr lang="en" sz="3200" b="1">
                <a:highlight>
                  <a:srgbClr val="FFFF00"/>
                </a:highlight>
                <a:latin typeface="Viga"/>
                <a:ea typeface="Viga"/>
                <a:cs typeface="Viga"/>
                <a:sym typeface="Viga"/>
              </a:rPr>
              <a:t>microbit.org/join</a:t>
            </a:r>
            <a:endParaRPr sz="3200">
              <a:solidFill>
                <a:srgbClr val="0069BF"/>
              </a:solidFill>
              <a:highlight>
                <a:srgbClr val="FFFF00"/>
              </a:highlight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52" name="Google Shape;1152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850125"/>
            <a:ext cx="5632499" cy="2412234"/>
          </a:xfrm>
          <a:prstGeom prst="rect">
            <a:avLst/>
          </a:prstGeom>
          <a:noFill/>
          <a:ln>
            <a:noFill/>
          </a:ln>
        </p:spPr>
      </p:pic>
      <p:sp>
        <p:nvSpPr>
          <p:cNvPr id="1153" name="Google Shape;1153;p36"/>
          <p:cNvSpPr txBox="1"/>
          <p:nvPr/>
        </p:nvSpPr>
        <p:spPr>
          <a:xfrm>
            <a:off x="1163650" y="3392950"/>
            <a:ext cx="6453900" cy="166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1.Choisir le code et inscrire le#</a:t>
            </a: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2.Entrer son prénom</a:t>
            </a: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3. Cliquer </a:t>
            </a: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54" name="Google Shape;1154;p3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579475" y="4467225"/>
            <a:ext cx="1714500" cy="676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p3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10</a:t>
            </a:fld>
            <a:endParaRPr/>
          </a:p>
        </p:txBody>
      </p:sp>
      <p:sp>
        <p:nvSpPr>
          <p:cNvPr id="1160" name="Google Shape;1160;p37"/>
          <p:cNvSpPr txBox="1"/>
          <p:nvPr/>
        </p:nvSpPr>
        <p:spPr>
          <a:xfrm>
            <a:off x="354125" y="173025"/>
            <a:ext cx="8293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Vue de l’enseignant</a:t>
            </a:r>
            <a:endParaRPr sz="3200">
              <a:solidFill>
                <a:srgbClr val="0069BF"/>
              </a:solidFill>
              <a:highlight>
                <a:srgbClr val="FFFF00"/>
              </a:highlight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61" name="Google Shape;1161;p37"/>
          <p:cNvSpPr txBox="1"/>
          <p:nvPr/>
        </p:nvSpPr>
        <p:spPr>
          <a:xfrm>
            <a:off x="1163650" y="3392950"/>
            <a:ext cx="64539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62" name="Google Shape;1162;p37"/>
          <p:cNvSpPr txBox="1"/>
          <p:nvPr/>
        </p:nvSpPr>
        <p:spPr>
          <a:xfrm>
            <a:off x="713825" y="1153875"/>
            <a:ext cx="8223900" cy="263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-Travail vu en temps réel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-Rétroaction de l’élève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-Défis supplémentaires possibles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-Téléchargement des programmes 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-Enregistrement (SAVE CLASSROOM) en html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-Possiblité de poursuivre l’activité à un autre moment (nouveau code)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-3 lettres de son prénom pour reprendre son travail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900"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p38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8" name="Google Shape;1168;p3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11</a:t>
            </a:fld>
            <a:endParaRPr/>
          </a:p>
        </p:txBody>
      </p:sp>
      <p:sp>
        <p:nvSpPr>
          <p:cNvPr id="1169" name="Google Shape;1169;p38"/>
          <p:cNvSpPr txBox="1"/>
          <p:nvPr/>
        </p:nvSpPr>
        <p:spPr>
          <a:xfrm>
            <a:off x="833650" y="173025"/>
            <a:ext cx="7565700" cy="190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Activité : Roche, papier, ciseau</a:t>
            </a: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Comprendre la programmation</a:t>
            </a:r>
            <a:endParaRPr sz="24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Défi : ajouter le bloc « allumette »</a:t>
            </a:r>
            <a:endParaRPr sz="24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" name="Google Shape;1174;p3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1175" name="Google Shape;1175;p39"/>
          <p:cNvSpPr txBox="1"/>
          <p:nvPr/>
        </p:nvSpPr>
        <p:spPr>
          <a:xfrm>
            <a:off x="2154925" y="243575"/>
            <a:ext cx="4821000" cy="53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Micro:bit - Activités</a:t>
            </a:r>
            <a:endParaRPr sz="36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176" name="Google Shape;1176;p39"/>
          <p:cNvCxnSpPr/>
          <p:nvPr/>
        </p:nvCxnSpPr>
        <p:spPr>
          <a:xfrm rot="10800000" flipH="1">
            <a:off x="2472125" y="770675"/>
            <a:ext cx="4244400" cy="7500"/>
          </a:xfrm>
          <a:prstGeom prst="straightConnector1">
            <a:avLst/>
          </a:prstGeom>
          <a:noFill/>
          <a:ln w="76200" cap="flat" cmpd="sng">
            <a:solidFill>
              <a:srgbClr val="FAA22A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77" name="Google Shape;1177;p39"/>
          <p:cNvSpPr txBox="1"/>
          <p:nvPr/>
        </p:nvSpPr>
        <p:spPr>
          <a:xfrm>
            <a:off x="294525" y="3626300"/>
            <a:ext cx="84855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>
                <a:latin typeface="Ubuntu"/>
                <a:ea typeface="Ubuntu"/>
                <a:cs typeface="Ubuntu"/>
                <a:sym typeface="Ubuntu"/>
              </a:rPr>
              <a:t>DÉBUTANTS, INTERMÉDIAIRES, AVANCÉS</a:t>
            </a:r>
            <a:endParaRPr sz="2400" b="1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178" name="Google Shape;1178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25075" y="1095400"/>
            <a:ext cx="2806300" cy="2326074"/>
          </a:xfrm>
          <a:prstGeom prst="rect">
            <a:avLst/>
          </a:prstGeom>
          <a:noFill/>
          <a:ln>
            <a:noFill/>
          </a:ln>
        </p:spPr>
      </p:pic>
      <p:sp>
        <p:nvSpPr>
          <p:cNvPr id="1179" name="Google Shape;1179;p39"/>
          <p:cNvSpPr txBox="1"/>
          <p:nvPr/>
        </p:nvSpPr>
        <p:spPr>
          <a:xfrm>
            <a:off x="5049750" y="1633688"/>
            <a:ext cx="3348000" cy="19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Ouvrir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ce document</a:t>
            </a:r>
            <a:r>
              <a:rPr lang="en" sz="2000">
                <a:latin typeface="Ubuntu"/>
                <a:ea typeface="Ubuntu"/>
                <a:cs typeface="Ubuntu"/>
                <a:sym typeface="Ubuntu"/>
              </a:rPr>
              <a:t> et essayer les défis proposés (selon votre niveau d’aisance dans l’outil).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4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Retour sur les expérimentations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85" name="Google Shape;1185;p40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64167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4290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Idées de projets avec vos élèves?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Fiche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« Ressources Micro:bit »</a:t>
            </a:r>
            <a:r>
              <a:rPr lang="en" sz="18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 en lien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pda ST primaire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86" name="Google Shape;1186;p4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13</a:t>
            </a:fld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p4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Ressources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92" name="Google Shape;1192;p41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4290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Autoformations sur le site du Campus RÉCIT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Autoformation :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Premiers pas avec Micro:bit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Tutoriels de programmes Make Code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Tutoriel de Micro:bit Classroom 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Fiche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« Ressources Micro:bit »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8"/>
              </a:rPr>
              <a:t>Des idées avec l’impression 3D</a:t>
            </a: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800"/>
              <a:buFont typeface="Ubuntu"/>
              <a:buChar char="❏"/>
            </a:pPr>
            <a:endParaRPr sz="18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93" name="Google Shape;1193;p4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14</a:t>
            </a:fld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p4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15</a:t>
            </a:fld>
            <a:endParaRPr/>
          </a:p>
        </p:txBody>
      </p:sp>
      <p:sp>
        <p:nvSpPr>
          <p:cNvPr id="1199" name="Google Shape;1199;p42"/>
          <p:cNvSpPr txBox="1">
            <a:spLocks noGrp="1"/>
          </p:cNvSpPr>
          <p:nvPr>
            <p:ph type="title" idx="4294967295"/>
          </p:nvPr>
        </p:nvSpPr>
        <p:spPr>
          <a:xfrm>
            <a:off x="1391950" y="319500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Obtenez votre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badge de participation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00" name="Google Shape;1200;p42"/>
          <p:cNvSpPr txBox="1"/>
          <p:nvPr/>
        </p:nvSpPr>
        <p:spPr>
          <a:xfrm>
            <a:off x="4355550" y="1302300"/>
            <a:ext cx="4377300" cy="369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-Compte gratuit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sur Campus RÉCIT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-Valider avec courriel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20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Badge de participation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-Sélectionner l’atelier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-S’inscrire à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l’autoformation :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285750" marR="282204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01" name="Google Shape;1201;p42"/>
          <p:cNvSpPr txBox="1"/>
          <p:nvPr/>
        </p:nvSpPr>
        <p:spPr>
          <a:xfrm>
            <a:off x="1310325" y="3989625"/>
            <a:ext cx="5632500" cy="6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FF00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202" name="Google Shape;1202;p4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340407" y="1445138"/>
            <a:ext cx="1447800" cy="447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3" name="Google Shape;1203;p4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285050" y="3277458"/>
            <a:ext cx="1447800" cy="432329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4" name="Google Shape;1204;p4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491400" y="3868750"/>
            <a:ext cx="4105600" cy="1034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5" name="Google Shape;1205;p4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962225" y="1445150"/>
            <a:ext cx="2569722" cy="2507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p4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16</a:t>
            </a:fld>
            <a:endParaRPr/>
          </a:p>
        </p:txBody>
      </p:sp>
      <p:sp>
        <p:nvSpPr>
          <p:cNvPr id="1211" name="Google Shape;1211;p43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12" name="Google Shape;1212;p43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13" name="Google Shape;1213;p43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14" name="Google Shape;1214;p43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rgbClr val="1A73E8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https://zoom.us/j/93849137106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15" name="Google Shape;1215;p4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" name="Google Shape;1220;p44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21" name="Google Shape;1221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222" name="Google Shape;1222;p44"/>
          <p:cNvSpPr txBox="1"/>
          <p:nvPr/>
        </p:nvSpPr>
        <p:spPr>
          <a:xfrm>
            <a:off x="4371400" y="27197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equipe</a:t>
            </a:r>
            <a:r>
              <a:rPr lang="en" sz="2500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@recitmst.qc.ca</a:t>
            </a:r>
            <a:r>
              <a:rPr lang="en" sz="25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500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/>
          </a:p>
        </p:txBody>
      </p:sp>
      <p:sp>
        <p:nvSpPr>
          <p:cNvPr id="1223" name="Google Shape;1223;p44"/>
          <p:cNvSpPr txBox="1"/>
          <p:nvPr/>
        </p:nvSpPr>
        <p:spPr>
          <a:xfrm>
            <a:off x="1147300" y="262475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24" name="Google Shape;1224;p44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 </a:t>
            </a:r>
            <a:r>
              <a:rPr lang="en" sz="800" u="sng">
                <a:solidFill>
                  <a:srgbClr val="0097A7"/>
                </a:solidFill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rgbClr val="000000"/>
                </a:solidFill>
              </a:rPr>
              <a:t>.</a:t>
            </a:r>
            <a:r>
              <a:rPr lang="en" sz="800"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25" name="Google Shape;1225;p44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697</Words>
  <Application>Microsoft Office PowerPoint</Application>
  <PresentationFormat>Affichage à l'écran (16:9)</PresentationFormat>
  <Paragraphs>119</Paragraphs>
  <Slides>17</Slides>
  <Notes>17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2</vt:i4>
      </vt:variant>
      <vt:variant>
        <vt:lpstr>Titres des diapositives</vt:lpstr>
      </vt:variant>
      <vt:variant>
        <vt:i4>17</vt:i4>
      </vt:variant>
    </vt:vector>
  </HeadingPairs>
  <TitlesOfParts>
    <vt:vector size="25" baseType="lpstr">
      <vt:lpstr>Roboto</vt:lpstr>
      <vt:lpstr>Dosis</vt:lpstr>
      <vt:lpstr>Arial</vt:lpstr>
      <vt:lpstr>Sniglet</vt:lpstr>
      <vt:lpstr>Viga</vt:lpstr>
      <vt:lpstr>Ubuntu</vt:lpstr>
      <vt:lpstr>Friar template</vt:lpstr>
      <vt:lpstr>Friar template</vt:lpstr>
      <vt:lpstr>Micro:bit</vt:lpstr>
      <vt:lpstr>Présentation PowerPoint</vt:lpstr>
      <vt:lpstr>Plan de la rencontre</vt:lpstr>
      <vt:lpstr>Présentation PowerPoint</vt:lpstr>
      <vt:lpstr>Présentation PowerPoint</vt:lpstr>
      <vt:lpstr>Micro:bit Classroom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Retour sur les expérimentations</vt:lpstr>
      <vt:lpstr>Ressources</vt:lpstr>
      <vt:lpstr>Obtenez votre  badge de participation</vt:lpstr>
      <vt:lpstr>L’équipe du RÉCIT MST est disponible  les mercredis matins  de 9 h à 11 h 30. </vt:lpstr>
      <vt:lpstr>MERCI 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Micro:bit</dc:title>
  <dc:creator>Sonya Fiset</dc:creator>
  <cp:lastModifiedBy>Fiset Sonia</cp:lastModifiedBy>
  <cp:revision>1</cp:revision>
  <dcterms:modified xsi:type="dcterms:W3CDTF">2021-03-06T15:58:24Z</dcterms:modified>
</cp:coreProperties>
</file>