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6858000" cx="12192000"/>
  <p:notesSz cx="6858000" cy="9144000"/>
  <p:embeddedFontLst>
    <p:embeddedFont>
      <p:font typeface="Ubuntu"/>
      <p:regular r:id="rId26"/>
      <p:bold r:id="rId27"/>
      <p:italic r:id="rId28"/>
      <p:boldItalic r:id="rId29"/>
    </p:embeddedFont>
    <p:embeddedFont>
      <p:font typeface="IBM Plex Sans"/>
      <p:regular r:id="rId30"/>
      <p:bold r:id="rId31"/>
      <p:italic r:id="rId32"/>
      <p:boldItalic r:id="rId33"/>
    </p:embeddedFont>
    <p:embeddedFont>
      <p:font typeface="Dosis"/>
      <p:regular r:id="rId34"/>
      <p:bold r:id="rId35"/>
    </p:embeddedFont>
    <p:embeddedFont>
      <p:font typeface="Nunito"/>
      <p:regular r:id="rId36"/>
      <p:bold r:id="rId37"/>
      <p:italic r:id="rId38"/>
      <p:boldItalic r:id="rId39"/>
    </p:embeddedFont>
    <p:embeddedFont>
      <p:font typeface="Boogaloo"/>
      <p:regular r:id="rId40"/>
    </p:embeddedFont>
    <p:embeddedFont>
      <p:font typeface="Viga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oogaloo-regular.fntdata"/><Relationship Id="rId20" Type="http://schemas.openxmlformats.org/officeDocument/2006/relationships/slide" Target="slides/slide14.xml"/><Relationship Id="rId41" Type="http://schemas.openxmlformats.org/officeDocument/2006/relationships/font" Target="fonts/Viga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Ubuntu-regular.fntdata"/><Relationship Id="rId25" Type="http://schemas.openxmlformats.org/officeDocument/2006/relationships/slide" Target="slides/slide19.xml"/><Relationship Id="rId28" Type="http://schemas.openxmlformats.org/officeDocument/2006/relationships/font" Target="fonts/Ubuntu-italic.fntdata"/><Relationship Id="rId27" Type="http://schemas.openxmlformats.org/officeDocument/2006/relationships/font" Target="fonts/Ubuntu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IBMPlexSans-bold.fntdata"/><Relationship Id="rId30" Type="http://schemas.openxmlformats.org/officeDocument/2006/relationships/font" Target="fonts/IBMPlexSans-regular.fntdata"/><Relationship Id="rId11" Type="http://schemas.openxmlformats.org/officeDocument/2006/relationships/slide" Target="slides/slide5.xml"/><Relationship Id="rId33" Type="http://schemas.openxmlformats.org/officeDocument/2006/relationships/font" Target="fonts/IBMPlexSans-boldItalic.fntdata"/><Relationship Id="rId10" Type="http://schemas.openxmlformats.org/officeDocument/2006/relationships/slide" Target="slides/slide4.xml"/><Relationship Id="rId32" Type="http://schemas.openxmlformats.org/officeDocument/2006/relationships/font" Target="fonts/IBMPlexSans-italic.fntdata"/><Relationship Id="rId13" Type="http://schemas.openxmlformats.org/officeDocument/2006/relationships/slide" Target="slides/slide7.xml"/><Relationship Id="rId35" Type="http://schemas.openxmlformats.org/officeDocument/2006/relationships/font" Target="fonts/Dosis-bold.fntdata"/><Relationship Id="rId12" Type="http://schemas.openxmlformats.org/officeDocument/2006/relationships/slide" Target="slides/slide6.xml"/><Relationship Id="rId34" Type="http://schemas.openxmlformats.org/officeDocument/2006/relationships/font" Target="fonts/Dosis-regular.fntdata"/><Relationship Id="rId15" Type="http://schemas.openxmlformats.org/officeDocument/2006/relationships/slide" Target="slides/slide9.xml"/><Relationship Id="rId37" Type="http://schemas.openxmlformats.org/officeDocument/2006/relationships/font" Target="fonts/Nunito-bold.fntdata"/><Relationship Id="rId14" Type="http://schemas.openxmlformats.org/officeDocument/2006/relationships/slide" Target="slides/slide8.xml"/><Relationship Id="rId36" Type="http://schemas.openxmlformats.org/officeDocument/2006/relationships/font" Target="fonts/Nunito-regular.fntdata"/><Relationship Id="rId17" Type="http://schemas.openxmlformats.org/officeDocument/2006/relationships/slide" Target="slides/slide11.xml"/><Relationship Id="rId39" Type="http://schemas.openxmlformats.org/officeDocument/2006/relationships/font" Target="fonts/Nunito-boldItalic.fntdata"/><Relationship Id="rId16" Type="http://schemas.openxmlformats.org/officeDocument/2006/relationships/slide" Target="slides/slide10.xml"/><Relationship Id="rId38" Type="http://schemas.openxmlformats.org/officeDocument/2006/relationships/font" Target="fonts/Nunito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262e2e10ad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262e2e10ad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Salle 301A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2b82374b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22b82374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987870e1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f987870e1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f987870e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f987870e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ed4903a0c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ed4903a0c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27a51d63c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27a51d63c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6d0da1f5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6d0da1f5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164b48aa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164b48aa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6d0da1f508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6d0da1f508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6d0da1f50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6d0da1f50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f95105942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f95105942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6d0da1f50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6d0da1f50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89380661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189380661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4c0a58d30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4c0a58d30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23f31b22ba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23f31b22ba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f26aa35d5c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f26aa35d5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262e2e10ad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262e2e10ad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262e2e10ad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262e2e10ad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262e2e10ad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262e2e10ad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533379" y="1234904"/>
            <a:ext cx="742774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533379" y="3714579"/>
            <a:ext cx="742774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Viga"/>
              <a:buNone/>
              <a:defRPr sz="69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Ubuntu"/>
              <a:buNone/>
              <a:defRPr sz="37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6" name="Google Shape;126;p25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29" name="Google Shape;129;p2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0" name="Google Shape;130;p26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3" name="Google Shape;133;p27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6" name="Google Shape;136;p28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37" name="Google Shape;137;p28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38" name="Google Shape;138;p28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1" name="Google Shape;141;p29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5" name="Google Shape;145;p30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48" name="Google Shape;148;p31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2" name="Google Shape;152;p32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3" name="Google Shape;153;p32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4" name="Google Shape;154;p32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57" name="Google Shape;157;p33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0" name="Google Shape;160;p34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1" name="Google Shape;161;p34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5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bg>
      <p:bgPr>
        <a:solidFill>
          <a:schemeClr val="accent6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36"/>
          <p:cNvGrpSpPr/>
          <p:nvPr/>
        </p:nvGrpSpPr>
        <p:grpSpPr>
          <a:xfrm>
            <a:off x="-33" y="406389"/>
            <a:ext cx="12192157" cy="6346032"/>
            <a:chOff x="1676" y="399186"/>
            <a:chExt cx="9125866" cy="4744342"/>
          </a:xfrm>
        </p:grpSpPr>
        <p:sp>
          <p:nvSpPr>
            <p:cNvPr id="166" name="Google Shape;166;p36"/>
            <p:cNvSpPr/>
            <p:nvPr/>
          </p:nvSpPr>
          <p:spPr>
            <a:xfrm>
              <a:off x="1676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6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" name="Google Shape;168;p36"/>
          <p:cNvGrpSpPr/>
          <p:nvPr/>
        </p:nvGrpSpPr>
        <p:grpSpPr>
          <a:xfrm>
            <a:off x="-1054409" y="101526"/>
            <a:ext cx="12038543" cy="6345714"/>
            <a:chOff x="1033250" y="4061275"/>
            <a:chExt cx="2670425" cy="1407625"/>
          </a:xfrm>
        </p:grpSpPr>
        <p:sp>
          <p:nvSpPr>
            <p:cNvPr id="169" name="Google Shape;169;p3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6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6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6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" name="Google Shape;207;p36"/>
          <p:cNvGrpSpPr/>
          <p:nvPr/>
        </p:nvGrpSpPr>
        <p:grpSpPr>
          <a:xfrm>
            <a:off x="3153854" y="-78944"/>
            <a:ext cx="5883920" cy="6502853"/>
            <a:chOff x="2365450" y="-59209"/>
            <a:chExt cx="4413051" cy="4877261"/>
          </a:xfrm>
        </p:grpSpPr>
        <p:sp>
          <p:nvSpPr>
            <p:cNvPr id="208" name="Google Shape;208;p36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6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DDB25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6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6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6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6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6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6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6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6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6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6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6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5" name="Google Shape;235;p36"/>
          <p:cNvSpPr txBox="1"/>
          <p:nvPr>
            <p:ph type="ctrTitle"/>
          </p:nvPr>
        </p:nvSpPr>
        <p:spPr>
          <a:xfrm>
            <a:off x="4624400" y="4787833"/>
            <a:ext cx="29433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21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900"/>
              <a:buNone/>
              <a:defRPr sz="19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236" name="Google Shape;236;p36"/>
          <p:cNvSpPr txBox="1"/>
          <p:nvPr>
            <p:ph idx="1" type="subTitle"/>
          </p:nvPr>
        </p:nvSpPr>
        <p:spPr>
          <a:xfrm>
            <a:off x="3732000" y="1855833"/>
            <a:ext cx="4728000" cy="2931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latin typeface="Boogaloo"/>
                <a:ea typeface="Boogaloo"/>
                <a:cs typeface="Boogaloo"/>
                <a:sym typeface="Boogalo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hyperlink" Target="http://www.prezentr.com/?utm_source=templates&amp;utm_medium=presentation&amp;utm_campaign=free_downloads_2020" TargetMode="External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4.jpg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1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610475" y="4914981"/>
            <a:ext cx="896556" cy="32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 rot="-5400000">
            <a:off x="-2113768" y="2546065"/>
            <a:ext cx="38886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Find more PowerPoint templates on </a:t>
            </a:r>
            <a:r>
              <a:rPr b="1" i="0" lang="bs-Latn-BA" sz="1200" u="sng" cap="none" strike="noStrike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prezentr.com</a:t>
            </a: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!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nurl.ca/aquops7603" TargetMode="External"/><Relationship Id="rId4" Type="http://schemas.openxmlformats.org/officeDocument/2006/relationships/hyperlink" Target="https://monurl.ca/aquops7603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hyperlink" Target="https://creativecommons.org/licenses/by-nc-sa/4.0/deed.fr" TargetMode="Externa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7.png"/><Relationship Id="rId4" Type="http://schemas.openxmlformats.org/officeDocument/2006/relationships/hyperlink" Target="https://monurl.ca/aquops7603" TargetMode="External"/><Relationship Id="rId9" Type="http://schemas.openxmlformats.org/officeDocument/2006/relationships/hyperlink" Target="mailto:equipe@recitms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10.png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scoupal@cslaval.qc.ca" TargetMode="External"/><Relationship Id="rId5" Type="http://schemas.openxmlformats.org/officeDocument/2006/relationships/hyperlink" Target="mailto:scoupal@cslaval.qc.ca" TargetMode="External"/><Relationship Id="rId6" Type="http://schemas.openxmlformats.org/officeDocument/2006/relationships/image" Target="../media/image8.png"/><Relationship Id="rId7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1v7bjMI-aJ4" TargetMode="External"/><Relationship Id="rId4" Type="http://schemas.openxmlformats.org/officeDocument/2006/relationships/image" Target="../media/image20.jpg"/><Relationship Id="rId5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6" Type="http://schemas.openxmlformats.org/officeDocument/2006/relationships/hyperlink" Target="https://campus.recit.qc.ca/course/view.php?id=329" TargetMode="External"/><Relationship Id="rId7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28.png"/><Relationship Id="rId7" Type="http://schemas.openxmlformats.org/officeDocument/2006/relationships/hyperlink" Target="https://campus.recit.qc.ca/mod/page/view.php?id=10391" TargetMode="External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hyperlink" Target="https://campus.recit.qc.ca/mod/page/view.php?id=16346" TargetMode="External"/><Relationship Id="rId5" Type="http://schemas.openxmlformats.org/officeDocument/2006/relationships/image" Target="../media/image27.png"/><Relationship Id="rId6" Type="http://schemas.openxmlformats.org/officeDocument/2006/relationships/hyperlink" Target="https://sites.google.com/cslaval.qc.ca/minecraft-electriqu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education.minecraft.net/fr-fr/get-started/download" TargetMode="External"/><Relationship Id="rId4" Type="http://schemas.openxmlformats.org/officeDocument/2006/relationships/hyperlink" Target="https://youtu.be/SUzWJ0SOsLg" TargetMode="External"/><Relationship Id="rId9" Type="http://schemas.openxmlformats.org/officeDocument/2006/relationships/hyperlink" Target="https://drive.google.com/file/d/1e8AFfFhmJuPQg0IeX6fgnhcb3e2KANkL/view" TargetMode="External"/><Relationship Id="rId5" Type="http://schemas.openxmlformats.org/officeDocument/2006/relationships/hyperlink" Target="https://youtu.be/MQ_BD-O5oCU" TargetMode="External"/><Relationship Id="rId6" Type="http://schemas.openxmlformats.org/officeDocument/2006/relationships/hyperlink" Target="https://youtu.be/6J_eesk5zt4" TargetMode="External"/><Relationship Id="rId7" Type="http://schemas.openxmlformats.org/officeDocument/2006/relationships/hyperlink" Target="https://youtu.be/LGi3OaaJLY4" TargetMode="External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hyperlink" Target="https://campus.recit.qc.ca/mod/page/view.php?id=10172&amp;forceview=1" TargetMode="External"/><Relationship Id="rId5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32.png"/><Relationship Id="rId5" Type="http://schemas.openxmlformats.org/officeDocument/2006/relationships/hyperlink" Target="https://meedownloads.blob.core.windows.net/learning-experience/Chemistry/Chemistry-Lab-Journal.pdf" TargetMode="External"/><Relationship Id="rId6" Type="http://schemas.openxmlformats.org/officeDocument/2006/relationships/hyperlink" Target="https://drive.google.com/file/d/17Q6WLgIPtc3Gb82hp_F5I-TwyMOWfxwl/view?usp=sharing" TargetMode="External"/><Relationship Id="rId7" Type="http://schemas.openxmlformats.org/officeDocument/2006/relationships/hyperlink" Target="https://education.minecraft.net/wp-content/uploads/Minecraft_Elements.pdf" TargetMode="External"/><Relationship Id="rId8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hyperlink" Target="http://recitmst.qc.ca/ecv-zoom" TargetMode="External"/><Relationship Id="rId5" Type="http://schemas.openxmlformats.org/officeDocument/2006/relationships/hyperlink" Target="http://www.recitmst.qc.ca/ecv" TargetMode="External"/><Relationship Id="rId6" Type="http://schemas.openxmlformats.org/officeDocument/2006/relationships/image" Target="../media/image41.png"/><Relationship Id="rId7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mailto:scoupal@cslaval.qc.ca" TargetMode="External"/><Relationship Id="rId10" Type="http://schemas.openxmlformats.org/officeDocument/2006/relationships/hyperlink" Target="mailto:stephanie.rioux@recitmst.qc.ca" TargetMode="External"/><Relationship Id="rId13" Type="http://schemas.openxmlformats.org/officeDocument/2006/relationships/image" Target="../media/image33.png"/><Relationship Id="rId1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26.png"/><Relationship Id="rId9" Type="http://schemas.openxmlformats.org/officeDocument/2006/relationships/hyperlink" Target="https://www.youtube.com/channel/UC7IcadI_rZFwso9N81PYqFg" TargetMode="External"/><Relationship Id="rId5" Type="http://schemas.openxmlformats.org/officeDocument/2006/relationships/image" Target="../media/image38.png"/><Relationship Id="rId6" Type="http://schemas.openxmlformats.org/officeDocument/2006/relationships/hyperlink" Target="mailto:equipe@recitmst.qc.ca" TargetMode="External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hyperlink" Target="https://twitter.com/recitmst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gif"/><Relationship Id="rId4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/>
        </p:nvSpPr>
        <p:spPr>
          <a:xfrm>
            <a:off x="1521733" y="5869500"/>
            <a:ext cx="90015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b="1" lang="bs-Latn-BA" sz="4400" u="sng">
                <a:solidFill>
                  <a:srgbClr val="E83C6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monurl.ca/aquops</a:t>
            </a:r>
            <a:r>
              <a:rPr b="1" lang="bs-Latn-BA" sz="4400" u="sng">
                <a:solidFill>
                  <a:srgbClr val="E83C6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7603</a:t>
            </a:r>
            <a:endParaRPr b="1" sz="4400" u="sng">
              <a:solidFill>
                <a:srgbClr val="E83C6C"/>
              </a:solidFill>
            </a:endParaRPr>
          </a:p>
        </p:txBody>
      </p:sp>
      <p:sp>
        <p:nvSpPr>
          <p:cNvPr id="242" name="Google Shape;242;p37"/>
          <p:cNvSpPr txBox="1"/>
          <p:nvPr/>
        </p:nvSpPr>
        <p:spPr>
          <a:xfrm>
            <a:off x="510700" y="2650167"/>
            <a:ext cx="10870800" cy="143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bs-Latn-BA" sz="3600">
                <a:solidFill>
                  <a:srgbClr val="666666"/>
                </a:solidFill>
              </a:rPr>
              <a:t>Les bases de l’énergie, de l’électricité et de la chimie avec Minecraft Education</a:t>
            </a:r>
            <a:endParaRPr b="1" sz="3600">
              <a:solidFill>
                <a:srgbClr val="666666"/>
              </a:solidFill>
            </a:endParaRPr>
          </a:p>
        </p:txBody>
      </p:sp>
      <p:pic>
        <p:nvPicPr>
          <p:cNvPr id="243" name="Google Shape;243;p37"/>
          <p:cNvPicPr preferRelativeResize="0"/>
          <p:nvPr/>
        </p:nvPicPr>
        <p:blipFill rotWithShape="1">
          <a:blip r:embed="rId5">
            <a:alphaModFix/>
          </a:blip>
          <a:srcRect b="49176" l="0" r="0" t="0"/>
          <a:stretch/>
        </p:blipFill>
        <p:spPr>
          <a:xfrm>
            <a:off x="-9433" y="33"/>
            <a:ext cx="12192000" cy="249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033" y="156933"/>
            <a:ext cx="5824964" cy="218436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7"/>
          <p:cNvSpPr txBox="1"/>
          <p:nvPr/>
        </p:nvSpPr>
        <p:spPr>
          <a:xfrm>
            <a:off x="1208567" y="4005833"/>
            <a:ext cx="975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bs-Latn-BA" sz="2000">
                <a:solidFill>
                  <a:srgbClr val="666666"/>
                </a:solidFill>
              </a:rPr>
              <a:t>Atelier 7603</a:t>
            </a:r>
            <a:endParaRPr b="1" sz="2000">
              <a:solidFill>
                <a:srgbClr val="666666"/>
              </a:solidFill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1068108" y="4240650"/>
            <a:ext cx="9756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bs-Latn-BA" sz="2000">
                <a:solidFill>
                  <a:srgbClr val="666666"/>
                </a:solidFill>
              </a:rPr>
              <a:t>6 </a:t>
            </a:r>
            <a:r>
              <a:rPr b="1" lang="bs-Latn-BA" sz="2000">
                <a:solidFill>
                  <a:srgbClr val="666666"/>
                </a:solidFill>
              </a:rPr>
              <a:t>avril 2023 - 13:30 à 15:30</a:t>
            </a:r>
            <a:endParaRPr b="1" sz="2000">
              <a:solidFill>
                <a:srgbClr val="666666"/>
              </a:solidFill>
            </a:endParaRPr>
          </a:p>
        </p:txBody>
      </p:sp>
      <p:pic>
        <p:nvPicPr>
          <p:cNvPr id="247" name="Google Shape;247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44600" y="4317674"/>
            <a:ext cx="2071950" cy="208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5" cy="685798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8"/>
          <p:cNvSpPr txBox="1"/>
          <p:nvPr/>
        </p:nvSpPr>
        <p:spPr>
          <a:xfrm>
            <a:off x="5833375" y="135150"/>
            <a:ext cx="6140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bs-Latn-BA" sz="2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monurl.ca/aquops7603</a:t>
            </a:r>
            <a:endParaRPr sz="1600">
              <a:solidFill>
                <a:schemeClr val="accent1"/>
              </a:solidFill>
            </a:endParaRPr>
          </a:p>
        </p:txBody>
      </p:sp>
      <p:sp>
        <p:nvSpPr>
          <p:cNvPr id="254" name="Google Shape;254;p38"/>
          <p:cNvSpPr txBox="1"/>
          <p:nvPr/>
        </p:nvSpPr>
        <p:spPr>
          <a:xfrm>
            <a:off x="213233" y="6378433"/>
            <a:ext cx="401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bs-Latn-BA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5" name="Google Shape;255;p38"/>
          <p:cNvPicPr preferRelativeResize="0"/>
          <p:nvPr/>
        </p:nvPicPr>
        <p:blipFill rotWithShape="1">
          <a:blip r:embed="rId6">
            <a:alphaModFix/>
          </a:blip>
          <a:srcRect b="15829" l="0" r="0" t="18540"/>
          <a:stretch/>
        </p:blipFill>
        <p:spPr>
          <a:xfrm>
            <a:off x="271500" y="5530100"/>
            <a:ext cx="982733" cy="1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8"/>
          <p:cNvSpPr txBox="1"/>
          <p:nvPr/>
        </p:nvSpPr>
        <p:spPr>
          <a:xfrm>
            <a:off x="1402133" y="5460933"/>
            <a:ext cx="2904900" cy="10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600">
                <a:latin typeface="Ubuntu"/>
                <a:ea typeface="Ubuntu"/>
                <a:cs typeface="Ubuntu"/>
                <a:sym typeface="Ubuntu"/>
              </a:rPr>
              <a:t>Domaine de la mathématique, de la science et technologie (MST)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7" name="Google Shape;257;p38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09383" y="6301560"/>
            <a:ext cx="1478040" cy="5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8"/>
          <p:cNvSpPr txBox="1"/>
          <p:nvPr/>
        </p:nvSpPr>
        <p:spPr>
          <a:xfrm>
            <a:off x="4540033" y="6308767"/>
            <a:ext cx="61404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 est mise à disposition par le  </a:t>
            </a:r>
            <a:r>
              <a:rPr lang="bs-Latn-BA" sz="1100" u="sng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bs-Latn-BA" sz="1100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sauf </a:t>
            </a: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selon les termes de la </a:t>
            </a:r>
            <a:r>
              <a:rPr lang="bs-Latn-BA" sz="1100" u="sng">
                <a:solidFill>
                  <a:schemeClr val="hlink"/>
                </a:solidFill>
                <a:hlinkClick r:id="rId10"/>
              </a:rPr>
              <a:t>Licence C</a:t>
            </a:r>
            <a:r>
              <a:rPr lang="bs-Latn-BA" sz="1100">
                <a:solidFill>
                  <a:srgbClr val="117BF6"/>
                </a:solidFill>
              </a:rPr>
              <a:t>C..</a:t>
            </a:r>
            <a:endParaRPr sz="1900">
              <a:solidFill>
                <a:srgbClr val="117BF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59" name="Google Shape;259;p38"/>
          <p:cNvSpPr txBox="1"/>
          <p:nvPr/>
        </p:nvSpPr>
        <p:spPr>
          <a:xfrm>
            <a:off x="213233" y="1994167"/>
            <a:ext cx="8864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Minecraft Education en ST</a:t>
            </a:r>
            <a:endParaRPr sz="4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3700">
                <a:solidFill>
                  <a:srgbClr val="FFAB40"/>
                </a:solidFill>
                <a:latin typeface="Viga"/>
                <a:ea typeface="Viga"/>
                <a:cs typeface="Viga"/>
                <a:sym typeface="Viga"/>
              </a:rPr>
              <a:t>Les bases de l’énergie, de l’ingénierie   et de la chimie</a:t>
            </a:r>
            <a:endParaRPr sz="3700">
              <a:solidFill>
                <a:srgbClr val="FFAB4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60" name="Google Shape;260;p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73075" y="4563350"/>
            <a:ext cx="3445848" cy="193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785200" y="913798"/>
            <a:ext cx="2043600" cy="20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/>
          <p:nvPr>
            <p:ph idx="4294967295" type="body"/>
          </p:nvPr>
        </p:nvSpPr>
        <p:spPr>
          <a:xfrm>
            <a:off x="1492025" y="1861725"/>
            <a:ext cx="9001800" cy="44352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45720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Stéphanie Rioux, RÉCIT MST</a:t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Stéphane Coupal, CSS de Laval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b="1"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b="1"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scoupal</a:t>
            </a:r>
            <a:r>
              <a:rPr b="1"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@cslaval.qc.ca</a:t>
            </a:r>
            <a:endParaRPr b="1"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 sz="17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67" name="Google Shape;267;p39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268" name="Google Shape;26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62000" y="152400"/>
            <a:ext cx="6340224" cy="9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57350" y="3760848"/>
            <a:ext cx="3277301" cy="1063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idx="1" type="subTitle"/>
          </p:nvPr>
        </p:nvSpPr>
        <p:spPr>
          <a:xfrm>
            <a:off x="854650" y="1779350"/>
            <a:ext cx="10865400" cy="45177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Autoformation Minecraft en MST du Campus RÉCIT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bases de l’énergie et de l’ingénierie avec la Redstone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Minecraft Électrique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Initiation - Les bases essentielles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Temps d’exploration Redstone/Minecraft Électrique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La trousse de chimie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Temps d’exploration trousse de chimie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Retour sur l’expérimentation et l’autoformation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75" name="Google Shape;275;p40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276" name="Google Shape;2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288" y="547500"/>
            <a:ext cx="9763125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ette vidéo de présentation est liée à l'autoformation « Minecraft Education en MST » du Campus &#10;RÉCIT disponible à l'adresse suivante: https://monurl.ca/minecraftmst" id="281" name="Google Shape;281;p41" title="Présentation de l'autoformation « Minecraft Education en MST »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00" y="1311600"/>
            <a:ext cx="6870850" cy="515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" name="Google Shape;282;p41"/>
          <p:cNvSpPr txBox="1"/>
          <p:nvPr/>
        </p:nvSpPr>
        <p:spPr>
          <a:xfrm>
            <a:off x="7833000" y="1648500"/>
            <a:ext cx="3503400" cy="3509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Ubuntu"/>
              <a:buAutoNum type="arabicPeriod"/>
            </a:pPr>
            <a:r>
              <a:rPr lang="bs-Latn-BA" sz="27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 créer un compte sur le Campus RÉCIT</a:t>
            </a:r>
            <a:endParaRPr sz="27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Ubuntu"/>
              <a:buAutoNum type="arabicPeriod"/>
            </a:pPr>
            <a:r>
              <a:rPr lang="bs-Latn-BA" sz="27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l’autoformation Minecraft Education en MST</a:t>
            </a:r>
            <a:endParaRPr sz="27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1625" y="133575"/>
            <a:ext cx="7388746" cy="10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1700" y="2945200"/>
            <a:ext cx="5679230" cy="15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9275" y="4674365"/>
            <a:ext cx="7684749" cy="166398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2"/>
          <p:cNvSpPr txBox="1"/>
          <p:nvPr/>
        </p:nvSpPr>
        <p:spPr>
          <a:xfrm>
            <a:off x="393525" y="3772200"/>
            <a:ext cx="243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Sources d’alimentation</a:t>
            </a:r>
            <a:endParaRPr b="1" sz="1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91" name="Google Shape;291;p42"/>
          <p:cNvSpPr txBox="1"/>
          <p:nvPr/>
        </p:nvSpPr>
        <p:spPr>
          <a:xfrm>
            <a:off x="393525" y="5474225"/>
            <a:ext cx="243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Récepteurs</a:t>
            </a:r>
            <a:endParaRPr b="1" sz="1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2" name="Google Shape;29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7450" y="1292225"/>
            <a:ext cx="1442725" cy="15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2"/>
          <p:cNvSpPr txBox="1"/>
          <p:nvPr/>
        </p:nvSpPr>
        <p:spPr>
          <a:xfrm>
            <a:off x="3209550" y="1936563"/>
            <a:ext cx="1322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1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Conducteur</a:t>
            </a:r>
            <a:endParaRPr b="1" sz="1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4" name="Google Shape;294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98830" y="1381600"/>
            <a:ext cx="3068570" cy="305019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2"/>
          <p:cNvSpPr txBox="1"/>
          <p:nvPr/>
        </p:nvSpPr>
        <p:spPr>
          <a:xfrm>
            <a:off x="7950000" y="628920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6" name="Google Shape;296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4938" y="77025"/>
            <a:ext cx="8353425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074" y="1195400"/>
            <a:ext cx="8265875" cy="52951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2" name="Google Shape;302;p43"/>
          <p:cNvSpPr txBox="1"/>
          <p:nvPr/>
        </p:nvSpPr>
        <p:spPr>
          <a:xfrm>
            <a:off x="7827700" y="623370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3" name="Google Shape;30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3013" y="255875"/>
            <a:ext cx="9906000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3"/>
          <p:cNvSpPr txBox="1"/>
          <p:nvPr/>
        </p:nvSpPr>
        <p:spPr>
          <a:xfrm>
            <a:off x="79875" y="621300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Accéder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directement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au site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4"/>
          <p:cNvSpPr txBox="1"/>
          <p:nvPr>
            <p:ph idx="1" type="subTitle"/>
          </p:nvPr>
        </p:nvSpPr>
        <p:spPr>
          <a:xfrm>
            <a:off x="726000" y="1358725"/>
            <a:ext cx="10865400" cy="50028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transformations d’énergies dans Minecraft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énergies surnaturelles et les énergies réalistes de Minecraft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889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9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Principe de fonctionnement de la centrale hydroélectrique Minecraft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635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5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Survol du site Minecraft électrique et des 6 missions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889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9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Visite de la centrale ME-2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889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900"/>
              <a:buFont typeface="Ubuntu"/>
              <a:buChar char="■"/>
            </a:pPr>
            <a:r>
              <a:rPr lang="bs-Latn-BA" sz="2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Expérimentation d’une mission (choix de mission)</a:t>
            </a:r>
            <a:endParaRPr sz="2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10" name="Google Shape;310;p44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311" name="Google Shape;31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413" y="356275"/>
            <a:ext cx="9921166" cy="64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5"/>
          <p:cNvSpPr txBox="1"/>
          <p:nvPr/>
        </p:nvSpPr>
        <p:spPr>
          <a:xfrm>
            <a:off x="502050" y="1443800"/>
            <a:ext cx="11187900" cy="46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■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Installer le logiciel sur votre appareil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 et vous connecter avec votre compte Microsoft.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familiariser avec les mouvements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Choisir son inventaire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Placer ou miner des blocs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un monde simple (</a:t>
            </a:r>
            <a:r>
              <a:rPr lang="bs-Latn-BA" sz="28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4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7" name="Google Shape;317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3288" y="171225"/>
            <a:ext cx="5485424" cy="11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5"/>
          <p:cNvSpPr txBox="1"/>
          <p:nvPr/>
        </p:nvSpPr>
        <p:spPr>
          <a:xfrm>
            <a:off x="7736250" y="590715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Commandes clavier - souris</a:t>
            </a:r>
            <a:endParaRPr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375" y="1296801"/>
            <a:ext cx="8043250" cy="476157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24" name="Google Shape;32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475" y="229088"/>
            <a:ext cx="114871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050" y="1280600"/>
            <a:ext cx="8679649" cy="5045974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7817850" y="619830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l’autoformation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31" name="Google Shape;33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8275" y="331150"/>
            <a:ext cx="93154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00" y="1369625"/>
            <a:ext cx="7637251" cy="4927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4600" y="5367008"/>
            <a:ext cx="3288300" cy="8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8"/>
          <p:cNvSpPr txBox="1"/>
          <p:nvPr/>
        </p:nvSpPr>
        <p:spPr>
          <a:xfrm>
            <a:off x="8444600" y="1455025"/>
            <a:ext cx="3288300" cy="83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5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Journal de labo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39" name="Google Shape;339;p48"/>
          <p:cNvSpPr txBox="1"/>
          <p:nvPr/>
        </p:nvSpPr>
        <p:spPr>
          <a:xfrm>
            <a:off x="8444600" y="4063014"/>
            <a:ext cx="3288300" cy="83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5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Monde à télécharger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40" name="Google Shape;340;p48"/>
          <p:cNvSpPr txBox="1"/>
          <p:nvPr/>
        </p:nvSpPr>
        <p:spPr>
          <a:xfrm>
            <a:off x="8444600" y="2759019"/>
            <a:ext cx="3288300" cy="83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5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Éléments et isotopes</a:t>
            </a:r>
            <a:endParaRPr sz="25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41" name="Google Shape;341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38275" y="331150"/>
            <a:ext cx="93154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375" y="1296801"/>
            <a:ext cx="8043250" cy="4761574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7" name="Google Shape;34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475" y="229088"/>
            <a:ext cx="114871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1325" y="5727454"/>
            <a:ext cx="974075" cy="10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0"/>
          <p:cNvSpPr txBox="1"/>
          <p:nvPr/>
        </p:nvSpPr>
        <p:spPr>
          <a:xfrm>
            <a:off x="755650" y="978225"/>
            <a:ext cx="10358400" cy="11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355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L’équipe du RÉCIT MST est disponible les mercredis matins de 9 h à 11 h 30.</a:t>
            </a:r>
            <a:r>
              <a:rPr lang="bs-Latn-BA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4" name="Google Shape;354;p50"/>
          <p:cNvSpPr txBox="1"/>
          <p:nvPr/>
        </p:nvSpPr>
        <p:spPr>
          <a:xfrm>
            <a:off x="2392125" y="4997382"/>
            <a:ext cx="6906000" cy="1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9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recitmst.qc.ca/ecv-zoom</a:t>
            </a:r>
            <a:r>
              <a:rPr lang="bs-Latn-BA" sz="2900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bs-Latn-BA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i="1" lang="bs-Latn-BA" sz="17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i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55" name="Google Shape;35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3534" y="2217460"/>
            <a:ext cx="3777348" cy="218861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0"/>
          <p:cNvSpPr/>
          <p:nvPr/>
        </p:nvSpPr>
        <p:spPr>
          <a:xfrm>
            <a:off x="3762500" y="2081325"/>
            <a:ext cx="4259273" cy="2856112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57" name="Google Shape;357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99375" y="397275"/>
            <a:ext cx="6993261" cy="6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 txBox="1"/>
          <p:nvPr/>
        </p:nvSpPr>
        <p:spPr>
          <a:xfrm>
            <a:off x="1583275" y="6248271"/>
            <a:ext cx="85560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</a:t>
            </a:r>
            <a:r>
              <a:rPr lang="bs-Latn-BA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bs-Latn-BA" sz="1100">
                <a:solidFill>
                  <a:schemeClr val="lt1"/>
                </a:solidFill>
              </a:rPr>
              <a:t>.</a:t>
            </a:r>
            <a:r>
              <a:rPr lang="bs-Latn-BA" sz="1100">
                <a:solidFill>
                  <a:schemeClr val="l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363" name="Google Shape;36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00" y="6383900"/>
            <a:ext cx="1077900" cy="381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3101" y="4216279"/>
            <a:ext cx="1784614" cy="1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1"/>
          <p:cNvSpPr txBox="1"/>
          <p:nvPr/>
        </p:nvSpPr>
        <p:spPr>
          <a:xfrm>
            <a:off x="7224150" y="1866125"/>
            <a:ext cx="4403400" cy="164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equipe@recitmst.qc.ca</a:t>
            </a:r>
            <a:endParaRPr sz="21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2100" u="sng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2100" u="sng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38150" lvl="0" marL="609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Ubuntu"/>
              <a:buChar char="■"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2100"/>
          </a:p>
        </p:txBody>
      </p:sp>
      <p:sp>
        <p:nvSpPr>
          <p:cNvPr id="366" name="Google Shape;366;p51"/>
          <p:cNvSpPr txBox="1"/>
          <p:nvPr/>
        </p:nvSpPr>
        <p:spPr>
          <a:xfrm>
            <a:off x="916575" y="1866125"/>
            <a:ext cx="5036400" cy="170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sz="21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bs-Latn-BA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scoupal@cslaval.qc.ca</a:t>
            </a:r>
            <a:endParaRPr sz="21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67" name="Google Shape;367;p51"/>
          <p:cNvSpPr txBox="1"/>
          <p:nvPr/>
        </p:nvSpPr>
        <p:spPr>
          <a:xfrm>
            <a:off x="4915873" y="4445425"/>
            <a:ext cx="450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bs-Latn-BA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8" name="Google Shape;368;p5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7450" y="904975"/>
            <a:ext cx="52863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67775" y="924025"/>
            <a:ext cx="2952750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00" y="1512475"/>
            <a:ext cx="9143800" cy="4737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5" name="Google Shape;37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78175"/>
            <a:ext cx="11887200" cy="581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5" cy="6857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5" cy="6857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5" cy="6857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