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6858000" cx="12192000"/>
  <p:notesSz cx="6858000" cy="9144000"/>
  <p:embeddedFontLst>
    <p:embeddedFont>
      <p:font typeface="Ubuntu"/>
      <p:regular r:id="rId57"/>
      <p:bold r:id="rId58"/>
      <p:italic r:id="rId59"/>
      <p:boldItalic r:id="rId60"/>
    </p:embeddedFont>
    <p:embeddedFont>
      <p:font typeface="Roboto"/>
      <p:regular r:id="rId61"/>
      <p:bold r:id="rId62"/>
      <p:italic r:id="rId63"/>
      <p:boldItalic r:id="rId64"/>
    </p:embeddedFont>
    <p:embeddedFont>
      <p:font typeface="Nunito"/>
      <p:regular r:id="rId65"/>
      <p:bold r:id="rId66"/>
      <p:italic r:id="rId67"/>
      <p:boldItalic r:id="rId68"/>
    </p:embeddedFont>
    <p:embeddedFont>
      <p:font typeface="Barlow Condensed"/>
      <p:regular r:id="rId69"/>
      <p:bold r:id="rId70"/>
      <p:italic r:id="rId71"/>
      <p:boldItalic r:id="rId72"/>
    </p:embeddedFont>
    <p:embeddedFont>
      <p:font typeface="Press Start 2P"/>
      <p:regular r:id="rId73"/>
    </p:embeddedFont>
    <p:embeddedFont>
      <p:font typeface="Viga"/>
      <p:regular r:id="rId74"/>
    </p:embeddedFont>
    <p:embeddedFont>
      <p:font typeface="Rubik"/>
      <p:regular r:id="rId75"/>
      <p:bold r:id="rId76"/>
      <p:italic r:id="rId77"/>
      <p:boldItalic r:id="rId78"/>
    </p:embeddedFont>
    <p:embeddedFont>
      <p:font typeface="Century Gothic"/>
      <p:regular r:id="rId79"/>
      <p:bold r:id="rId80"/>
      <p:italic r:id="rId81"/>
      <p:boldItalic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5CA3B22-C7A8-4138-813D-C3F0D969434C}">
  <a:tblStyle styleId="{45CA3B22-C7A8-4138-813D-C3F0D969434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CenturyGothic-bold.fntdata"/><Relationship Id="rId82" Type="http://schemas.openxmlformats.org/officeDocument/2006/relationships/font" Target="fonts/CenturyGothic-boldItalic.fntdata"/><Relationship Id="rId81" Type="http://schemas.openxmlformats.org/officeDocument/2006/relationships/font" Target="fonts/CenturyGothic-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PressStart2P-regular.fntdata"/><Relationship Id="rId72" Type="http://schemas.openxmlformats.org/officeDocument/2006/relationships/font" Target="fonts/BarlowCondensed-boldItalic.fntdata"/><Relationship Id="rId31" Type="http://schemas.openxmlformats.org/officeDocument/2006/relationships/slide" Target="slides/slide25.xml"/><Relationship Id="rId75" Type="http://schemas.openxmlformats.org/officeDocument/2006/relationships/font" Target="fonts/Rubik-regular.fntdata"/><Relationship Id="rId30" Type="http://schemas.openxmlformats.org/officeDocument/2006/relationships/slide" Target="slides/slide24.xml"/><Relationship Id="rId74" Type="http://schemas.openxmlformats.org/officeDocument/2006/relationships/font" Target="fonts/Viga-regular.fntdata"/><Relationship Id="rId33" Type="http://schemas.openxmlformats.org/officeDocument/2006/relationships/slide" Target="slides/slide27.xml"/><Relationship Id="rId77" Type="http://schemas.openxmlformats.org/officeDocument/2006/relationships/font" Target="fonts/Rubik-italic.fntdata"/><Relationship Id="rId32" Type="http://schemas.openxmlformats.org/officeDocument/2006/relationships/slide" Target="slides/slide26.xml"/><Relationship Id="rId76" Type="http://schemas.openxmlformats.org/officeDocument/2006/relationships/font" Target="fonts/Rubik-bold.fntdata"/><Relationship Id="rId35" Type="http://schemas.openxmlformats.org/officeDocument/2006/relationships/slide" Target="slides/slide29.xml"/><Relationship Id="rId79" Type="http://schemas.openxmlformats.org/officeDocument/2006/relationships/font" Target="fonts/CenturyGothic-regular.fntdata"/><Relationship Id="rId34" Type="http://schemas.openxmlformats.org/officeDocument/2006/relationships/slide" Target="slides/slide28.xml"/><Relationship Id="rId78" Type="http://schemas.openxmlformats.org/officeDocument/2006/relationships/font" Target="fonts/Rubik-boldItalic.fntdata"/><Relationship Id="rId71" Type="http://schemas.openxmlformats.org/officeDocument/2006/relationships/font" Target="fonts/BarlowCondensed-italic.fntdata"/><Relationship Id="rId70" Type="http://schemas.openxmlformats.org/officeDocument/2006/relationships/font" Target="fonts/BarlowCondensed-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14.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16.xml"/><Relationship Id="rId66" Type="http://schemas.openxmlformats.org/officeDocument/2006/relationships/font" Target="fonts/Nunito-bold.fntdata"/><Relationship Id="rId21" Type="http://schemas.openxmlformats.org/officeDocument/2006/relationships/slide" Target="slides/slide15.xml"/><Relationship Id="rId65" Type="http://schemas.openxmlformats.org/officeDocument/2006/relationships/font" Target="fonts/Nunito-regular.fntdata"/><Relationship Id="rId24" Type="http://schemas.openxmlformats.org/officeDocument/2006/relationships/slide" Target="slides/slide18.xml"/><Relationship Id="rId68" Type="http://schemas.openxmlformats.org/officeDocument/2006/relationships/font" Target="fonts/Nunito-boldItalic.fntdata"/><Relationship Id="rId23" Type="http://schemas.openxmlformats.org/officeDocument/2006/relationships/slide" Target="slides/slide17.xml"/><Relationship Id="rId67" Type="http://schemas.openxmlformats.org/officeDocument/2006/relationships/font" Target="fonts/Nunito-italic.fntdata"/><Relationship Id="rId60" Type="http://schemas.openxmlformats.org/officeDocument/2006/relationships/font" Target="fonts/Ubuntu-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BarlowCondensed-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Ubuntu-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Ubuntu-italic.fntdata"/><Relationship Id="rId14" Type="http://schemas.openxmlformats.org/officeDocument/2006/relationships/slide" Target="slides/slide8.xml"/><Relationship Id="rId58" Type="http://schemas.openxmlformats.org/officeDocument/2006/relationships/font" Target="fonts/Ubuntu-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mmunauteweb.cssdm.gouv.qc.ca/123/pratiques-efficaces/"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None/>
            </a:pPr>
            <a:r>
              <a:rPr lang="en-US">
                <a:solidFill>
                  <a:schemeClr val="dk1"/>
                </a:solidFill>
              </a:rPr>
              <a:t>9h00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(15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Débuter avec Minecraft (60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et liens avec le RIM (15 min.)</a:t>
            </a:r>
            <a:endParaRPr>
              <a:solidFill>
                <a:schemeClr val="dk1"/>
              </a:solidFill>
            </a:endParaRPr>
          </a:p>
          <a:p>
            <a:pPr indent="0" lvl="0" marL="0" rtl="0" algn="l">
              <a:spcBef>
                <a:spcPts val="0"/>
              </a:spcBef>
              <a:spcAft>
                <a:spcPts val="0"/>
              </a:spcAft>
              <a:buNone/>
            </a:pPr>
            <a:r>
              <a:rPr lang="en-US">
                <a:solidFill>
                  <a:schemeClr val="dk1"/>
                </a:solidFill>
              </a:rPr>
              <a:t>10h30</a:t>
            </a:r>
            <a:endParaRPr>
              <a:solidFill>
                <a:schemeClr val="dk1"/>
              </a:solidFill>
            </a:endParaRPr>
          </a:p>
          <a:p>
            <a:pPr indent="0" lvl="0" marL="0" rtl="0" algn="l">
              <a:spcBef>
                <a:spcPts val="0"/>
              </a:spcBef>
              <a:spcAft>
                <a:spcPts val="0"/>
              </a:spcAft>
              <a:buNone/>
            </a:pPr>
            <a:r>
              <a:rPr lang="en-US">
                <a:solidFill>
                  <a:schemeClr val="dk1"/>
                </a:solidFill>
              </a:rPr>
              <a:t>Pause (15 min.)</a:t>
            </a:r>
            <a:endParaRPr>
              <a:solidFill>
                <a:schemeClr val="dk1"/>
              </a:solidFill>
            </a:endParaRPr>
          </a:p>
          <a:p>
            <a:pPr indent="0" lvl="0" marL="0" rtl="0" algn="l">
              <a:spcBef>
                <a:spcPts val="0"/>
              </a:spcBef>
              <a:spcAft>
                <a:spcPts val="0"/>
              </a:spcAft>
              <a:buNone/>
            </a:pPr>
            <a:r>
              <a:rPr lang="en-US">
                <a:solidFill>
                  <a:schemeClr val="dk1"/>
                </a:solidFill>
              </a:rPr>
              <a:t>10h45</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3 tâches (45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les 3 tâches et les 3 intentions (15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autres tâches (voir autoformation) (15 min.)</a:t>
            </a:r>
            <a:endParaRPr>
              <a:solidFill>
                <a:schemeClr val="dk1"/>
              </a:solidFill>
            </a:endParaRPr>
          </a:p>
          <a:p>
            <a:pPr indent="0" lvl="0" marL="0" rtl="0" algn="l">
              <a:spcBef>
                <a:spcPts val="0"/>
              </a:spcBef>
              <a:spcAft>
                <a:spcPts val="0"/>
              </a:spcAft>
              <a:buNone/>
            </a:pPr>
            <a:r>
              <a:rPr lang="en-US">
                <a:solidFill>
                  <a:schemeClr val="dk1"/>
                </a:solidFill>
              </a:rPr>
              <a:t>Diner (60 min.)</a:t>
            </a:r>
            <a:endParaRPr>
              <a:solidFill>
                <a:schemeClr val="dk1"/>
              </a:solidFill>
            </a:endParaRPr>
          </a:p>
          <a:p>
            <a:pPr indent="0" lvl="0" marL="0" rtl="0" algn="l">
              <a:spcBef>
                <a:spcPts val="0"/>
              </a:spcBef>
              <a:spcAft>
                <a:spcPts val="0"/>
              </a:spcAft>
              <a:buNone/>
            </a:pPr>
            <a:r>
              <a:rPr lang="en-US">
                <a:solidFill>
                  <a:schemeClr val="dk1"/>
                </a:solidFill>
              </a:rPr>
              <a:t>13h00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des autres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Retour sur les autres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(40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Votre milieu? Suite et développement (10 min.)</a:t>
            </a:r>
            <a:endParaRPr>
              <a:solidFill>
                <a:schemeClr val="dk1"/>
              </a:solidFill>
            </a:endParaRPr>
          </a:p>
          <a:p>
            <a:pPr indent="0" lvl="0" marL="0" rtl="0" algn="l">
              <a:spcBef>
                <a:spcPts val="0"/>
              </a:spcBef>
              <a:spcAft>
                <a:spcPts val="0"/>
              </a:spcAft>
              <a:buNone/>
            </a:pPr>
            <a:r>
              <a:rPr lang="en-US">
                <a:solidFill>
                  <a:schemeClr val="dk1"/>
                </a:solidFill>
              </a:rPr>
              <a:t>14h30</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Autoformation CSSDM (30 min.)</a:t>
            </a:r>
            <a:endParaRPr>
              <a:solidFill>
                <a:schemeClr val="dk1"/>
              </a:solidFill>
            </a:endParaRPr>
          </a:p>
        </p:txBody>
      </p:sp>
      <p:sp>
        <p:nvSpPr>
          <p:cNvPr id="145" name="Google Shape;145;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7" name="Google Shape;157;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d42c7d040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164" name="Google Shape;164;g2d42c7d040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231" name="Google Shape;231;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62" name="Google Shape;262;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292" name="Google Shape;292;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22" name="Google Shape;322;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06cb65fc8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solidFill>
                  <a:schemeClr val="dk1"/>
                </a:solidFill>
              </a:rPr>
              <a:t>Mathieu</a:t>
            </a:r>
            <a:endParaRPr>
              <a:solidFill>
                <a:schemeClr val="dk1"/>
              </a:solidFill>
            </a:endParaRPr>
          </a:p>
        </p:txBody>
      </p:sp>
      <p:sp>
        <p:nvSpPr>
          <p:cNvPr id="358" name="Google Shape;358;g306cb65fc85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06cb65fc85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389" name="Google Shape;389;g306cb65fc85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06cb65fc8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19" name="Google Shape;419;g306cb65fc85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06cb65fc8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452" name="Google Shape;452;g306cb65fc85_0_3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1aec9fa7a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solidFill>
                <a:schemeClr val="dk1"/>
              </a:solidFill>
            </a:endParaRPr>
          </a:p>
        </p:txBody>
      </p:sp>
      <p:sp>
        <p:nvSpPr>
          <p:cNvPr id="483" name="Google Shape;483;g31aec9fa7a4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1aec9fa7a4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p>
        </p:txBody>
      </p:sp>
      <p:sp>
        <p:nvSpPr>
          <p:cNvPr id="512" name="Google Shape;512;g31aec9fa7a4_1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31aec9fa7a4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000"/>
              </a:spcAft>
              <a:buNone/>
            </a:pPr>
            <a:r>
              <a:rPr lang="en-US">
                <a:solidFill>
                  <a:schemeClr val="dk1"/>
                </a:solidFill>
              </a:rPr>
              <a:t>Mathieu</a:t>
            </a:r>
            <a:endParaRPr/>
          </a:p>
        </p:txBody>
      </p:sp>
      <p:sp>
        <p:nvSpPr>
          <p:cNvPr id="540" name="Google Shape;540;g31aec9fa7a4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2d42c7d040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68" name="Google Shape;568;g2d42c7d0400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d42c7d0400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585" name="Google Shape;585;g2d42c7d0400_0_1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d42c7d040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602" name="Google Shape;602;g2d42c7d0400_0_1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 et Mathieu</a:t>
            </a:r>
            <a:endParaRPr/>
          </a:p>
        </p:txBody>
      </p:sp>
      <p:sp>
        <p:nvSpPr>
          <p:cNvPr id="619" name="Google Shape;619;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2d42c7d0400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632" name="Google Shape;632;g2d42c7d0400_0_6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06cb65fc85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649" name="Google Shape;649;g306cb65fc85_0_2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0deaba0ce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660" name="Google Shape;660;g20deaba0ceb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d2f926ac8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670" name="Google Shape;670;g2d2f926ac80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2dff1a659c2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680" name="Google Shape;680;g2dff1a659c2_0_3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11d9a7ec0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690" name="Google Shape;690;g211d9a7ec02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2e386746cf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702" name="Google Shape;702;g2e386746cf9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211d9a7ec0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712" name="Google Shape;712;g211d9a7ec02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211d9a7ec0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722" name="Google Shape;722;g211d9a7ec02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211d9a7ec0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731" name="Google Shape;731;g211d9a7ec02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d38ac5b39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p:txBody>
      </p:sp>
      <p:sp>
        <p:nvSpPr>
          <p:cNvPr id="740" name="Google Shape;740;g2d38ac5b39e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211d9a7ec02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Sandrine</a:t>
            </a:r>
            <a:endParaRPr>
              <a:solidFill>
                <a:schemeClr val="dk1"/>
              </a:solidFill>
            </a:endParaRPr>
          </a:p>
        </p:txBody>
      </p:sp>
      <p:sp>
        <p:nvSpPr>
          <p:cNvPr id="749" name="Google Shape;749;g211d9a7ec02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11d9a7ec0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p:txBody>
      </p:sp>
      <p:sp>
        <p:nvSpPr>
          <p:cNvPr id="760" name="Google Shape;760;g211d9a7ec02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211d9a7ec0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770" name="Google Shape;770;g211d9a7ec02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d2f926ac8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u="sng">
                <a:solidFill>
                  <a:schemeClr val="hlink"/>
                </a:solidFill>
                <a:hlinkClick r:id="rId2"/>
              </a:rPr>
              <a:t>https://communauteweb.cssdm.gouv.qc.ca/123/pratiques-efficaces/</a:t>
            </a:r>
            <a:endParaRPr>
              <a:solidFill>
                <a:schemeClr val="dk1"/>
              </a:solidFill>
            </a:endParaRPr>
          </a:p>
        </p:txBody>
      </p:sp>
      <p:sp>
        <p:nvSpPr>
          <p:cNvPr id="781" name="Google Shape;781;g2d2f926ac80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31a3e5160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p>
        </p:txBody>
      </p:sp>
      <p:sp>
        <p:nvSpPr>
          <p:cNvPr id="790" name="Google Shape;790;g31a3e51604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306cb65fc85_0_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p>
        </p:txBody>
      </p:sp>
      <p:sp>
        <p:nvSpPr>
          <p:cNvPr id="799" name="Google Shape;799;g306cb65fc85_0_4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d42c7d040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g2d42c7d0400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816" name="Google Shape;816;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837" name="Google Shape;837;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recitmst.qc.ca/minecraft05122024" TargetMode="External"/><Relationship Id="rId10" Type="http://schemas.openxmlformats.org/officeDocument/2006/relationships/hyperlink" Target="http://recitmst.qc.ca/minecraft05122024" TargetMode="External"/><Relationship Id="rId13" Type="http://schemas.openxmlformats.org/officeDocument/2006/relationships/hyperlink" Target="https://education.minecraft.net/get-started/download" TargetMode="External"/><Relationship Id="rId12" Type="http://schemas.openxmlformats.org/officeDocument/2006/relationships/hyperlink" Target="https://docs.google.com/document/d/17gqZLomsHphSbOPqiEHdtGoVGvl-zoLFd87-uIzFynE/edit?usp=sharing"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3.png"/><Relationship Id="rId1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100.png"/><Relationship Id="rId7" Type="http://schemas.openxmlformats.org/officeDocument/2006/relationships/image" Target="../media/image10.pn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hyperlink" Target="https://creativecommons.org/licenses/by-nc-sa/4.0/deed.fr"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0.png"/><Relationship Id="rId4" Type="http://schemas.openxmlformats.org/officeDocument/2006/relationships/hyperlink" Target="http://recitmst.qc.ca/minecraft05122024" TargetMode="External"/><Relationship Id="rId9" Type="http://schemas.openxmlformats.org/officeDocument/2006/relationships/hyperlink" Target="https://creativecommons.org/licenses/by-nc-sa/4.0/deed.fr" TargetMode="External"/><Relationship Id="rId5" Type="http://schemas.openxmlformats.org/officeDocument/2006/relationships/hyperlink" Target="http://recitmst.qc.ca/minecraft05122024" TargetMode="External"/><Relationship Id="rId6" Type="http://schemas.openxmlformats.org/officeDocument/2006/relationships/hyperlink" Target="http://recitmst.qc.ca/minecraft05122024" TargetMode="External"/><Relationship Id="rId7" Type="http://schemas.openxmlformats.org/officeDocument/2006/relationships/hyperlink" Target="mailto:equipe@recitmst.qc.ca" TargetMode="External"/><Relationship Id="rId8" Type="http://schemas.openxmlformats.org/officeDocument/2006/relationships/hyperlink" Target="mailto:mathieu.thibault@uqo.c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4.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4.png"/><Relationship Id="rId4" Type="http://schemas.openxmlformats.org/officeDocument/2006/relationships/hyperlink" Target="http://www.youtube.com/watch?v=OTEUQcRRQhw" TargetMode="External"/><Relationship Id="rId5"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22.png"/><Relationship Id="rId5"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8.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1" Type="http://schemas.openxmlformats.org/officeDocument/2006/relationships/image" Target="../media/image40.png"/><Relationship Id="rId10" Type="http://schemas.openxmlformats.org/officeDocument/2006/relationships/image" Target="../media/image57.png"/><Relationship Id="rId12" Type="http://schemas.openxmlformats.org/officeDocument/2006/relationships/image" Target="../media/image49.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4.xml"/><Relationship Id="rId4" Type="http://schemas.openxmlformats.org/officeDocument/2006/relationships/slide" Target="/ppt/slides/slide16.xml"/><Relationship Id="rId9" Type="http://schemas.openxmlformats.org/officeDocument/2006/relationships/image" Target="../media/image26.png"/><Relationship Id="rId5" Type="http://schemas.openxmlformats.org/officeDocument/2006/relationships/slide" Target="/ppt/slides/slide15.xml"/><Relationship Id="rId6" Type="http://schemas.openxmlformats.org/officeDocument/2006/relationships/image" Target="../media/image25.png"/><Relationship Id="rId7" Type="http://schemas.openxmlformats.org/officeDocument/2006/relationships/image" Target="../media/image16.png"/><Relationship Id="rId8"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3.xml"/><Relationship Id="rId4" Type="http://schemas.openxmlformats.org/officeDocument/2006/relationships/slide" Target="/ppt/slides/slide16.xml"/><Relationship Id="rId9" Type="http://schemas.openxmlformats.org/officeDocument/2006/relationships/image" Target="../media/image29.png"/><Relationship Id="rId5" Type="http://schemas.openxmlformats.org/officeDocument/2006/relationships/slide" Target="/ppt/slides/slide15.xml"/><Relationship Id="rId6" Type="http://schemas.openxmlformats.org/officeDocument/2006/relationships/image" Target="../media/image51.png"/><Relationship Id="rId7" Type="http://schemas.openxmlformats.org/officeDocument/2006/relationships/image" Target="../media/image16.png"/><Relationship Id="rId8"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4.xml"/><Relationship Id="rId4" Type="http://schemas.openxmlformats.org/officeDocument/2006/relationships/slide" Target="/ppt/slides/slide13.xml"/><Relationship Id="rId9" Type="http://schemas.openxmlformats.org/officeDocument/2006/relationships/image" Target="../media/image41.png"/><Relationship Id="rId5" Type="http://schemas.openxmlformats.org/officeDocument/2006/relationships/slide" Target="/ppt/slides/slide16.xml"/><Relationship Id="rId6" Type="http://schemas.openxmlformats.org/officeDocument/2006/relationships/image" Target="../media/image43.png"/><Relationship Id="rId7" Type="http://schemas.openxmlformats.org/officeDocument/2006/relationships/image" Target="../media/image16.png"/><Relationship Id="rId8" Type="http://schemas.openxmlformats.org/officeDocument/2006/relationships/image" Target="../media/image29.png"/></Relationships>
</file>

<file path=ppt/slides/_rels/slide16.xml.rels><?xml version="1.0" encoding="UTF-8" standalone="yes"?><Relationships xmlns="http://schemas.openxmlformats.org/package/2006/relationships"><Relationship Id="rId10"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5.xml"/><Relationship Id="rId4" Type="http://schemas.openxmlformats.org/officeDocument/2006/relationships/slide" Target="/ppt/slides/slide14.xml"/><Relationship Id="rId9" Type="http://schemas.openxmlformats.org/officeDocument/2006/relationships/image" Target="../media/image40.png"/><Relationship Id="rId5" Type="http://schemas.openxmlformats.org/officeDocument/2006/relationships/slide" Target="/ppt/slides/slide13.xml"/><Relationship Id="rId6" Type="http://schemas.openxmlformats.org/officeDocument/2006/relationships/image" Target="../media/image29.png"/><Relationship Id="rId7" Type="http://schemas.openxmlformats.org/officeDocument/2006/relationships/image" Target="../media/image39.png"/><Relationship Id="rId8"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32.png"/></Relationships>
</file>

<file path=ppt/slides/_rels/slide18.xml.rels><?xml version="1.0" encoding="UTF-8" standalone="yes"?><Relationships xmlns="http://schemas.openxmlformats.org/package/2006/relationships"><Relationship Id="rId11" Type="http://schemas.openxmlformats.org/officeDocument/2006/relationships/image" Target="../media/image67.png"/><Relationship Id="rId10" Type="http://schemas.openxmlformats.org/officeDocument/2006/relationships/image" Target="../media/image42.png"/><Relationship Id="rId13" Type="http://schemas.openxmlformats.org/officeDocument/2006/relationships/image" Target="../media/image54.png"/><Relationship Id="rId12"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68.png"/><Relationship Id="rId14" Type="http://schemas.openxmlformats.org/officeDocument/2006/relationships/image" Target="../media/image48.png"/><Relationship Id="rId5" Type="http://schemas.openxmlformats.org/officeDocument/2006/relationships/slide" Target="/ppt/slides/slide20.xml"/><Relationship Id="rId6" Type="http://schemas.openxmlformats.org/officeDocument/2006/relationships/image" Target="../media/image16.png"/><Relationship Id="rId7" Type="http://schemas.openxmlformats.org/officeDocument/2006/relationships/slide" Target="/ppt/slides/slide18.xml"/><Relationship Id="rId8" Type="http://schemas.openxmlformats.org/officeDocument/2006/relationships/slide" Target="/ppt/slides/slide18.xml"/></Relationships>
</file>

<file path=ppt/slides/_rels/slide19.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83.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21.xml"/><Relationship Id="rId4" Type="http://schemas.openxmlformats.org/officeDocument/2006/relationships/slide" Target="/ppt/slides/slide20.xml"/><Relationship Id="rId9" Type="http://schemas.openxmlformats.org/officeDocument/2006/relationships/image" Target="../media/image47.png"/><Relationship Id="rId5" Type="http://schemas.openxmlformats.org/officeDocument/2006/relationships/image" Target="../media/image44.png"/><Relationship Id="rId6" Type="http://schemas.openxmlformats.org/officeDocument/2006/relationships/image" Target="../media/image53.png"/><Relationship Id="rId7" Type="http://schemas.openxmlformats.org/officeDocument/2006/relationships/image" Target="../media/image50.png"/><Relationship Id="rId8" Type="http://schemas.openxmlformats.org/officeDocument/2006/relationships/image" Target="../media/image46.png"/></Relationships>
</file>

<file path=ppt/slides/_rels/slide20.xml.rels><?xml version="1.0" encoding="UTF-8" standalone="yes"?><Relationships xmlns="http://schemas.openxmlformats.org/package/2006/relationships"><Relationship Id="rId11" Type="http://schemas.openxmlformats.org/officeDocument/2006/relationships/image" Target="../media/image62.png"/><Relationship Id="rId10" Type="http://schemas.openxmlformats.org/officeDocument/2006/relationships/image" Target="../media/image69.png"/><Relationship Id="rId13" Type="http://schemas.openxmlformats.org/officeDocument/2006/relationships/image" Target="../media/image75.png"/><Relationship Id="rId12"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19.xml"/><Relationship Id="rId4" Type="http://schemas.openxmlformats.org/officeDocument/2006/relationships/slide" Target="/ppt/slides/slide21.xml"/><Relationship Id="rId9" Type="http://schemas.openxmlformats.org/officeDocument/2006/relationships/image" Target="../media/image61.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81.png"/><Relationship Id="rId6" Type="http://schemas.openxmlformats.org/officeDocument/2006/relationships/image" Target="../media/image16.png"/><Relationship Id="rId7" Type="http://schemas.openxmlformats.org/officeDocument/2006/relationships/image" Target="../media/image55.png"/><Relationship Id="rId8" Type="http://schemas.openxmlformats.org/officeDocument/2006/relationships/image" Target="../media/image5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0.xml"/><Relationship Id="rId4" Type="http://schemas.openxmlformats.org/officeDocument/2006/relationships/slide" Target="/ppt/slides/slide19.xml"/><Relationship Id="rId5" Type="http://schemas.openxmlformats.org/officeDocument/2006/relationships/image" Target="../media/image16.png"/><Relationship Id="rId6" Type="http://schemas.openxmlformats.org/officeDocument/2006/relationships/image" Target="../media/image29.png"/><Relationship Id="rId7" Type="http://schemas.openxmlformats.org/officeDocument/2006/relationships/image" Target="../media/image91.png"/><Relationship Id="rId8" Type="http://schemas.openxmlformats.org/officeDocument/2006/relationships/image" Target="../media/image75.png"/></Relationships>
</file>

<file path=ppt/slides/_rels/slide22.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hyperlink" Target="http://www.education.gouv.qc.ca/fileadmin/site_web/documents/dpse/adaptation_serv_compl/Referentiel-mathematique.PDF" TargetMode="External"/><Relationship Id="rId12"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3.xml"/><Relationship Id="rId4" Type="http://schemas.openxmlformats.org/officeDocument/2006/relationships/slide" Target="/ppt/slides/slide24.xml"/><Relationship Id="rId9" Type="http://schemas.openxmlformats.org/officeDocument/2006/relationships/image" Target="../media/image54.png"/><Relationship Id="rId5" Type="http://schemas.openxmlformats.org/officeDocument/2006/relationships/image" Target="../media/image68.png"/><Relationship Id="rId6" Type="http://schemas.openxmlformats.org/officeDocument/2006/relationships/image" Target="../media/image42.png"/><Relationship Id="rId7" Type="http://schemas.openxmlformats.org/officeDocument/2006/relationships/image" Target="../media/image67.png"/><Relationship Id="rId8" Type="http://schemas.openxmlformats.org/officeDocument/2006/relationships/image" Target="../media/image58.png"/></Relationships>
</file>

<file path=ppt/slides/_rels/slide23.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16.png"/><Relationship Id="rId12"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4.xml"/><Relationship Id="rId9" Type="http://schemas.openxmlformats.org/officeDocument/2006/relationships/image" Target="../media/image47.png"/><Relationship Id="rId5" Type="http://schemas.openxmlformats.org/officeDocument/2006/relationships/image" Target="../media/image44.png"/><Relationship Id="rId6" Type="http://schemas.openxmlformats.org/officeDocument/2006/relationships/image" Target="../media/image53.png"/><Relationship Id="rId7" Type="http://schemas.openxmlformats.org/officeDocument/2006/relationships/image" Target="../media/image50.png"/><Relationship Id="rId8" Type="http://schemas.openxmlformats.org/officeDocument/2006/relationships/image" Target="../media/image46.png"/></Relationships>
</file>

<file path=ppt/slides/_rels/slide24.xml.rels><?xml version="1.0" encoding="UTF-8" standalone="yes"?><Relationships xmlns="http://schemas.openxmlformats.org/package/2006/relationships"><Relationship Id="rId11" Type="http://schemas.openxmlformats.org/officeDocument/2006/relationships/hyperlink" Target="http://www.education.gouv.qc.ca/fileadmin/site_web/documents/dpse/adaptation_serv_compl/Referentiel-mathematique.PDF" TargetMode="External"/><Relationship Id="rId10" Type="http://schemas.openxmlformats.org/officeDocument/2006/relationships/image" Target="../media/image16.png"/><Relationship Id="rId12"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22.xml"/><Relationship Id="rId9" Type="http://schemas.openxmlformats.org/officeDocument/2006/relationships/image" Target="../media/image40.png"/><Relationship Id="rId5" Type="http://schemas.openxmlformats.org/officeDocument/2006/relationships/image" Target="../media/image81.png"/><Relationship Id="rId6" Type="http://schemas.openxmlformats.org/officeDocument/2006/relationships/image" Target="../media/image61.png"/><Relationship Id="rId7" Type="http://schemas.openxmlformats.org/officeDocument/2006/relationships/image" Target="../media/image69.png"/><Relationship Id="rId8"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hyperlink" Target="https://drive.google.com/file/d/15Dgfb5XmCduoOZXRGaz3E1mIsbEWrO9M/view?usp=drive_link" TargetMode="External"/><Relationship Id="rId5" Type="http://schemas.openxmlformats.org/officeDocument/2006/relationships/hyperlink" Target="https://campus.recit.qc.ca/mod/page/view.php?id=9691"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hyperlink" Target="https://drive.google.com/file/d/1n9BgKZnlXRbRNzji4vjvzxV76bjyakHW/view?usp=drive_link" TargetMode="External"/><Relationship Id="rId5" Type="http://schemas.openxmlformats.org/officeDocument/2006/relationships/hyperlink" Target="https://campus.recit.qc.ca/mod/page/view.php?id=19412"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6.png"/><Relationship Id="rId4" Type="http://schemas.openxmlformats.org/officeDocument/2006/relationships/hyperlink" Target="https://docs.google.com/presentation/d/e/2PACX-1vSPgrVpmE7OkpSMqs-RTExtLXDsSTWFLvb6EOqgNAexYDtev34ZjLn0nkVWz3PCByxZtkiNozttUuVL/pub?start=false&amp;loop=false&amp;delayms=3000" TargetMode="External"/><Relationship Id="rId5" Type="http://schemas.openxmlformats.org/officeDocument/2006/relationships/hyperlink" Target="https://drive.google.com/file/d/1sKlLQnCyp5a3naeiaqfG1aDn18a4WR_C/view?usp=drive_link"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6.png"/><Relationship Id="rId4" Type="http://schemas.openxmlformats.org/officeDocument/2006/relationships/hyperlink" Target="https://campus.recit.qc.ca/course/view.php?id=329#section-3" TargetMode="External"/><Relationship Id="rId5" Type="http://schemas.openxmlformats.org/officeDocument/2006/relationships/hyperlink" Target="https://campus.recit.qc.ca/mod/page/view.php?id=15095" TargetMode="External"/><Relationship Id="rId6" Type="http://schemas.openxmlformats.org/officeDocument/2006/relationships/hyperlink" Target="https://campus.recit.qc.ca/mod/page/view.php?id=24605"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6.png"/><Relationship Id="rId4" Type="http://schemas.openxmlformats.org/officeDocument/2006/relationships/hyperlink" Target="https://campus.recit.qc.ca/mod/page/view.php?id=24605"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6.png"/><Relationship Id="rId4" Type="http://schemas.openxmlformats.org/officeDocument/2006/relationships/image" Target="../media/image8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6.png"/><Relationship Id="rId4" Type="http://schemas.openxmlformats.org/officeDocument/2006/relationships/image" Target="../media/image9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93.png"/><Relationship Id="rId4" Type="http://schemas.openxmlformats.org/officeDocument/2006/relationships/image" Target="../media/image16.png"/><Relationship Id="rId5" Type="http://schemas.openxmlformats.org/officeDocument/2006/relationships/image" Target="../media/image105.png"/><Relationship Id="rId6" Type="http://schemas.openxmlformats.org/officeDocument/2006/relationships/image" Target="../media/image10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6.png"/><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6.png"/><Relationship Id="rId4" Type="http://schemas.openxmlformats.org/officeDocument/2006/relationships/image" Target="../media/image10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6.png"/><Relationship Id="rId4" Type="http://schemas.openxmlformats.org/officeDocument/2006/relationships/image" Target="../media/image96.png"/><Relationship Id="rId5" Type="http://schemas.openxmlformats.org/officeDocument/2006/relationships/image" Target="../media/image10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6.png"/><Relationship Id="rId4" Type="http://schemas.openxmlformats.org/officeDocument/2006/relationships/image" Target="../media/image10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6.png"/><Relationship Id="rId4" Type="http://schemas.openxmlformats.org/officeDocument/2006/relationships/image" Target="../media/image92.png"/><Relationship Id="rId5" Type="http://schemas.openxmlformats.org/officeDocument/2006/relationships/image" Target="../media/image9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6.png"/><Relationship Id="rId4" Type="http://schemas.openxmlformats.org/officeDocument/2006/relationships/hyperlink" Target="https://campus.recit.qc.ca/mod/page/view.php?id=24605"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6.png"/><Relationship Id="rId4" Type="http://schemas.openxmlformats.org/officeDocument/2006/relationships/hyperlink" Target="https://campus.recit.qc.ca/course/view.php?id=329"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5973&amp;forceview=1" TargetMode="External"/><Relationship Id="rId6" Type="http://schemas.openxmlformats.org/officeDocument/2006/relationships/image" Target="../media/image94.png"/></Relationships>
</file>

<file path=ppt/slides/_rels/slide47.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hyperlink" Target="mailto:mathieu.thibault@uqo.ca" TargetMode="External"/><Relationship Id="rId13" Type="http://schemas.openxmlformats.org/officeDocument/2006/relationships/hyperlink" Target="http://recitmst.qc.ca/minecraft05122024" TargetMode="External"/><Relationship Id="rId12" Type="http://schemas.openxmlformats.org/officeDocument/2006/relationships/hyperlink" Target="http://recitmst.qc.ca/minecraft05122024" TargetMode="External"/><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hyperlink" Target="mailto:stephanie.rioux@recit.qc.ca" TargetMode="External"/><Relationship Id="rId14" Type="http://schemas.openxmlformats.org/officeDocument/2006/relationships/hyperlink" Target="mailto:michot.sandrine@courrier.uqam.ca" TargetMode="External"/><Relationship Id="rId5" Type="http://schemas.openxmlformats.org/officeDocument/2006/relationships/image" Target="../media/image75.png"/><Relationship Id="rId6" Type="http://schemas.openxmlformats.org/officeDocument/2006/relationships/image" Target="../media/image2.png"/><Relationship Id="rId7" Type="http://schemas.openxmlformats.org/officeDocument/2006/relationships/image" Target="../media/image100.png"/><Relationship Id="rId8" Type="http://schemas.openxmlformats.org/officeDocument/2006/relationships/image" Target="../media/image1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369250"/>
            <a:ext cx="9502200" cy="12279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SzPts val="1100"/>
              <a:buNone/>
            </a:pPr>
            <a:r>
              <a:rPr lang="en-US" sz="1700">
                <a:solidFill>
                  <a:schemeClr val="lt1"/>
                </a:solidFill>
                <a:latin typeface="Press Start 2P"/>
                <a:ea typeface="Press Start 2P"/>
                <a:cs typeface="Press Start 2P"/>
                <a:sym typeface="Press Start 2P"/>
              </a:rPr>
              <a:t>Minecraft</a:t>
            </a:r>
            <a:r>
              <a:rPr lang="en-US" sz="1700">
                <a:solidFill>
                  <a:schemeClr val="lt1"/>
                </a:solidFill>
                <a:latin typeface="Press Start 2P"/>
                <a:ea typeface="Press Start 2P"/>
                <a:cs typeface="Press Start 2P"/>
                <a:sym typeface="Press Start 2P"/>
              </a:rPr>
              <a:t> Education pour l’enseignement-apprentissage des mathématiques </a:t>
            </a:r>
            <a:endParaRPr sz="1700">
              <a:solidFill>
                <a:srgbClr val="D8D8D8"/>
              </a:solidFill>
              <a:latin typeface="Press Start 2P"/>
              <a:ea typeface="Press Start 2P"/>
              <a:cs typeface="Press Start 2P"/>
              <a:sym typeface="Press Start 2P"/>
            </a:endParaRPr>
          </a:p>
        </p:txBody>
      </p:sp>
      <p:sp>
        <p:nvSpPr>
          <p:cNvPr id="118" name="Google Shape;118;p18"/>
          <p:cNvSpPr/>
          <p:nvPr/>
        </p:nvSpPr>
        <p:spPr>
          <a:xfrm>
            <a:off x="3910450" y="36893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987575" y="3955225"/>
            <a:ext cx="4151100" cy="9474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Stéphanie Rioux</a:t>
            </a:r>
            <a:endParaRPr sz="1800">
              <a:solidFill>
                <a:srgbClr val="D8D8D8"/>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sz="1800">
                <a:solidFill>
                  <a:srgbClr val="D8D8D8"/>
                </a:solidFill>
                <a:latin typeface="Press Start 2P"/>
                <a:ea typeface="Press Start 2P"/>
                <a:cs typeface="Press Start 2P"/>
                <a:sym typeface="Press Start 2P"/>
              </a:rPr>
              <a:t>Mathieu Thibault</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Sandrine Michot</a:t>
            </a:r>
            <a:endParaRPr sz="1800">
              <a:solidFill>
                <a:srgbClr val="D8D8D8"/>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6">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23" name="Google Shape;123;p18"/>
          <p:cNvPicPr preferRelativeResize="0"/>
          <p:nvPr/>
        </p:nvPicPr>
        <p:blipFill rotWithShape="1">
          <a:blip r:embed="rId7">
            <a:alphaModFix/>
          </a:blip>
          <a:srcRect b="0" l="0" r="0" t="0"/>
          <a:stretch/>
        </p:blipFill>
        <p:spPr>
          <a:xfrm flipH="1">
            <a:off x="11688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4" name="Google Shape;124;p18"/>
          <p:cNvSpPr txBox="1"/>
          <p:nvPr/>
        </p:nvSpPr>
        <p:spPr>
          <a:xfrm>
            <a:off x="3640500" y="66324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25" name="Google Shape;125;p18"/>
          <p:cNvPicPr preferRelativeResize="0"/>
          <p:nvPr/>
        </p:nvPicPr>
        <p:blipFill>
          <a:blip r:embed="rId8">
            <a:alphaModFix/>
          </a:blip>
          <a:stretch>
            <a:fillRect/>
          </a:stretch>
        </p:blipFill>
        <p:spPr>
          <a:xfrm>
            <a:off x="5065050" y="5901867"/>
            <a:ext cx="1757100" cy="794377"/>
          </a:xfrm>
          <a:prstGeom prst="rect">
            <a:avLst/>
          </a:prstGeom>
          <a:noFill/>
          <a:ln>
            <a:noFill/>
          </a:ln>
        </p:spPr>
      </p:pic>
      <p:pic>
        <p:nvPicPr>
          <p:cNvPr id="126" name="Google Shape;126;p18"/>
          <p:cNvPicPr preferRelativeResize="0"/>
          <p:nvPr/>
        </p:nvPicPr>
        <p:blipFill>
          <a:blip r:embed="rId9">
            <a:alphaModFix/>
          </a:blip>
          <a:stretch>
            <a:fillRect/>
          </a:stretch>
        </p:blipFill>
        <p:spPr>
          <a:xfrm>
            <a:off x="10044925" y="33423"/>
            <a:ext cx="1967600" cy="947350"/>
          </a:xfrm>
          <a:prstGeom prst="rect">
            <a:avLst/>
          </a:prstGeom>
          <a:noFill/>
          <a:ln>
            <a:noFill/>
          </a:ln>
        </p:spPr>
      </p:pic>
      <p:sp>
        <p:nvSpPr>
          <p:cNvPr id="127" name="Google Shape;127;p18"/>
          <p:cNvSpPr txBox="1"/>
          <p:nvPr/>
        </p:nvSpPr>
        <p:spPr>
          <a:xfrm>
            <a:off x="2533125" y="5252700"/>
            <a:ext cx="67242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500" u="sng">
                <a:solidFill>
                  <a:schemeClr val="accent4"/>
                </a:solidFill>
                <a:latin typeface="Press Start 2P"/>
                <a:ea typeface="Press Start 2P"/>
                <a:cs typeface="Press Start 2P"/>
                <a:sym typeface="Press Start 2P"/>
                <a:hlinkClick r:id="rId10">
                  <a:extLst>
                    <a:ext uri="{A12FA001-AC4F-418D-AE19-62706E023703}">
                      <ahyp:hlinkClr val="tx"/>
                    </a:ext>
                  </a:extLst>
                </a:hlinkClick>
              </a:rPr>
              <a:t>recitmst.qc.ca/minecraft</a:t>
            </a:r>
            <a:r>
              <a:rPr lang="en-US" sz="1500" u="sng">
                <a:solidFill>
                  <a:schemeClr val="accent4"/>
                </a:solidFill>
                <a:latin typeface="Press Start 2P"/>
                <a:ea typeface="Press Start 2P"/>
                <a:cs typeface="Press Start 2P"/>
                <a:sym typeface="Press Start 2P"/>
                <a:hlinkClick r:id="rId11">
                  <a:extLst>
                    <a:ext uri="{A12FA001-AC4F-418D-AE19-62706E023703}">
                      <ahyp:hlinkClr val="tx"/>
                    </a:ext>
                  </a:extLst>
                </a:hlinkClick>
              </a:rPr>
              <a:t>05122024</a:t>
            </a:r>
            <a:endParaRPr sz="1500">
              <a:solidFill>
                <a:schemeClr val="accent4"/>
              </a:solidFill>
              <a:latin typeface="Press Start 2P"/>
              <a:ea typeface="Press Start 2P"/>
              <a:cs typeface="Press Start 2P"/>
              <a:sym typeface="Press Start 2P"/>
            </a:endParaRPr>
          </a:p>
        </p:txBody>
      </p:sp>
      <p:sp>
        <p:nvSpPr>
          <p:cNvPr id="128" name="Google Shape;128;p18"/>
          <p:cNvSpPr/>
          <p:nvPr/>
        </p:nvSpPr>
        <p:spPr>
          <a:xfrm>
            <a:off x="228600" y="4155175"/>
            <a:ext cx="2508900" cy="794400"/>
          </a:xfrm>
          <a:prstGeom prst="wedgeRoundRectCallout">
            <a:avLst>
              <a:gd fmla="val -280" name="adj1"/>
              <a:gd fmla="val 134587"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chemeClr val="hlink"/>
                </a:solidFill>
                <a:latin typeface="Press Start 2P"/>
                <a:ea typeface="Press Start 2P"/>
                <a:cs typeface="Press Start 2P"/>
                <a:sym typeface="Press Start 2P"/>
                <a:hlinkClick r:id="rId12"/>
              </a:rPr>
              <a:t>Aide-mémoire</a:t>
            </a:r>
            <a:r>
              <a:rPr lang="en-US" sz="1200">
                <a:latin typeface="Press Start 2P"/>
                <a:ea typeface="Press Start 2P"/>
                <a:cs typeface="Press Start 2P"/>
                <a:sym typeface="Press Start 2P"/>
              </a:rPr>
              <a:t> pour débuter avec Minecraft</a:t>
            </a:r>
            <a:endParaRPr sz="1200">
              <a:latin typeface="Press Start 2P"/>
              <a:ea typeface="Press Start 2P"/>
              <a:cs typeface="Press Start 2P"/>
              <a:sym typeface="Press Start 2P"/>
            </a:endParaRPr>
          </a:p>
        </p:txBody>
      </p:sp>
      <p:sp>
        <p:nvSpPr>
          <p:cNvPr id="129" name="Google Shape;129;p18"/>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563C1"/>
                </a:solidFill>
                <a:latin typeface="Press Start 2P"/>
                <a:ea typeface="Press Start 2P"/>
                <a:cs typeface="Press Start 2P"/>
                <a:sym typeface="Press Start 2P"/>
                <a:hlinkClick r:id="rId13">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130" name="Google Shape;130;p18"/>
          <p:cNvPicPr preferRelativeResize="0"/>
          <p:nvPr/>
        </p:nvPicPr>
        <p:blipFill>
          <a:blip r:embed="rId14">
            <a:alphaModFix/>
          </a:blip>
          <a:stretch>
            <a:fillRect/>
          </a:stretch>
        </p:blipFill>
        <p:spPr>
          <a:xfrm>
            <a:off x="10276900" y="1277262"/>
            <a:ext cx="1503650" cy="15036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4" name="Shape 134"/>
        <p:cNvGrpSpPr/>
        <p:nvPr/>
      </p:nvGrpSpPr>
      <p:grpSpPr>
        <a:xfrm>
          <a:off x="0" y="0"/>
          <a:ext cx="0" cy="0"/>
          <a:chOff x="0" y="0"/>
          <a:chExt cx="0" cy="0"/>
        </a:xfrm>
      </p:grpSpPr>
      <p:sp>
        <p:nvSpPr>
          <p:cNvPr id="135" name="Google Shape;135;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8" name="Google Shape;138;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9" name="Google Shape;139;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40" name="Google Shape;140;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41" name="Google Shape;141;p19"/>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chemeClr val="accent4"/>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chemeClr val="accent4"/>
                </a:solidFill>
                <a:latin typeface="Ubuntu"/>
                <a:ea typeface="Ubuntu"/>
                <a:cs typeface="Ubuntu"/>
                <a:sym typeface="Ubuntu"/>
                <a:hlinkClick r:id="rId5">
                  <a:extLst>
                    <a:ext uri="{A12FA001-AC4F-418D-AE19-62706E023703}">
                      <ahyp:hlinkClr val="tx"/>
                    </a:ext>
                  </a:extLst>
                </a:hlinkClick>
              </a:rPr>
              <a:t>0512</a:t>
            </a:r>
            <a:r>
              <a:rPr lang="en-US" sz="1000" u="sng">
                <a:solidFill>
                  <a:schemeClr val="accent4"/>
                </a:solidFill>
                <a:latin typeface="Ubuntu"/>
                <a:ea typeface="Ubuntu"/>
                <a:cs typeface="Ubuntu"/>
                <a:sym typeface="Ubuntu"/>
                <a:hlinkClick r:id="rId6">
                  <a:extLst>
                    <a:ext uri="{A12FA001-AC4F-418D-AE19-62706E023703}">
                      <ahyp:hlinkClr val="tx"/>
                    </a:ext>
                  </a:extLst>
                </a:hlinkClick>
              </a:rPr>
              <a:t>2024</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7">
                  <a:extLst>
                    <a:ext uri="{A12FA001-AC4F-418D-AE19-62706E023703}">
                      <ahyp:hlinkClr val="tx"/>
                    </a:ext>
                  </a:extLst>
                </a:hlinkClick>
              </a:rPr>
              <a:t>RÉCIT MST</a:t>
            </a:r>
            <a:r>
              <a:rPr lang="en-US" sz="1000">
                <a:solidFill>
                  <a:schemeClr val="lt1"/>
                </a:solidFill>
                <a:latin typeface="Ubuntu"/>
                <a:ea typeface="Ubuntu"/>
                <a:cs typeface="Ubuntu"/>
                <a:sym typeface="Ubuntu"/>
              </a:rPr>
              <a:t> et de l’</a:t>
            </a:r>
            <a:r>
              <a:rPr lang="en-US" sz="1000" u="sng">
                <a:solidFill>
                  <a:schemeClr val="lt1"/>
                </a:solidFill>
                <a:latin typeface="Ubuntu"/>
                <a:ea typeface="Ubuntu"/>
                <a:cs typeface="Ubuntu"/>
                <a:sym typeface="Ubuntu"/>
                <a:hlinkClick r:id="rId8">
                  <a:extLst>
                    <a:ext uri="{A12FA001-AC4F-418D-AE19-62706E023703}">
                      <ahyp:hlinkClr val="tx"/>
                    </a:ext>
                  </a:extLst>
                </a:hlinkClick>
              </a:rPr>
              <a:t>UQO</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9">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42" name="Google Shape;142;p19">
            <a:hlinkClick r:id="rId10"/>
          </p:cNvPr>
          <p:cNvPicPr preferRelativeResize="0"/>
          <p:nvPr/>
        </p:nvPicPr>
        <p:blipFill rotWithShape="1">
          <a:blip r:embed="rId11">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0"/>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 journée</a:t>
            </a:r>
            <a:endParaRPr sz="3000">
              <a:latin typeface="Press Start 2P"/>
              <a:ea typeface="Press Start 2P"/>
              <a:cs typeface="Press Start 2P"/>
              <a:sym typeface="Press Start 2P"/>
            </a:endParaRPr>
          </a:p>
        </p:txBody>
      </p:sp>
      <p:pic>
        <p:nvPicPr>
          <p:cNvPr descr="A picture containing container, square&#10;&#10;Description automatically generated" id="150" name="Google Shape;150;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51" name="Google Shape;151;p20"/>
          <p:cNvSpPr txBox="1"/>
          <p:nvPr/>
        </p:nvSpPr>
        <p:spPr>
          <a:xfrm>
            <a:off x="2207750" y="2120350"/>
            <a:ext cx="8194800" cy="3016800"/>
          </a:xfrm>
          <a:prstGeom prst="rect">
            <a:avLst/>
          </a:prstGeom>
          <a:noFill/>
          <a:ln>
            <a:noFill/>
          </a:ln>
        </p:spPr>
        <p:txBody>
          <a:bodyPr anchorCtr="0" anchor="t" bIns="45700" lIns="91425" spcFirstLastPara="1" rIns="91425" wrap="square" tIns="45700">
            <a:spAutoFit/>
          </a:bodyPr>
          <a:lstStyle/>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Débuter avec Minecraft</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3 intentions didactiques</a:t>
            </a:r>
            <a:r>
              <a:rPr lang="en-US" sz="1900">
                <a:solidFill>
                  <a:schemeClr val="lt2"/>
                </a:solidFill>
                <a:latin typeface="Press Start 2P"/>
                <a:ea typeface="Press Start 2P"/>
                <a:cs typeface="Press Start 2P"/>
                <a:sym typeface="Press Start 2P"/>
              </a:rPr>
              <a:t> </a:t>
            </a:r>
            <a:br>
              <a:rPr lang="en-US" sz="1900">
                <a:solidFill>
                  <a:schemeClr val="lt2"/>
                </a:solidFill>
                <a:latin typeface="Press Start 2P"/>
                <a:ea typeface="Press Start 2P"/>
                <a:cs typeface="Press Start 2P"/>
                <a:sym typeface="Press Start 2P"/>
              </a:rPr>
            </a:br>
            <a:r>
              <a:rPr lang="en-US" sz="1900">
                <a:solidFill>
                  <a:schemeClr val="lt2"/>
                </a:solidFill>
                <a:latin typeface="Press Start 2P"/>
                <a:ea typeface="Press Start 2P"/>
                <a:cs typeface="Press Start 2P"/>
                <a:sym typeface="Press Start 2P"/>
              </a:rPr>
              <a:t>et liens avec le RIM</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Exploration de tâches</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Projet de recherche</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Suite et développement</a:t>
            </a:r>
            <a:endParaRPr sz="1900">
              <a:solidFill>
                <a:schemeClr val="lt2"/>
              </a:solidFill>
              <a:latin typeface="Press Start 2P"/>
              <a:ea typeface="Press Start 2P"/>
              <a:cs typeface="Press Start 2P"/>
              <a:sym typeface="Press Start 2P"/>
            </a:endParaRPr>
          </a:p>
          <a:p>
            <a:pPr indent="-349250" lvl="0" marL="45720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Autoformation CSSDM</a:t>
            </a:r>
            <a:endParaRPr sz="19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52" name="Google Shape;152;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53" name="Google Shape;153;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
        <p:nvSpPr>
          <p:cNvPr id="154" name="Google Shape;154;p20"/>
          <p:cNvSpPr/>
          <p:nvPr/>
        </p:nvSpPr>
        <p:spPr>
          <a:xfrm>
            <a:off x="9149975" y="1240100"/>
            <a:ext cx="2882700" cy="2381400"/>
          </a:xfrm>
          <a:prstGeom prst="wedgeRoundRectCallout">
            <a:avLst>
              <a:gd fmla="val -63891" name="adj1"/>
              <a:gd fmla="val -4609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Press Start 2P"/>
                <a:ea typeface="Press Start 2P"/>
                <a:cs typeface="Press Start 2P"/>
                <a:sym typeface="Press Start 2P"/>
              </a:rPr>
              <a:t>Tour de table :</a:t>
            </a:r>
            <a:endParaRPr sz="1600">
              <a:latin typeface="Press Start 2P"/>
              <a:ea typeface="Press Start 2P"/>
              <a:cs typeface="Press Start 2P"/>
              <a:sym typeface="Press Start 2P"/>
            </a:endParaRPr>
          </a:p>
          <a:p>
            <a:pPr indent="0" lvl="0" marL="0" rtl="0" algn="ctr">
              <a:spcBef>
                <a:spcPts val="0"/>
              </a:spcBef>
              <a:spcAft>
                <a:spcPts val="0"/>
              </a:spcAft>
              <a:buNone/>
            </a:pPr>
            <a:r>
              <a:rPr lang="en-US" sz="1600">
                <a:latin typeface="Press Start 2P"/>
                <a:ea typeface="Press Start 2P"/>
                <a:cs typeface="Press Start 2P"/>
                <a:sym typeface="Press Start 2P"/>
              </a:rPr>
              <a:t>Où en êtes-vous par rapport à Minecraft?</a:t>
            </a:r>
            <a:endParaRPr sz="16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500"/>
                                        <p:tgtEl>
                                          <p:spTgt spid="14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250"/>
                                        <p:tgtEl>
                                          <p:spTgt spid="151"/>
                                        </p:tgtEl>
                                      </p:cBhvr>
                                    </p:animEffect>
                                  </p:childTnLst>
                                </p:cTn>
                              </p:par>
                              <p:par>
                                <p:cTn fill="hold" nodeType="withEffect" presetClass="entr" presetID="2" presetSubtype="4">
                                  <p:stCondLst>
                                    <p:cond delay="0"/>
                                  </p:stCondLst>
                                  <p:childTnLst>
                                    <p:set>
                                      <p:cBhvr>
                                        <p:cTn dur="1" fill="hold">
                                          <p:stCondLst>
                                            <p:cond delay="0"/>
                                          </p:stCondLst>
                                        </p:cTn>
                                        <p:tgtEl>
                                          <p:spTgt spid="150"/>
                                        </p:tgtEl>
                                        <p:attrNameLst>
                                          <p:attrName>style.visibility</p:attrName>
                                        </p:attrNameLst>
                                      </p:cBhvr>
                                      <p:to>
                                        <p:strVal val="visible"/>
                                      </p:to>
                                    </p:set>
                                    <p:anim calcmode="lin" valueType="num">
                                      <p:cBhvr additive="base">
                                        <p:cTn dur="1500"/>
                                        <p:tgtEl>
                                          <p:spTgt spid="1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
                                        </p:tgtEl>
                                        <p:attrNameLst>
                                          <p:attrName>style.visibility</p:attrName>
                                        </p:attrNameLst>
                                      </p:cBhvr>
                                      <p:to>
                                        <p:strVal val="visible"/>
                                      </p:to>
                                    </p:set>
                                    <p:anim calcmode="lin" valueType="num">
                                      <p:cBhvr additive="base">
                                        <p:cTn dur="1500"/>
                                        <p:tgtEl>
                                          <p:spTgt spid="1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
                                        </p:tgtEl>
                                        <p:attrNameLst>
                                          <p:attrName>style.visibility</p:attrName>
                                        </p:attrNameLst>
                                      </p:cBhvr>
                                      <p:to>
                                        <p:strVal val="visible"/>
                                      </p:to>
                                    </p:set>
                                    <p:anim calcmode="lin" valueType="num">
                                      <p:cBhvr additive="base">
                                        <p:cTn dur="1500"/>
                                        <p:tgtEl>
                                          <p:spTgt spid="15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61" name="Google Shape;161;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1000"/>
                                        <p:tgtEl>
                                          <p:spTgt spid="1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5" name="Shape 165"/>
        <p:cNvGrpSpPr/>
        <p:nvPr/>
      </p:nvGrpSpPr>
      <p:grpSpPr>
        <a:xfrm>
          <a:off x="0" y="0"/>
          <a:ext cx="0" cy="0"/>
          <a:chOff x="0" y="0"/>
          <a:chExt cx="0" cy="0"/>
        </a:xfrm>
      </p:grpSpPr>
      <p:pic>
        <p:nvPicPr>
          <p:cNvPr descr="A picture containing container, square&#10;&#10;Description automatically generated" id="166" name="Google Shape;166;p22"/>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167" name="Google Shape;167;p22"/>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168" name="Google Shape;168;p22"/>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169" name="Google Shape;169;p22"/>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170" name="Google Shape;170;p22"/>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171" name="Google Shape;171;p22"/>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172" name="Google Shape;172;p22"/>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3" name="Google Shape;173;p22"/>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174" name="Google Shape;174;p22"/>
          <p:cNvSpPr txBox="1"/>
          <p:nvPr/>
        </p:nvSpPr>
        <p:spPr>
          <a:xfrm>
            <a:off x="3897690" y="34015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1000"/>
                                        <p:tgtEl>
                                          <p:spTgt spid="1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8"/>
                                        </p:tgtEl>
                                        <p:attrNameLst>
                                          <p:attrName>style.visibility</p:attrName>
                                        </p:attrNameLst>
                                      </p:cBhvr>
                                      <p:to>
                                        <p:strVal val="visible"/>
                                      </p:to>
                                    </p:set>
                                    <p:anim calcmode="lin" valueType="num">
                                      <p:cBhvr additive="base">
                                        <p:cTn dur="1000"/>
                                        <p:tgtEl>
                                          <p:spTgt spid="1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9"/>
                                        </p:tgtEl>
                                        <p:attrNameLst>
                                          <p:attrName>style.visibility</p:attrName>
                                        </p:attrNameLst>
                                      </p:cBhvr>
                                      <p:to>
                                        <p:strVal val="visible"/>
                                      </p:to>
                                    </p:set>
                                    <p:anim calcmode="lin" valueType="num">
                                      <p:cBhvr additive="base">
                                        <p:cTn dur="1000"/>
                                        <p:tgtEl>
                                          <p:spTgt spid="1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0"/>
                                        </p:tgtEl>
                                        <p:attrNameLst>
                                          <p:attrName>style.visibility</p:attrName>
                                        </p:attrNameLst>
                                      </p:cBhvr>
                                      <p:to>
                                        <p:strVal val="visible"/>
                                      </p:to>
                                    </p:set>
                                    <p:anim calcmode="lin" valueType="num">
                                      <p:cBhvr additive="base">
                                        <p:cTn dur="1000"/>
                                        <p:tgtEl>
                                          <p:spTgt spid="1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1000"/>
                                        <p:tgtEl>
                                          <p:spTgt spid="1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8" name="Shape 178"/>
        <p:cNvGrpSpPr/>
        <p:nvPr/>
      </p:nvGrpSpPr>
      <p:grpSpPr>
        <a:xfrm>
          <a:off x="0" y="0"/>
          <a:ext cx="0" cy="0"/>
          <a:chOff x="0" y="0"/>
          <a:chExt cx="0" cy="0"/>
        </a:xfrm>
      </p:grpSpPr>
      <p:sp>
        <p:nvSpPr>
          <p:cNvPr id="179" name="Google Shape;179;p23"/>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180" name="Google Shape;180;p23"/>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4" name="Shape 184"/>
        <p:cNvGrpSpPr/>
        <p:nvPr/>
      </p:nvGrpSpPr>
      <p:grpSpPr>
        <a:xfrm>
          <a:off x="0" y="0"/>
          <a:ext cx="0" cy="0"/>
          <a:chOff x="0" y="0"/>
          <a:chExt cx="0" cy="0"/>
        </a:xfrm>
      </p:grpSpPr>
      <p:pic>
        <p:nvPicPr>
          <p:cNvPr id="185" name="Google Shape;185;p24"/>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186" name="Google Shape;186;p24"/>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187" name="Google Shape;187;p24"/>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1" name="Shape 191"/>
        <p:cNvGrpSpPr/>
        <p:nvPr/>
      </p:nvGrpSpPr>
      <p:grpSpPr>
        <a:xfrm>
          <a:off x="0" y="0"/>
          <a:ext cx="0" cy="0"/>
          <a:chOff x="0" y="0"/>
          <a:chExt cx="0" cy="0"/>
        </a:xfrm>
      </p:grpSpPr>
      <p:pic>
        <p:nvPicPr>
          <p:cNvPr id="192" name="Google Shape;192;p25"/>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193" name="Google Shape;193;p25"/>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4" name="Google Shape;194;p25"/>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5" name="Google Shape;195;p25"/>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196" name="Google Shape;196;p25"/>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0" name="Shape 200"/>
        <p:cNvGrpSpPr/>
        <p:nvPr/>
      </p:nvGrpSpPr>
      <p:grpSpPr>
        <a:xfrm>
          <a:off x="0" y="0"/>
          <a:ext cx="0" cy="0"/>
          <a:chOff x="0" y="0"/>
          <a:chExt cx="0" cy="0"/>
        </a:xfrm>
      </p:grpSpPr>
      <p:pic>
        <p:nvPicPr>
          <p:cNvPr id="201" name="Google Shape;201;p26"/>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202" name="Google Shape;202;p26"/>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203" name="Google Shape;203;p26"/>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 name="Google Shape;204;p26"/>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 name="Google Shape;205;p26"/>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06" name="Google Shape;206;p26"/>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207" name="Google Shape;207;p26"/>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1" name="Shape 211"/>
        <p:cNvGrpSpPr/>
        <p:nvPr/>
      </p:nvGrpSpPr>
      <p:grpSpPr>
        <a:xfrm>
          <a:off x="0" y="0"/>
          <a:ext cx="0" cy="0"/>
          <a:chOff x="0" y="0"/>
          <a:chExt cx="0" cy="0"/>
        </a:xfrm>
      </p:grpSpPr>
      <p:pic>
        <p:nvPicPr>
          <p:cNvPr id="212" name="Google Shape;212;p27"/>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213" name="Google Shape;213;p27"/>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14" name="Google Shape;214;p27"/>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8" name="Shape 218"/>
        <p:cNvGrpSpPr/>
        <p:nvPr/>
      </p:nvGrpSpPr>
      <p:grpSpPr>
        <a:xfrm>
          <a:off x="0" y="0"/>
          <a:ext cx="0" cy="0"/>
          <a:chOff x="0" y="0"/>
          <a:chExt cx="0" cy="0"/>
        </a:xfrm>
      </p:grpSpPr>
      <p:pic>
        <p:nvPicPr>
          <p:cNvPr id="219" name="Google Shape;219;p28"/>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220" name="Google Shape;220;p28"/>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4" name="Shape 224"/>
        <p:cNvGrpSpPr/>
        <p:nvPr/>
      </p:nvGrpSpPr>
      <p:grpSpPr>
        <a:xfrm>
          <a:off x="0" y="0"/>
          <a:ext cx="0" cy="0"/>
          <a:chOff x="0" y="0"/>
          <a:chExt cx="0" cy="0"/>
        </a:xfrm>
      </p:grpSpPr>
      <p:pic>
        <p:nvPicPr>
          <p:cNvPr id="225" name="Google Shape;225;p29"/>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226" name="Google Shape;226;p29"/>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 name="Google Shape;227;p29"/>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28" name="Google Shape;228;p29"/>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2" name="Shape 232"/>
        <p:cNvGrpSpPr/>
        <p:nvPr/>
      </p:nvGrpSpPr>
      <p:grpSpPr>
        <a:xfrm>
          <a:off x="0" y="0"/>
          <a:ext cx="0" cy="0"/>
          <a:chOff x="0" y="0"/>
          <a:chExt cx="0" cy="0"/>
        </a:xfrm>
      </p:grpSpPr>
      <p:grpSp>
        <p:nvGrpSpPr>
          <p:cNvPr id="233" name="Google Shape;233;p30"/>
          <p:cNvGrpSpPr/>
          <p:nvPr/>
        </p:nvGrpSpPr>
        <p:grpSpPr>
          <a:xfrm>
            <a:off x="3951968" y="2079356"/>
            <a:ext cx="2084100" cy="733500"/>
            <a:chOff x="3951968" y="2079356"/>
            <a:chExt cx="2084100" cy="733500"/>
          </a:xfrm>
        </p:grpSpPr>
        <p:sp>
          <p:nvSpPr>
            <p:cNvPr id="234" name="Google Shape;234;p30">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3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236" name="Google Shape;236;p30">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30">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 name="Google Shape;238;p3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30"/>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3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241" name="Google Shape;241;p3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242" name="Google Shape;242;p3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243" name="Google Shape;243;p30"/>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244" name="Google Shape;244;p3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5" name="Google Shape;245;p3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6" name="Google Shape;246;p3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7" name="Google Shape;247;p3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3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3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3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251" name="Google Shape;251;p30"/>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52" name="Google Shape;252;p3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53" name="Google Shape;253;p3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54" name="Google Shape;254;p3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55" name="Google Shape;255;p30"/>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256" name="Google Shape;256;p30"/>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257" name="Google Shape;257;p30"/>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258" name="Google Shape;258;p30"/>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259" name="Google Shape;259;p30"/>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3"/>
                                        </p:tgtEl>
                                        <p:attrNameLst>
                                          <p:attrName>style.visibility</p:attrName>
                                        </p:attrNameLst>
                                      </p:cBhvr>
                                      <p:to>
                                        <p:strVal val="visible"/>
                                      </p:to>
                                    </p:set>
                                    <p:animEffect filter="fade" transition="in">
                                      <p:cBhvr>
                                        <p:cTn dur="250"/>
                                        <p:tgtEl>
                                          <p:spTgt spid="243"/>
                                        </p:tgtEl>
                                      </p:cBhvr>
                                    </p:animEffect>
                                  </p:childTnLst>
                                </p:cTn>
                              </p:par>
                              <p:par>
                                <p:cTn fill="hold" nodeType="withEffect" presetClass="entr" presetID="2" presetSubtype="4">
                                  <p:stCondLst>
                                    <p:cond delay="0"/>
                                  </p:stCondLst>
                                  <p:childTnLst>
                                    <p:set>
                                      <p:cBhvr>
                                        <p:cTn dur="1" fill="hold">
                                          <p:stCondLst>
                                            <p:cond delay="0"/>
                                          </p:stCondLst>
                                        </p:cTn>
                                        <p:tgtEl>
                                          <p:spTgt spid="253"/>
                                        </p:tgtEl>
                                        <p:attrNameLst>
                                          <p:attrName>style.visibility</p:attrName>
                                        </p:attrNameLst>
                                      </p:cBhvr>
                                      <p:to>
                                        <p:strVal val="visible"/>
                                      </p:to>
                                    </p:set>
                                    <p:anim calcmode="lin" valueType="num">
                                      <p:cBhvr additive="base">
                                        <p:cTn dur="1000"/>
                                        <p:tgtEl>
                                          <p:spTgt spid="2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1000"/>
                                        <p:tgtEl>
                                          <p:spTgt spid="2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1000"/>
                                        <p:tgtEl>
                                          <p:spTgt spid="2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1000"/>
                                        <p:tgtEl>
                                          <p:spTgt spid="2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3" name="Shape 263"/>
        <p:cNvGrpSpPr/>
        <p:nvPr/>
      </p:nvGrpSpPr>
      <p:grpSpPr>
        <a:xfrm>
          <a:off x="0" y="0"/>
          <a:ext cx="0" cy="0"/>
          <a:chOff x="0" y="0"/>
          <a:chExt cx="0" cy="0"/>
        </a:xfrm>
      </p:grpSpPr>
      <p:sp>
        <p:nvSpPr>
          <p:cNvPr id="264" name="Google Shape;264;p31">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31">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6" name="Google Shape;266;p31">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7" name="Google Shape;267;p3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31"/>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269" name="Google Shape;269;p3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3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3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3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31"/>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3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6" name="Google Shape;276;p3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277" name="Google Shape;277;p3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278" name="Google Shape;278;p3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279" name="Google Shape;279;p3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280" name="Google Shape;280;p3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281" name="Google Shape;281;p31"/>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282" name="Google Shape;282;p31"/>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283" name="Google Shape;283;p3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284" name="Google Shape;284;p3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285" name="Google Shape;285;p31"/>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286" name="Google Shape;286;p31"/>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287" name="Google Shape;287;p31"/>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288" name="Google Shape;288;p31"/>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289" name="Google Shape;289;p31"/>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250"/>
                                        <p:tgtEl>
                                          <p:spTgt spid="268"/>
                                        </p:tgtEl>
                                      </p:cBhvr>
                                    </p:animEffect>
                                  </p:childTnLst>
                                </p:cTn>
                              </p:par>
                              <p:par>
                                <p:cTn fill="hold" nodeType="withEffect" presetClass="entr" presetID="2" presetSubtype="4">
                                  <p:stCondLst>
                                    <p:cond delay="0"/>
                                  </p:stCondLst>
                                  <p:childTnLst>
                                    <p:set>
                                      <p:cBhvr>
                                        <p:cTn dur="1" fill="hold">
                                          <p:stCondLst>
                                            <p:cond delay="0"/>
                                          </p:stCondLst>
                                        </p:cTn>
                                        <p:tgtEl>
                                          <p:spTgt spid="283"/>
                                        </p:tgtEl>
                                        <p:attrNameLst>
                                          <p:attrName>style.visibility</p:attrName>
                                        </p:attrNameLst>
                                      </p:cBhvr>
                                      <p:to>
                                        <p:strVal val="visible"/>
                                      </p:to>
                                    </p:set>
                                    <p:anim calcmode="lin" valueType="num">
                                      <p:cBhvr additive="base">
                                        <p:cTn dur="1000"/>
                                        <p:tgtEl>
                                          <p:spTgt spid="2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1000"/>
                                        <p:tgtEl>
                                          <p:spTgt spid="28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4"/>
                                        </p:tgtEl>
                                        <p:attrNameLst>
                                          <p:attrName>style.visibility</p:attrName>
                                        </p:attrNameLst>
                                      </p:cBhvr>
                                      <p:to>
                                        <p:strVal val="visible"/>
                                      </p:to>
                                    </p:set>
                                    <p:anim calcmode="lin" valueType="num">
                                      <p:cBhvr additive="base">
                                        <p:cTn dur="1000"/>
                                        <p:tgtEl>
                                          <p:spTgt spid="2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2"/>
                                        </p:tgtEl>
                                        <p:attrNameLst>
                                          <p:attrName>style.visibility</p:attrName>
                                        </p:attrNameLst>
                                      </p:cBhvr>
                                      <p:to>
                                        <p:strVal val="visible"/>
                                      </p:to>
                                    </p:set>
                                    <p:anim calcmode="lin" valueType="num">
                                      <p:cBhvr additive="base">
                                        <p:cTn dur="1000"/>
                                        <p:tgtEl>
                                          <p:spTgt spid="28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3" name="Shape 293"/>
        <p:cNvGrpSpPr/>
        <p:nvPr/>
      </p:nvGrpSpPr>
      <p:grpSpPr>
        <a:xfrm>
          <a:off x="0" y="0"/>
          <a:ext cx="0" cy="0"/>
          <a:chOff x="0" y="0"/>
          <a:chExt cx="0" cy="0"/>
        </a:xfrm>
      </p:grpSpPr>
      <p:sp>
        <p:nvSpPr>
          <p:cNvPr id="294" name="Google Shape;294;p32">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32">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6" name="Google Shape;296;p32">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3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32"/>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299" name="Google Shape;299;p3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3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3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3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3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32"/>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3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3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307" name="Google Shape;307;p3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308" name="Google Shape;308;p3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09" name="Google Shape;309;p3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10" name="Google Shape;310;p3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311" name="Google Shape;311;p32"/>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12" name="Google Shape;312;p32"/>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313" name="Google Shape;313;p32"/>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14" name="Google Shape;314;p32"/>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315" name="Google Shape;315;p32"/>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316" name="Google Shape;316;p32"/>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317" name="Google Shape;317;p32"/>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318" name="Google Shape;318;p32"/>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319" name="Google Shape;319;p32"/>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250"/>
                                        <p:tgtEl>
                                          <p:spTgt spid="298"/>
                                        </p:tgtEl>
                                      </p:cBhvr>
                                    </p:animEffect>
                                  </p:childTnLst>
                                </p:cTn>
                              </p:par>
                              <p:par>
                                <p:cTn fill="hold" nodeType="with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1000"/>
                                        <p:tgtEl>
                                          <p:spTgt spid="3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1000"/>
                                        <p:tgtEl>
                                          <p:spTgt spid="3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1000"/>
                                        <p:tgtEl>
                                          <p:spTgt spid="3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3"/>
                                        </p:tgtEl>
                                        <p:attrNameLst>
                                          <p:attrName>style.visibility</p:attrName>
                                        </p:attrNameLst>
                                      </p:cBhvr>
                                      <p:to>
                                        <p:strVal val="visible"/>
                                      </p:to>
                                    </p:set>
                                    <p:anim calcmode="lin" valueType="num">
                                      <p:cBhvr additive="base">
                                        <p:cTn dur="1000"/>
                                        <p:tgtEl>
                                          <p:spTgt spid="31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3" name="Shape 323"/>
        <p:cNvGrpSpPr/>
        <p:nvPr/>
      </p:nvGrpSpPr>
      <p:grpSpPr>
        <a:xfrm>
          <a:off x="0" y="0"/>
          <a:ext cx="0" cy="0"/>
          <a:chOff x="0" y="0"/>
          <a:chExt cx="0" cy="0"/>
        </a:xfrm>
      </p:grpSpPr>
      <p:sp>
        <p:nvSpPr>
          <p:cNvPr id="324" name="Google Shape;324;p33">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5" name="Google Shape;325;p33">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6" name="Google Shape;326;p33">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3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8" name="Google Shape;328;p33"/>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329" name="Google Shape;329;p3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0" name="Google Shape;330;p3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3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3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3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33"/>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335" name="Google Shape;335;p33"/>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336" name="Google Shape;336;p33"/>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337" name="Google Shape;337;p33"/>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338" name="Google Shape;338;p3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3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340" name="Google Shape;340;p33"/>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341" name="Google Shape;341;p3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342" name="Google Shape;342;p3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343" name="Google Shape;343;p3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344" name="Google Shape;344;p33"/>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345" name="Google Shape;345;p33"/>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46" name="Google Shape;346;p33"/>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47" name="Google Shape;347;p33"/>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348" name="Google Shape;348;p33"/>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349" name="Google Shape;349;p33"/>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250"/>
                                        <p:tgtEl>
                                          <p:spTgt spid="328"/>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1000"/>
                                        <p:tgtEl>
                                          <p:spTgt spid="335"/>
                                        </p:tgtEl>
                                      </p:cBhvr>
                                    </p:animEffect>
                                  </p:childTnLst>
                                </p:cTn>
                              </p:par>
                              <p:par>
                                <p:cTn fill="hold" nodeType="withEffect" presetClass="entr" presetID="10" presetSubtype="0">
                                  <p:stCondLst>
                                    <p:cond delay="0"/>
                                  </p:stCondLst>
                                  <p:childTnLst>
                                    <p:set>
                                      <p:cBhvr>
                                        <p:cTn dur="1" fill="hold">
                                          <p:stCondLst>
                                            <p:cond delay="0"/>
                                          </p:stCondLst>
                                        </p:cTn>
                                        <p:tgtEl>
                                          <p:spTgt spid="336"/>
                                        </p:tgtEl>
                                        <p:attrNameLst>
                                          <p:attrName>style.visibility</p:attrName>
                                        </p:attrNameLst>
                                      </p:cBhvr>
                                      <p:to>
                                        <p:strVal val="visible"/>
                                      </p:to>
                                    </p:set>
                                    <p:animEffect filter="fade" transition="in">
                                      <p:cBhvr>
                                        <p:cTn dur="1000"/>
                                        <p:tgtEl>
                                          <p:spTgt spid="336"/>
                                        </p:tgtEl>
                                      </p:cBhvr>
                                    </p:animEffect>
                                  </p:childTnLst>
                                </p:cTn>
                              </p:par>
                              <p:par>
                                <p:cTn fill="hold" nodeType="with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1000"/>
                                        <p:tgtEl>
                                          <p:spTgt spid="337"/>
                                        </p:tgtEl>
                                      </p:cBhvr>
                                    </p:animEffect>
                                  </p:childTnLst>
                                </p:cTn>
                              </p:par>
                              <p:par>
                                <p:cTn fill="hold" nodeType="withEffect" presetClass="entr" presetID="2" presetSubtype="4">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1000"/>
                                        <p:tgtEl>
                                          <p:spTgt spid="3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7"/>
                                        </p:tgtEl>
                                        <p:attrNameLst>
                                          <p:attrName>style.visibility</p:attrName>
                                        </p:attrNameLst>
                                      </p:cBhvr>
                                      <p:to>
                                        <p:strVal val="visible"/>
                                      </p:to>
                                    </p:set>
                                    <p:anim calcmode="lin" valueType="num">
                                      <p:cBhvr additive="base">
                                        <p:cTn dur="1000"/>
                                        <p:tgtEl>
                                          <p:spTgt spid="3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5"/>
                                        </p:tgtEl>
                                        <p:attrNameLst>
                                          <p:attrName>style.visibility</p:attrName>
                                        </p:attrNameLst>
                                      </p:cBhvr>
                                      <p:to>
                                        <p:strVal val="visible"/>
                                      </p:to>
                                    </p:set>
                                    <p:anim calcmode="lin" valueType="num">
                                      <p:cBhvr additive="base">
                                        <p:cTn dur="1000"/>
                                        <p:tgtEl>
                                          <p:spTgt spid="3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6"/>
                                        </p:tgtEl>
                                        <p:attrNameLst>
                                          <p:attrName>style.visibility</p:attrName>
                                        </p:attrNameLst>
                                      </p:cBhvr>
                                      <p:to>
                                        <p:strVal val="visible"/>
                                      </p:to>
                                    </p:set>
                                    <p:anim calcmode="lin" valueType="num">
                                      <p:cBhvr additive="base">
                                        <p:cTn dur="1000"/>
                                        <p:tgtEl>
                                          <p:spTgt spid="34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3" name="Shape 353"/>
        <p:cNvGrpSpPr/>
        <p:nvPr/>
      </p:nvGrpSpPr>
      <p:grpSpPr>
        <a:xfrm>
          <a:off x="0" y="0"/>
          <a:ext cx="0" cy="0"/>
          <a:chOff x="0" y="0"/>
          <a:chExt cx="0" cy="0"/>
        </a:xfrm>
      </p:grpSpPr>
      <p:sp>
        <p:nvSpPr>
          <p:cNvPr id="354" name="Google Shape;354;p34"/>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355" name="Google Shape;355;p34"/>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9" name="Shape 359"/>
        <p:cNvGrpSpPr/>
        <p:nvPr/>
      </p:nvGrpSpPr>
      <p:grpSpPr>
        <a:xfrm>
          <a:off x="0" y="0"/>
          <a:ext cx="0" cy="0"/>
          <a:chOff x="0" y="0"/>
          <a:chExt cx="0" cy="0"/>
        </a:xfrm>
      </p:grpSpPr>
      <p:grpSp>
        <p:nvGrpSpPr>
          <p:cNvPr id="360" name="Google Shape;360;p35"/>
          <p:cNvGrpSpPr/>
          <p:nvPr/>
        </p:nvGrpSpPr>
        <p:grpSpPr>
          <a:xfrm>
            <a:off x="3951968" y="2079356"/>
            <a:ext cx="2084100" cy="733500"/>
            <a:chOff x="3951968" y="2079356"/>
            <a:chExt cx="2084100" cy="733500"/>
          </a:xfrm>
        </p:grpSpPr>
        <p:sp>
          <p:nvSpPr>
            <p:cNvPr id="361" name="Google Shape;361;p35">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35"/>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363" name="Google Shape;363;p35">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35">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3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366" name="Google Shape;366;p35"/>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367" name="Google Shape;367;p3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3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369" name="Google Shape;369;p35">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35">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371" name="Google Shape;371;p35"/>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372" name="Google Shape;372;p35"/>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373" name="Google Shape;373;p35"/>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374" name="Google Shape;374;p3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3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3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7" name="Google Shape;377;p3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8" name="Google Shape;378;p3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9" name="Google Shape;379;p35"/>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380" name="Google Shape;380;p35"/>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381" name="Google Shape;381;p35"/>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82" name="Google Shape;382;p35"/>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383" name="Google Shape;383;p35"/>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384" name="Google Shape;384;p35"/>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385" name="Google Shape;385;p35"/>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386" name="Google Shape;386;p35"/>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250"/>
                                        <p:tgtEl>
                                          <p:spTgt spid="373"/>
                                        </p:tgtEl>
                                      </p:cBhvr>
                                    </p:animEffect>
                                  </p:childTnLst>
                                </p:cTn>
                              </p:par>
                              <p:par>
                                <p:cTn fill="hold" nodeType="with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1000"/>
                                        <p:tgtEl>
                                          <p:spTgt spid="3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1000"/>
                                        <p:tgtEl>
                                          <p:spTgt spid="3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6"/>
                                        </p:tgtEl>
                                        <p:attrNameLst>
                                          <p:attrName>style.visibility</p:attrName>
                                        </p:attrNameLst>
                                      </p:cBhvr>
                                      <p:to>
                                        <p:strVal val="visible"/>
                                      </p:to>
                                    </p:set>
                                    <p:anim calcmode="lin" valueType="num">
                                      <p:cBhvr additive="base">
                                        <p:cTn dur="1000"/>
                                        <p:tgtEl>
                                          <p:spTgt spid="3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6"/>
                                        </p:tgtEl>
                                        <p:attrNameLst>
                                          <p:attrName>style.visibility</p:attrName>
                                        </p:attrNameLst>
                                      </p:cBhvr>
                                      <p:to>
                                        <p:strVal val="visible"/>
                                      </p:to>
                                    </p:set>
                                    <p:anim calcmode="lin" valueType="num">
                                      <p:cBhvr additive="base">
                                        <p:cTn dur="1000"/>
                                        <p:tgtEl>
                                          <p:spTgt spid="386"/>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par>
                                <p:cTn fill="hold" nodeType="with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1000"/>
                                        <p:tgtEl>
                                          <p:spTgt spid="381"/>
                                        </p:tgtEl>
                                      </p:cBhvr>
                                    </p:animEffect>
                                  </p:childTnLst>
                                </p:cTn>
                              </p:par>
                              <p:par>
                                <p:cTn fill="hold" nodeType="with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1000"/>
                                        <p:tgtEl>
                                          <p:spTgt spid="3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0" name="Shape 390"/>
        <p:cNvGrpSpPr/>
        <p:nvPr/>
      </p:nvGrpSpPr>
      <p:grpSpPr>
        <a:xfrm>
          <a:off x="0" y="0"/>
          <a:ext cx="0" cy="0"/>
          <a:chOff x="0" y="0"/>
          <a:chExt cx="0" cy="0"/>
        </a:xfrm>
      </p:grpSpPr>
      <p:sp>
        <p:nvSpPr>
          <p:cNvPr id="391" name="Google Shape;391;p36">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36"/>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393" name="Google Shape;393;p36">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36">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6"/>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6"/>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397" name="Google Shape;397;p36"/>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6"/>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6"/>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36"/>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36"/>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36"/>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03" name="Google Shape;403;p36"/>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404" name="Google Shape;404;p36"/>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405" name="Google Shape;405;p36"/>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406" name="Google Shape;406;p36"/>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407" name="Google Shape;407;p36"/>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408" name="Google Shape;408;p36"/>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9" name="Google Shape;409;p36"/>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10" name="Google Shape;410;p36"/>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411" name="Google Shape;411;p36"/>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12" name="Google Shape;412;p36"/>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13" name="Google Shape;413;p36"/>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414" name="Google Shape;414;p36"/>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415" name="Google Shape;415;p36"/>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416" name="Google Shape;416;p36"/>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250"/>
                                        <p:tgtEl>
                                          <p:spTgt spid="396"/>
                                        </p:tgtEl>
                                      </p:cBhvr>
                                    </p:animEffect>
                                  </p:childTnLst>
                                </p:cTn>
                              </p:par>
                              <p:par>
                                <p:cTn fill="hold" nodeType="withEffect" presetClass="entr" presetID="2" presetSubtype="4">
                                  <p:stCondLst>
                                    <p:cond delay="0"/>
                                  </p:stCondLst>
                                  <p:childTnLst>
                                    <p:set>
                                      <p:cBhvr>
                                        <p:cTn dur="1" fill="hold">
                                          <p:stCondLst>
                                            <p:cond delay="0"/>
                                          </p:stCondLst>
                                        </p:cTn>
                                        <p:tgtEl>
                                          <p:spTgt spid="415"/>
                                        </p:tgtEl>
                                        <p:attrNameLst>
                                          <p:attrName>style.visibility</p:attrName>
                                        </p:attrNameLst>
                                      </p:cBhvr>
                                      <p:to>
                                        <p:strVal val="visible"/>
                                      </p:to>
                                    </p:set>
                                    <p:anim calcmode="lin" valueType="num">
                                      <p:cBhvr additive="base">
                                        <p:cTn dur="1000"/>
                                        <p:tgtEl>
                                          <p:spTgt spid="4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6"/>
                                        </p:tgtEl>
                                        <p:attrNameLst>
                                          <p:attrName>style.visibility</p:attrName>
                                        </p:attrNameLst>
                                      </p:cBhvr>
                                      <p:to>
                                        <p:strVal val="visible"/>
                                      </p:to>
                                    </p:set>
                                    <p:anim calcmode="lin" valueType="num">
                                      <p:cBhvr additive="base">
                                        <p:cTn dur="1000"/>
                                        <p:tgtEl>
                                          <p:spTgt spid="4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4"/>
                                        </p:tgtEl>
                                        <p:attrNameLst>
                                          <p:attrName>style.visibility</p:attrName>
                                        </p:attrNameLst>
                                      </p:cBhvr>
                                      <p:to>
                                        <p:strVal val="visible"/>
                                      </p:to>
                                    </p:set>
                                    <p:anim calcmode="lin" valueType="num">
                                      <p:cBhvr additive="base">
                                        <p:cTn dur="1000"/>
                                        <p:tgtEl>
                                          <p:spTgt spid="4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3"/>
                                        </p:tgtEl>
                                        <p:attrNameLst>
                                          <p:attrName>style.visibility</p:attrName>
                                        </p:attrNameLst>
                                      </p:cBhvr>
                                      <p:to>
                                        <p:strVal val="visible"/>
                                      </p:to>
                                    </p:set>
                                    <p:anim calcmode="lin" valueType="num">
                                      <p:cBhvr additive="base">
                                        <p:cTn dur="1000"/>
                                        <p:tgtEl>
                                          <p:spTgt spid="41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par>
                                <p:cTn fill="hold" nodeType="with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par>
                                <p:cTn fill="hold" nodeType="with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0" name="Shape 420"/>
        <p:cNvGrpSpPr/>
        <p:nvPr/>
      </p:nvGrpSpPr>
      <p:grpSpPr>
        <a:xfrm>
          <a:off x="0" y="0"/>
          <a:ext cx="0" cy="0"/>
          <a:chOff x="0" y="0"/>
          <a:chExt cx="0" cy="0"/>
        </a:xfrm>
      </p:grpSpPr>
      <p:sp>
        <p:nvSpPr>
          <p:cNvPr id="421" name="Google Shape;421;p37">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37">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3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3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7"/>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426" name="Google Shape;426;p3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3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3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9" name="Google Shape;429;p3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3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p37"/>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32" name="Google Shape;432;p37"/>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433" name="Google Shape;433;p37"/>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434" name="Google Shape;434;p37"/>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435" name="Google Shape;435;p37"/>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436" name="Google Shape;436;p37"/>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437" name="Google Shape;437;p37"/>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438" name="Google Shape;438;p37"/>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439" name="Google Shape;439;p37"/>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440" name="Google Shape;440;p37"/>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441" name="Google Shape;441;p37"/>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442" name="Google Shape;442;p3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3" name="Google Shape;443;p3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44" name="Google Shape;444;p37"/>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45" name="Google Shape;445;p37"/>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46" name="Google Shape;446;p37"/>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447" name="Google Shape;447;p37"/>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448" name="Google Shape;448;p37"/>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449" name="Google Shape;449;p37"/>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250"/>
                                        <p:tgtEl>
                                          <p:spTgt spid="425"/>
                                        </p:tgtEl>
                                      </p:cBhvr>
                                    </p:animEffect>
                                  </p:childTnLst>
                                </p:cTn>
                              </p:par>
                              <p:par>
                                <p:cTn fill="hold" nodeType="withEffect" presetClass="entr" presetID="2" presetSubtype="4">
                                  <p:stCondLst>
                                    <p:cond delay="0"/>
                                  </p:stCondLst>
                                  <p:childTnLst>
                                    <p:set>
                                      <p:cBhvr>
                                        <p:cTn dur="1" fill="hold">
                                          <p:stCondLst>
                                            <p:cond delay="0"/>
                                          </p:stCondLst>
                                        </p:cTn>
                                        <p:tgtEl>
                                          <p:spTgt spid="434"/>
                                        </p:tgtEl>
                                        <p:attrNameLst>
                                          <p:attrName>style.visibility</p:attrName>
                                        </p:attrNameLst>
                                      </p:cBhvr>
                                      <p:to>
                                        <p:strVal val="visible"/>
                                      </p:to>
                                    </p:set>
                                    <p:anim calcmode="lin" valueType="num">
                                      <p:cBhvr additive="base">
                                        <p:cTn dur="1000"/>
                                        <p:tgtEl>
                                          <p:spTgt spid="4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7"/>
                                        </p:tgtEl>
                                        <p:attrNameLst>
                                          <p:attrName>style.visibility</p:attrName>
                                        </p:attrNameLst>
                                      </p:cBhvr>
                                      <p:to>
                                        <p:strVal val="visible"/>
                                      </p:to>
                                    </p:set>
                                    <p:anim calcmode="lin" valueType="num">
                                      <p:cBhvr additive="base">
                                        <p:cTn dur="1000"/>
                                        <p:tgtEl>
                                          <p:spTgt spid="4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5"/>
                                        </p:tgtEl>
                                        <p:attrNameLst>
                                          <p:attrName>style.visibility</p:attrName>
                                        </p:attrNameLst>
                                      </p:cBhvr>
                                      <p:to>
                                        <p:strVal val="visible"/>
                                      </p:to>
                                    </p:set>
                                    <p:anim calcmode="lin" valueType="num">
                                      <p:cBhvr additive="base">
                                        <p:cTn dur="1000"/>
                                        <p:tgtEl>
                                          <p:spTgt spid="4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8"/>
                                        </p:tgtEl>
                                        <p:attrNameLst>
                                          <p:attrName>style.visibility</p:attrName>
                                        </p:attrNameLst>
                                      </p:cBhvr>
                                      <p:to>
                                        <p:strVal val="visible"/>
                                      </p:to>
                                    </p:set>
                                    <p:anim calcmode="lin" valueType="num">
                                      <p:cBhvr additive="base">
                                        <p:cTn dur="1000"/>
                                        <p:tgtEl>
                                          <p:spTgt spid="4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6"/>
                                        </p:tgtEl>
                                        <p:attrNameLst>
                                          <p:attrName>style.visibility</p:attrName>
                                        </p:attrNameLst>
                                      </p:cBhvr>
                                      <p:to>
                                        <p:strVal val="visible"/>
                                      </p:to>
                                    </p:set>
                                    <p:anim calcmode="lin" valueType="num">
                                      <p:cBhvr additive="base">
                                        <p:cTn dur="1000"/>
                                        <p:tgtEl>
                                          <p:spTgt spid="4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1000"/>
                                        <p:tgtEl>
                                          <p:spTgt spid="43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par>
                                <p:cTn fill="hold" nodeType="with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par>
                                <p:cTn fill="hold" nodeType="with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par>
                                <p:cTn fill="hold" nodeType="with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000"/>
                                        <p:tgtEl>
                                          <p:spTgt spid="4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3" name="Shape 453"/>
        <p:cNvGrpSpPr/>
        <p:nvPr/>
      </p:nvGrpSpPr>
      <p:grpSpPr>
        <a:xfrm>
          <a:off x="0" y="0"/>
          <a:ext cx="0" cy="0"/>
          <a:chOff x="0" y="0"/>
          <a:chExt cx="0" cy="0"/>
        </a:xfrm>
      </p:grpSpPr>
      <p:sp>
        <p:nvSpPr>
          <p:cNvPr id="454" name="Google Shape;454;p38">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38">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6" name="Google Shape;456;p38">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3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38"/>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459" name="Google Shape;459;p3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3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1" name="Google Shape;461;p3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2" name="Google Shape;462;p3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3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464" name="Google Shape;464;p38"/>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465" name="Google Shape;465;p38"/>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466" name="Google Shape;466;p38"/>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467" name="Google Shape;467;p38"/>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68" name="Google Shape;468;p38"/>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69" name="Google Shape;469;p38"/>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70" name="Google Shape;470;p38"/>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71" name="Google Shape;471;p38"/>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72" name="Google Shape;472;p38"/>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73" name="Google Shape;473;p3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4" name="Google Shape;474;p3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475" name="Google Shape;475;p38"/>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476" name="Google Shape;476;p38"/>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477" name="Google Shape;477;p38"/>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478" name="Google Shape;478;p38"/>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479" name="Google Shape;479;p38"/>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480" name="Google Shape;480;p38"/>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250"/>
                                        <p:tgtEl>
                                          <p:spTgt spid="458"/>
                                        </p:tgtEl>
                                      </p:cBhvr>
                                    </p:animEffect>
                                  </p:childTnLst>
                                </p:cTn>
                              </p:par>
                              <p:par>
                                <p:cTn fill="hold" nodeType="withEffect" presetClass="entr" presetID="2" presetSubtype="4">
                                  <p:stCondLst>
                                    <p:cond delay="0"/>
                                  </p:stCondLst>
                                  <p:childTnLst>
                                    <p:set>
                                      <p:cBhvr>
                                        <p:cTn dur="1" fill="hold">
                                          <p:stCondLst>
                                            <p:cond delay="0"/>
                                          </p:stCondLst>
                                        </p:cTn>
                                        <p:tgtEl>
                                          <p:spTgt spid="465"/>
                                        </p:tgtEl>
                                        <p:attrNameLst>
                                          <p:attrName>style.visibility</p:attrName>
                                        </p:attrNameLst>
                                      </p:cBhvr>
                                      <p:to>
                                        <p:strVal val="visible"/>
                                      </p:to>
                                    </p:set>
                                    <p:anim calcmode="lin" valueType="num">
                                      <p:cBhvr additive="base">
                                        <p:cTn dur="1000"/>
                                        <p:tgtEl>
                                          <p:spTgt spid="4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6"/>
                                        </p:tgtEl>
                                        <p:attrNameLst>
                                          <p:attrName>style.visibility</p:attrName>
                                        </p:attrNameLst>
                                      </p:cBhvr>
                                      <p:to>
                                        <p:strVal val="visible"/>
                                      </p:to>
                                    </p:set>
                                    <p:anim calcmode="lin" valueType="num">
                                      <p:cBhvr additive="base">
                                        <p:cTn dur="1000"/>
                                        <p:tgtEl>
                                          <p:spTgt spid="4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4"/>
                                        </p:tgtEl>
                                        <p:attrNameLst>
                                          <p:attrName>style.visibility</p:attrName>
                                        </p:attrNameLst>
                                      </p:cBhvr>
                                      <p:to>
                                        <p:strVal val="visible"/>
                                      </p:to>
                                    </p:set>
                                    <p:anim calcmode="lin" valueType="num">
                                      <p:cBhvr additive="base">
                                        <p:cTn dur="1000"/>
                                        <p:tgtEl>
                                          <p:spTgt spid="4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9"/>
                                        </p:tgtEl>
                                        <p:attrNameLst>
                                          <p:attrName>style.visibility</p:attrName>
                                        </p:attrNameLst>
                                      </p:cBhvr>
                                      <p:to>
                                        <p:strVal val="visible"/>
                                      </p:to>
                                    </p:set>
                                    <p:anim calcmode="lin" valueType="num">
                                      <p:cBhvr additive="base">
                                        <p:cTn dur="1000"/>
                                        <p:tgtEl>
                                          <p:spTgt spid="4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0"/>
                                        </p:tgtEl>
                                        <p:attrNameLst>
                                          <p:attrName>style.visibility</p:attrName>
                                        </p:attrNameLst>
                                      </p:cBhvr>
                                      <p:to>
                                        <p:strVal val="visible"/>
                                      </p:to>
                                    </p:set>
                                    <p:anim calcmode="lin" valueType="num">
                                      <p:cBhvr additive="base">
                                        <p:cTn dur="1000"/>
                                        <p:tgtEl>
                                          <p:spTgt spid="48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par>
                                <p:cTn fill="hold" nodeType="with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par>
                                <p:cTn fill="hold" nodeType="with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000"/>
                                        <p:tgtEl>
                                          <p:spTgt spid="470"/>
                                        </p:tgtEl>
                                      </p:cBhvr>
                                    </p:animEffect>
                                  </p:childTnLst>
                                </p:cTn>
                              </p:par>
                              <p:par>
                                <p:cTn fill="hold" nodeType="with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000"/>
                                        <p:tgtEl>
                                          <p:spTgt spid="472"/>
                                        </p:tgtEl>
                                      </p:cBhvr>
                                    </p:animEffect>
                                  </p:childTnLst>
                                </p:cTn>
                              </p:par>
                              <p:par>
                                <p:cTn fill="hold" nodeType="with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4" name="Shape 484"/>
        <p:cNvGrpSpPr/>
        <p:nvPr/>
      </p:nvGrpSpPr>
      <p:grpSpPr>
        <a:xfrm>
          <a:off x="0" y="0"/>
          <a:ext cx="0" cy="0"/>
          <a:chOff x="0" y="0"/>
          <a:chExt cx="0" cy="0"/>
        </a:xfrm>
      </p:grpSpPr>
      <p:grpSp>
        <p:nvGrpSpPr>
          <p:cNvPr id="485" name="Google Shape;485;p39"/>
          <p:cNvGrpSpPr/>
          <p:nvPr/>
        </p:nvGrpSpPr>
        <p:grpSpPr>
          <a:xfrm>
            <a:off x="3951968" y="2079356"/>
            <a:ext cx="2084100" cy="733500"/>
            <a:chOff x="3951968" y="2079356"/>
            <a:chExt cx="2084100" cy="733500"/>
          </a:xfrm>
        </p:grpSpPr>
        <p:sp>
          <p:nvSpPr>
            <p:cNvPr id="486" name="Google Shape;486;p3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grpSp>
      <p:sp>
        <p:nvSpPr>
          <p:cNvPr id="488" name="Google Shape;488;p39">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9" name="Google Shape;489;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39"/>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1.PAR</a:t>
            </a:r>
            <a:endParaRPr sz="1100"/>
          </a:p>
        </p:txBody>
      </p:sp>
      <p:sp>
        <p:nvSpPr>
          <p:cNvPr id="492" name="Google Shape;492;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p>
        </p:txBody>
      </p:sp>
      <p:sp>
        <p:nvSpPr>
          <p:cNvPr id="493" name="Google Shape;493;p39"/>
          <p:cNvSpPr txBox="1"/>
          <p:nvPr/>
        </p:nvSpPr>
        <p:spPr>
          <a:xfrm>
            <a:off x="1338275" y="3056000"/>
            <a:ext cx="9119100" cy="14931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PAR</a:t>
            </a:r>
            <a:r>
              <a:rPr lang="en-US" sz="1300">
                <a:solidFill>
                  <a:schemeClr val="dk1"/>
                </a:solidFill>
                <a:latin typeface="Press Start 2P"/>
                <a:ea typeface="Press Start 2P"/>
                <a:cs typeface="Press Start 2P"/>
                <a:sym typeface="Press Start 2P"/>
              </a:rPr>
              <a:t> la résolution de problème</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Vise l’apprentissage de nouveaux concepts mathématiques</a:t>
            </a:r>
            <a:endParaRPr sz="1300">
              <a:solidFill>
                <a:schemeClr val="dk1"/>
              </a:solidFill>
              <a:latin typeface="Press Start 2P"/>
              <a:ea typeface="Press Start 2P"/>
              <a:cs typeface="Press Start 2P"/>
              <a:sym typeface="Press Start 2P"/>
            </a:endParaRPr>
          </a:p>
          <a:p>
            <a:pPr indent="-311150" lvl="0" marL="457200" marR="0" rtl="0" algn="l">
              <a:lnSpc>
                <a:spcPct val="150000"/>
              </a:lnSpc>
              <a:spcBef>
                <a:spcPts val="0"/>
              </a:spcBef>
              <a:spcAft>
                <a:spcPts val="0"/>
              </a:spcAft>
              <a:buClr>
                <a:schemeClr val="dk1"/>
              </a:buClr>
              <a:buSzPts val="1300"/>
              <a:buFont typeface="Press Start 2P"/>
              <a:buChar char="■"/>
            </a:pPr>
            <a:r>
              <a:rPr lang="en-US" sz="1300">
                <a:solidFill>
                  <a:schemeClr val="dk1"/>
                </a:solidFill>
                <a:latin typeface="Press Start 2P"/>
                <a:ea typeface="Press Start 2P"/>
                <a:cs typeface="Press Start 2P"/>
                <a:sym typeface="Press Start 2P"/>
              </a:rPr>
              <a:t>Tâches d’exploration et tâches créatives</a:t>
            </a:r>
            <a:endParaRPr sz="1300">
              <a:solidFill>
                <a:schemeClr val="dk1"/>
              </a:solidFill>
              <a:latin typeface="Press Start 2P"/>
              <a:ea typeface="Press Start 2P"/>
              <a:cs typeface="Press Start 2P"/>
              <a:sym typeface="Press Start 2P"/>
            </a:endParaRPr>
          </a:p>
        </p:txBody>
      </p:sp>
      <p:sp>
        <p:nvSpPr>
          <p:cNvPr id="494" name="Google Shape;494;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6" name="Google Shape;496;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7" name="Google Shape;497;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499" name="Google Shape;499;p39"/>
          <p:cNvPicPr preferRelativeResize="0"/>
          <p:nvPr/>
        </p:nvPicPr>
        <p:blipFill rotWithShape="1">
          <a:blip r:embed="rId5">
            <a:alphaModFix/>
          </a:blip>
          <a:srcRect b="0" l="0" r="0" t="0"/>
          <a:stretch/>
        </p:blipFill>
        <p:spPr>
          <a:xfrm>
            <a:off x="2774998" y="4964437"/>
            <a:ext cx="350164" cy="350164"/>
          </a:xfrm>
          <a:prstGeom prst="rect">
            <a:avLst/>
          </a:prstGeom>
          <a:noFill/>
          <a:ln>
            <a:noFill/>
          </a:ln>
        </p:spPr>
      </p:pic>
      <p:pic>
        <p:nvPicPr>
          <p:cNvPr descr="Qr code&#10;&#10;Description automatically generated" id="500" name="Google Shape;500;p39"/>
          <p:cNvPicPr preferRelativeResize="0"/>
          <p:nvPr/>
        </p:nvPicPr>
        <p:blipFill rotWithShape="1">
          <a:blip r:embed="rId6">
            <a:alphaModFix/>
          </a:blip>
          <a:srcRect b="0" l="0" r="0" t="0"/>
          <a:stretch/>
        </p:blipFill>
        <p:spPr>
          <a:xfrm>
            <a:off x="1988541" y="4940948"/>
            <a:ext cx="396405" cy="397142"/>
          </a:xfrm>
          <a:prstGeom prst="rect">
            <a:avLst/>
          </a:prstGeom>
          <a:noFill/>
          <a:ln>
            <a:noFill/>
          </a:ln>
        </p:spPr>
      </p:pic>
      <p:pic>
        <p:nvPicPr>
          <p:cNvPr descr="Chart, histogram&#10;&#10;Description automatically generated" id="501" name="Google Shape;501;p39"/>
          <p:cNvPicPr preferRelativeResize="0"/>
          <p:nvPr/>
        </p:nvPicPr>
        <p:blipFill rotWithShape="1">
          <a:blip r:embed="rId7">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502" name="Google Shape;502;p39"/>
          <p:cNvPicPr preferRelativeResize="0"/>
          <p:nvPr/>
        </p:nvPicPr>
        <p:blipFill rotWithShape="1">
          <a:blip r:embed="rId8">
            <a:alphaModFix/>
          </a:blip>
          <a:srcRect b="0" l="0" r="0" t="0"/>
          <a:stretch/>
        </p:blipFill>
        <p:spPr>
          <a:xfrm>
            <a:off x="5013835" y="4978360"/>
            <a:ext cx="392361" cy="322319"/>
          </a:xfrm>
          <a:prstGeom prst="rect">
            <a:avLst/>
          </a:prstGeom>
          <a:noFill/>
          <a:ln>
            <a:noFill/>
          </a:ln>
        </p:spPr>
      </p:pic>
      <p:pic>
        <p:nvPicPr>
          <p:cNvPr descr="Shape&#10;&#10;Description automatically generated" id="503" name="Google Shape;503;p39"/>
          <p:cNvPicPr preferRelativeResize="0"/>
          <p:nvPr/>
        </p:nvPicPr>
        <p:blipFill rotWithShape="1">
          <a:blip r:embed="rId9">
            <a:alphaModFix/>
          </a:blip>
          <a:srcRect b="0" l="0" r="0" t="0"/>
          <a:stretch/>
        </p:blipFill>
        <p:spPr>
          <a:xfrm>
            <a:off x="4293726" y="4974062"/>
            <a:ext cx="330914" cy="330914"/>
          </a:xfrm>
          <a:prstGeom prst="rect">
            <a:avLst/>
          </a:prstGeom>
          <a:noFill/>
          <a:ln>
            <a:noFill/>
          </a:ln>
        </p:spPr>
      </p:pic>
      <p:sp>
        <p:nvSpPr>
          <p:cNvPr id="504" name="Google Shape;504;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39"/>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0">
                  <a:extLst>
                    <a:ext uri="{A12FA001-AC4F-418D-AE19-62706E023703}">
                      <ahyp:hlinkClr val="tx"/>
                    </a:ext>
                  </a:extLst>
                </a:hlinkClick>
              </a:rPr>
              <a:t>RIM</a:t>
            </a:r>
            <a:endParaRPr sz="1300">
              <a:solidFill>
                <a:srgbClr val="93C47D"/>
              </a:solidFill>
            </a:endParaRPr>
          </a:p>
        </p:txBody>
      </p:sp>
      <p:pic>
        <p:nvPicPr>
          <p:cNvPr descr="A picture containing container, square&#10;&#10;Description automatically generated" id="506" name="Google Shape;506;p39"/>
          <p:cNvPicPr preferRelativeResize="0"/>
          <p:nvPr/>
        </p:nvPicPr>
        <p:blipFill rotWithShape="1">
          <a:blip r:embed="rId11">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07" name="Google Shape;507;p39"/>
          <p:cNvPicPr preferRelativeResize="0"/>
          <p:nvPr/>
        </p:nvPicPr>
        <p:blipFill rotWithShape="1">
          <a:blip r:embed="rId11">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08" name="Google Shape;508;p39"/>
          <p:cNvPicPr preferRelativeResize="0"/>
          <p:nvPr/>
        </p:nvPicPr>
        <p:blipFill rotWithShape="1">
          <a:blip r:embed="rId11">
            <a:alphaModFix/>
          </a:blip>
          <a:srcRect b="0" l="0" r="0" t="0"/>
          <a:stretch/>
        </p:blipFill>
        <p:spPr>
          <a:xfrm>
            <a:off x="9577100" y="5486685"/>
            <a:ext cx="1262339" cy="1262339"/>
          </a:xfrm>
          <a:prstGeom prst="rect">
            <a:avLst/>
          </a:prstGeom>
          <a:noFill/>
          <a:ln>
            <a:noFill/>
          </a:ln>
        </p:spPr>
      </p:pic>
      <p:pic>
        <p:nvPicPr>
          <p:cNvPr id="509" name="Google Shape;509;p39"/>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250"/>
                                        <p:tgtEl>
                                          <p:spTgt spid="493"/>
                                        </p:tgtEl>
                                      </p:cBhvr>
                                    </p:animEffect>
                                  </p:childTnLst>
                                </p:cTn>
                              </p:par>
                              <p:par>
                                <p:cTn fill="hold" nodeType="withEffect" presetClass="entr" presetID="2" presetSubtype="4">
                                  <p:stCondLst>
                                    <p:cond delay="0"/>
                                  </p:stCondLst>
                                  <p:childTnLst>
                                    <p:set>
                                      <p:cBhvr>
                                        <p:cTn dur="1" fill="hold">
                                          <p:stCondLst>
                                            <p:cond delay="0"/>
                                          </p:stCondLst>
                                        </p:cTn>
                                        <p:tgtEl>
                                          <p:spTgt spid="507"/>
                                        </p:tgtEl>
                                        <p:attrNameLst>
                                          <p:attrName>style.visibility</p:attrName>
                                        </p:attrNameLst>
                                      </p:cBhvr>
                                      <p:to>
                                        <p:strVal val="visible"/>
                                      </p:to>
                                    </p:set>
                                    <p:anim calcmode="lin" valueType="num">
                                      <p:cBhvr additive="base">
                                        <p:cTn dur="1000"/>
                                        <p:tgtEl>
                                          <p:spTgt spid="5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8"/>
                                        </p:tgtEl>
                                        <p:attrNameLst>
                                          <p:attrName>style.visibility</p:attrName>
                                        </p:attrNameLst>
                                      </p:cBhvr>
                                      <p:to>
                                        <p:strVal val="visible"/>
                                      </p:to>
                                    </p:set>
                                    <p:anim calcmode="lin" valueType="num">
                                      <p:cBhvr additive="base">
                                        <p:cTn dur="1000"/>
                                        <p:tgtEl>
                                          <p:spTgt spid="5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6"/>
                                        </p:tgtEl>
                                        <p:attrNameLst>
                                          <p:attrName>style.visibility</p:attrName>
                                        </p:attrNameLst>
                                      </p:cBhvr>
                                      <p:to>
                                        <p:strVal val="visible"/>
                                      </p:to>
                                    </p:set>
                                    <p:anim calcmode="lin" valueType="num">
                                      <p:cBhvr additive="base">
                                        <p:cTn dur="1000"/>
                                        <p:tgtEl>
                                          <p:spTgt spid="506"/>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1000"/>
                                        <p:tgtEl>
                                          <p:spTgt spid="499"/>
                                        </p:tgtEl>
                                      </p:cBhvr>
                                    </p:animEffect>
                                  </p:childTnLst>
                                </p:cTn>
                              </p:par>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par>
                                <p:cTn fill="hold" nodeType="with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1000"/>
                                        <p:tgtEl>
                                          <p:spTgt spid="501"/>
                                        </p:tgtEl>
                                      </p:cBhvr>
                                    </p:animEffect>
                                  </p:childTnLst>
                                </p:cTn>
                              </p:par>
                              <p:par>
                                <p:cTn fill="hold" nodeType="with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1000"/>
                                        <p:tgtEl>
                                          <p:spTgt spid="503"/>
                                        </p:tgtEl>
                                      </p:cBhvr>
                                    </p:animEffect>
                                  </p:childTnLst>
                                </p:cTn>
                              </p:par>
                              <p:par>
                                <p:cTn fill="hold" nodeType="with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1000"/>
                                        <p:tgtEl>
                                          <p:spTgt spid="5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13" name="Shape 513"/>
        <p:cNvGrpSpPr/>
        <p:nvPr/>
      </p:nvGrpSpPr>
      <p:grpSpPr>
        <a:xfrm>
          <a:off x="0" y="0"/>
          <a:ext cx="0" cy="0"/>
          <a:chOff x="0" y="0"/>
          <a:chExt cx="0" cy="0"/>
        </a:xfrm>
      </p:grpSpPr>
      <p:sp>
        <p:nvSpPr>
          <p:cNvPr id="514" name="Google Shape;514;p40">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5" name="Google Shape;515;p40">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6" name="Google Shape;516;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40"/>
          <p:cNvSpPr txBox="1"/>
          <p:nvPr/>
        </p:nvSpPr>
        <p:spPr>
          <a:xfrm>
            <a:off x="1748073" y="3056000"/>
            <a:ext cx="8452200" cy="1431600"/>
          </a:xfrm>
          <a:prstGeom prst="rect">
            <a:avLst/>
          </a:prstGeom>
          <a:noFill/>
          <a:ln>
            <a:noFill/>
          </a:ln>
        </p:spPr>
        <p:txBody>
          <a:bodyPr anchorCtr="0" anchor="t" bIns="45700" lIns="91425" spcFirstLastPara="1" rIns="91425" wrap="square" tIns="45700">
            <a:spAutoFit/>
          </a:bodyPr>
          <a:lstStyle/>
          <a:p>
            <a:pPr indent="-304800" lvl="0" marL="457200" rtl="0" algn="l">
              <a:lnSpc>
                <a:spcPct val="150000"/>
              </a:lnSpc>
              <a:spcBef>
                <a:spcPts val="0"/>
              </a:spcBef>
              <a:spcAft>
                <a:spcPts val="0"/>
              </a:spcAft>
              <a:buClr>
                <a:schemeClr val="dk1"/>
              </a:buClr>
              <a:buSzPts val="1200"/>
              <a:buFont typeface="Press Start 2P"/>
              <a:buChar char="■"/>
            </a:pPr>
            <a:r>
              <a:rPr lang="en-US" sz="1300">
                <a:solidFill>
                  <a:schemeClr val="dk1"/>
                </a:solidFill>
                <a:latin typeface="Press Start 2P"/>
                <a:ea typeface="Press Start 2P"/>
                <a:cs typeface="Press Start 2P"/>
                <a:sym typeface="Press Start 2P"/>
              </a:rPr>
              <a:t>Apprendre en mathématiques </a:t>
            </a:r>
            <a:r>
              <a:rPr lang="en-US" sz="1300">
                <a:solidFill>
                  <a:schemeClr val="lt1"/>
                </a:solidFill>
                <a:highlight>
                  <a:schemeClr val="dk1"/>
                </a:highlight>
                <a:latin typeface="Press Start 2P"/>
                <a:ea typeface="Press Start 2P"/>
                <a:cs typeface="Press Start 2P"/>
                <a:sym typeface="Press Start 2P"/>
              </a:rPr>
              <a:t>POUR</a:t>
            </a:r>
            <a:r>
              <a:rPr lang="en-US" sz="1300">
                <a:solidFill>
                  <a:schemeClr val="dk1"/>
                </a:solidFill>
                <a:latin typeface="Press Start 2P"/>
                <a:ea typeface="Press Start 2P"/>
                <a:cs typeface="Press Start 2P"/>
                <a:sym typeface="Press Start 2P"/>
              </a:rPr>
              <a:t> la résolution de problème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la mobilisation et la consolidation de concepts et processus mathématiques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d’application</a:t>
            </a:r>
            <a:endParaRPr sz="1200">
              <a:solidFill>
                <a:schemeClr val="dk1"/>
              </a:solidFill>
              <a:latin typeface="Press Start 2P"/>
              <a:ea typeface="Press Start 2P"/>
              <a:cs typeface="Press Start 2P"/>
              <a:sym typeface="Press Start 2P"/>
            </a:endParaRPr>
          </a:p>
        </p:txBody>
      </p:sp>
      <p:sp>
        <p:nvSpPr>
          <p:cNvPr id="518" name="Google Shape;518;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9" name="Google Shape;519;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0" name="Google Shape;520;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1" name="Google Shape;521;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2" name="Google Shape;522;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40"/>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24" name="Google Shape;524;p40"/>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525" name="Google Shape;525;p40"/>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526" name="Google Shape;526;p40"/>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527" name="Google Shape;527;p40"/>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528" name="Google Shape;528;p40"/>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529" name="Google Shape;529;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chemeClr val="lt1"/>
                </a:solidFill>
                <a:latin typeface="Press Start 2P"/>
                <a:ea typeface="Press Start 2P"/>
                <a:cs typeface="Press Start 2P"/>
                <a:sym typeface="Press Start 2P"/>
              </a:rPr>
              <a:t>1.PAR</a:t>
            </a:r>
            <a:endParaRPr sz="1100">
              <a:solidFill>
                <a:schemeClr val="lt1"/>
              </a:solidFill>
            </a:endParaRPr>
          </a:p>
        </p:txBody>
      </p:sp>
      <p:sp>
        <p:nvSpPr>
          <p:cNvPr id="531" name="Google Shape;531;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2.POUR</a:t>
            </a:r>
            <a:endParaRPr sz="1100">
              <a:solidFill>
                <a:schemeClr val="dk1"/>
              </a:solidFill>
              <a:latin typeface="Press Start 2P"/>
              <a:ea typeface="Press Start 2P"/>
              <a:cs typeface="Press Start 2P"/>
              <a:sym typeface="Press Start 2P"/>
            </a:endParaRPr>
          </a:p>
        </p:txBody>
      </p:sp>
      <p:sp>
        <p:nvSpPr>
          <p:cNvPr id="532" name="Google Shape;532;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3.RP pour RP</a:t>
            </a:r>
            <a:endParaRPr sz="1100">
              <a:solidFill>
                <a:srgbClr val="D9D9D9"/>
              </a:solidFill>
              <a:latin typeface="Press Start 2P"/>
              <a:ea typeface="Press Start 2P"/>
              <a:cs typeface="Press Start 2P"/>
              <a:sym typeface="Press Start 2P"/>
            </a:endParaRPr>
          </a:p>
        </p:txBody>
      </p:sp>
      <p:pic>
        <p:nvPicPr>
          <p:cNvPr descr="A picture containing container, square&#10;&#10;Description automatically generated" id="533" name="Google Shape;533;p40"/>
          <p:cNvPicPr preferRelativeResize="0"/>
          <p:nvPr/>
        </p:nvPicPr>
        <p:blipFill rotWithShape="1">
          <a:blip r:embed="rId10">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34" name="Google Shape;534;p40"/>
          <p:cNvPicPr preferRelativeResize="0"/>
          <p:nvPr/>
        </p:nvPicPr>
        <p:blipFill rotWithShape="1">
          <a:blip r:embed="rId10">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35" name="Google Shape;535;p40"/>
          <p:cNvPicPr preferRelativeResize="0"/>
          <p:nvPr/>
        </p:nvPicPr>
        <p:blipFill rotWithShape="1">
          <a:blip r:embed="rId10">
            <a:alphaModFix/>
          </a:blip>
          <a:srcRect b="0" l="0" r="0" t="0"/>
          <a:stretch/>
        </p:blipFill>
        <p:spPr>
          <a:xfrm>
            <a:off x="9577100" y="5486685"/>
            <a:ext cx="1262339" cy="1262339"/>
          </a:xfrm>
          <a:prstGeom prst="rect">
            <a:avLst/>
          </a:prstGeom>
          <a:noFill/>
          <a:ln>
            <a:noFill/>
          </a:ln>
        </p:spPr>
      </p:pic>
      <p:sp>
        <p:nvSpPr>
          <p:cNvPr id="536" name="Google Shape;536;p40"/>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37" name="Google Shape;537;p40"/>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7"/>
                                        </p:tgtEl>
                                        <p:attrNameLst>
                                          <p:attrName>style.visibility</p:attrName>
                                        </p:attrNameLst>
                                      </p:cBhvr>
                                      <p:to>
                                        <p:strVal val="visible"/>
                                      </p:to>
                                    </p:set>
                                    <p:animEffect filter="fade" transition="in">
                                      <p:cBhvr>
                                        <p:cTn dur="250"/>
                                        <p:tgtEl>
                                          <p:spTgt spid="517"/>
                                        </p:tgtEl>
                                      </p:cBhvr>
                                    </p:animEffect>
                                  </p:childTnLst>
                                </p:cTn>
                              </p:par>
                              <p:par>
                                <p:cTn fill="hold" nodeType="withEffect" presetClass="entr" presetID="2" presetSubtype="4">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1000"/>
                                        <p:tgtEl>
                                          <p:spTgt spid="5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5"/>
                                        </p:tgtEl>
                                        <p:attrNameLst>
                                          <p:attrName>style.visibility</p:attrName>
                                        </p:attrNameLst>
                                      </p:cBhvr>
                                      <p:to>
                                        <p:strVal val="visible"/>
                                      </p:to>
                                    </p:set>
                                    <p:anim calcmode="lin" valueType="num">
                                      <p:cBhvr additive="base">
                                        <p:cTn dur="1000"/>
                                        <p:tgtEl>
                                          <p:spTgt spid="5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1000"/>
                                        <p:tgtEl>
                                          <p:spTgt spid="53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1000"/>
                                        <p:tgtEl>
                                          <p:spTgt spid="525"/>
                                        </p:tgtEl>
                                      </p:cBhvr>
                                    </p:animEffect>
                                  </p:childTnLst>
                                </p:cTn>
                              </p:par>
                              <p:par>
                                <p:cTn fill="hold" nodeType="with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1000"/>
                                        <p:tgtEl>
                                          <p:spTgt spid="526"/>
                                        </p:tgtEl>
                                      </p:cBhvr>
                                    </p:animEffect>
                                  </p:childTnLst>
                                </p:cTn>
                              </p:par>
                              <p:par>
                                <p:cTn fill="hold" nodeType="with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1000"/>
                                        <p:tgtEl>
                                          <p:spTgt spid="528"/>
                                        </p:tgtEl>
                                      </p:cBhvr>
                                    </p:animEffect>
                                  </p:childTnLst>
                                </p:cTn>
                              </p:par>
                              <p:par>
                                <p:cTn fill="hold" nodeType="with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41" name="Shape 541"/>
        <p:cNvGrpSpPr/>
        <p:nvPr/>
      </p:nvGrpSpPr>
      <p:grpSpPr>
        <a:xfrm>
          <a:off x="0" y="0"/>
          <a:ext cx="0" cy="0"/>
          <a:chOff x="0" y="0"/>
          <a:chExt cx="0" cy="0"/>
        </a:xfrm>
      </p:grpSpPr>
      <p:sp>
        <p:nvSpPr>
          <p:cNvPr id="542" name="Google Shape;542;p41">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3" name="Google Shape;543;p41">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4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41"/>
          <p:cNvSpPr txBox="1"/>
          <p:nvPr/>
        </p:nvSpPr>
        <p:spPr>
          <a:xfrm>
            <a:off x="1574300" y="3006975"/>
            <a:ext cx="8155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Résoudre des problèmes pour apprendre à résoudre des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Vise le développement de stratégies cognitives et métacognitives au service de la résolution de problèmes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Tous les types de tâches</a:t>
            </a:r>
            <a:endParaRPr sz="1200">
              <a:solidFill>
                <a:schemeClr val="dk1"/>
              </a:solidFill>
              <a:latin typeface="Press Start 2P"/>
              <a:ea typeface="Press Start 2P"/>
              <a:cs typeface="Press Start 2P"/>
              <a:sym typeface="Press Start 2P"/>
            </a:endParaRPr>
          </a:p>
        </p:txBody>
      </p:sp>
      <p:sp>
        <p:nvSpPr>
          <p:cNvPr id="546" name="Google Shape;546;p4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7" name="Google Shape;547;p4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4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Google Shape;549;p4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0" name="Google Shape;550;p4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1" name="Google Shape;551;p41"/>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552" name="Google Shape;552;p41"/>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553" name="Google Shape;553;p41"/>
          <p:cNvPicPr preferRelativeResize="0"/>
          <p:nvPr/>
        </p:nvPicPr>
        <p:blipFill rotWithShape="1">
          <a:blip r:embed="rId6">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554" name="Google Shape;554;p41"/>
          <p:cNvPicPr preferRelativeResize="0"/>
          <p:nvPr/>
        </p:nvPicPr>
        <p:blipFill rotWithShape="1">
          <a:blip r:embed="rId7">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555" name="Google Shape;555;p41"/>
          <p:cNvPicPr preferRelativeResize="0"/>
          <p:nvPr/>
        </p:nvPicPr>
        <p:blipFill rotWithShape="1">
          <a:blip r:embed="rId8">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556" name="Google Shape;556;p41"/>
          <p:cNvPicPr preferRelativeResize="0"/>
          <p:nvPr/>
        </p:nvPicPr>
        <p:blipFill rotWithShape="1">
          <a:blip r:embed="rId9">
            <a:alphaModFix/>
          </a:blip>
          <a:srcRect b="0" l="0" r="0" t="0"/>
          <a:stretch/>
        </p:blipFill>
        <p:spPr>
          <a:xfrm>
            <a:off x="4936731" y="4869493"/>
            <a:ext cx="551251" cy="551251"/>
          </a:xfrm>
          <a:prstGeom prst="rect">
            <a:avLst/>
          </a:prstGeom>
          <a:noFill/>
          <a:ln>
            <a:noFill/>
          </a:ln>
        </p:spPr>
      </p:pic>
      <p:sp>
        <p:nvSpPr>
          <p:cNvPr id="557" name="Google Shape;557;p4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4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1.PAR</a:t>
            </a:r>
            <a:endParaRPr sz="1100">
              <a:solidFill>
                <a:srgbClr val="D9D9D9"/>
              </a:solidFill>
            </a:endParaRPr>
          </a:p>
        </p:txBody>
      </p:sp>
      <p:sp>
        <p:nvSpPr>
          <p:cNvPr id="559" name="Google Shape;559;p4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2.POUR</a:t>
            </a:r>
            <a:endParaRPr sz="1100">
              <a:solidFill>
                <a:srgbClr val="D9D9D9"/>
              </a:solidFill>
              <a:latin typeface="Press Start 2P"/>
              <a:ea typeface="Press Start 2P"/>
              <a:cs typeface="Press Start 2P"/>
              <a:sym typeface="Press Start 2P"/>
            </a:endParaRPr>
          </a:p>
        </p:txBody>
      </p:sp>
      <p:sp>
        <p:nvSpPr>
          <p:cNvPr id="560" name="Google Shape;560;p4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1100">
                <a:solidFill>
                  <a:schemeClr val="dk1"/>
                </a:solidFill>
                <a:latin typeface="Press Start 2P"/>
                <a:ea typeface="Press Start 2P"/>
                <a:cs typeface="Press Start 2P"/>
                <a:sym typeface="Press Start 2P"/>
              </a:rPr>
              <a:t>3.RP pour RP</a:t>
            </a:r>
            <a:endParaRPr sz="1100">
              <a:solidFill>
                <a:schemeClr val="dk1"/>
              </a:solidFill>
              <a:latin typeface="Press Start 2P"/>
              <a:ea typeface="Press Start 2P"/>
              <a:cs typeface="Press Start 2P"/>
              <a:sym typeface="Press Start 2P"/>
            </a:endParaRPr>
          </a:p>
        </p:txBody>
      </p:sp>
      <p:pic>
        <p:nvPicPr>
          <p:cNvPr descr="A picture containing container, square&#10;&#10;Description automatically generated" id="561" name="Google Shape;561;p41"/>
          <p:cNvPicPr preferRelativeResize="0"/>
          <p:nvPr/>
        </p:nvPicPr>
        <p:blipFill rotWithShape="1">
          <a:blip r:embed="rId10">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562" name="Google Shape;562;p41"/>
          <p:cNvPicPr preferRelativeResize="0"/>
          <p:nvPr/>
        </p:nvPicPr>
        <p:blipFill rotWithShape="1">
          <a:blip r:embed="rId10">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563" name="Google Shape;563;p41"/>
          <p:cNvPicPr preferRelativeResize="0"/>
          <p:nvPr/>
        </p:nvPicPr>
        <p:blipFill rotWithShape="1">
          <a:blip r:embed="rId10">
            <a:alphaModFix/>
          </a:blip>
          <a:srcRect b="0" l="0" r="0" t="0"/>
          <a:stretch/>
        </p:blipFill>
        <p:spPr>
          <a:xfrm>
            <a:off x="9729500" y="5562885"/>
            <a:ext cx="1262339" cy="1262339"/>
          </a:xfrm>
          <a:prstGeom prst="rect">
            <a:avLst/>
          </a:prstGeom>
          <a:noFill/>
          <a:ln>
            <a:noFill/>
          </a:ln>
        </p:spPr>
      </p:pic>
      <p:sp>
        <p:nvSpPr>
          <p:cNvPr id="564" name="Google Shape;564;p41"/>
          <p:cNvSpPr txBox="1"/>
          <p:nvPr/>
        </p:nvSpPr>
        <p:spPr>
          <a:xfrm>
            <a:off x="3125150" y="928975"/>
            <a:ext cx="5973900" cy="615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700">
                <a:solidFill>
                  <a:srgbClr val="D8D8D8"/>
                </a:solidFill>
                <a:latin typeface="Press Start 2P"/>
                <a:ea typeface="Press Start 2P"/>
                <a:cs typeface="Press Start 2P"/>
                <a:sym typeface="Press Start 2P"/>
              </a:rPr>
              <a:t>Résoudre selon les 3 intentions du </a:t>
            </a:r>
            <a:r>
              <a:rPr lang="en-US" sz="1700" u="sng">
                <a:solidFill>
                  <a:srgbClr val="93C47D"/>
                </a:solidFill>
                <a:latin typeface="Press Start 2P"/>
                <a:ea typeface="Press Start 2P"/>
                <a:cs typeface="Press Start 2P"/>
                <a:sym typeface="Press Start 2P"/>
                <a:hlinkClick r:id="rId11">
                  <a:extLst>
                    <a:ext uri="{A12FA001-AC4F-418D-AE19-62706E023703}">
                      <ahyp:hlinkClr val="tx"/>
                    </a:ext>
                  </a:extLst>
                </a:hlinkClick>
              </a:rPr>
              <a:t>RIM</a:t>
            </a:r>
            <a:endParaRPr sz="1300">
              <a:solidFill>
                <a:srgbClr val="93C47D"/>
              </a:solidFill>
            </a:endParaRPr>
          </a:p>
        </p:txBody>
      </p:sp>
      <p:pic>
        <p:nvPicPr>
          <p:cNvPr id="565" name="Google Shape;565;p41"/>
          <p:cNvPicPr preferRelativeResize="0"/>
          <p:nvPr/>
        </p:nvPicPr>
        <p:blipFill>
          <a:blip r:embed="rId12">
            <a:alphaModFix/>
          </a:blip>
          <a:stretch>
            <a:fillRect/>
          </a:stretch>
        </p:blipFill>
        <p:spPr>
          <a:xfrm>
            <a:off x="10100427" y="89375"/>
            <a:ext cx="1960673" cy="215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250"/>
                                        <p:tgtEl>
                                          <p:spTgt spid="54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52"/>
                                        </p:tgtEl>
                                        <p:attrNameLst>
                                          <p:attrName>style.visibility</p:attrName>
                                        </p:attrNameLst>
                                      </p:cBhvr>
                                      <p:to>
                                        <p:strVal val="visible"/>
                                      </p:to>
                                    </p:set>
                                    <p:animEffect filter="fade" transition="in">
                                      <p:cBhvr>
                                        <p:cTn dur="1000"/>
                                        <p:tgtEl>
                                          <p:spTgt spid="552"/>
                                        </p:tgtEl>
                                      </p:cBhvr>
                                    </p:animEffect>
                                  </p:childTnLst>
                                </p:cTn>
                              </p:par>
                              <p:par>
                                <p:cTn fill="hold" nodeType="withEffect" presetClass="entr" presetID="10" presetSubtype="0">
                                  <p:stCondLst>
                                    <p:cond delay="0"/>
                                  </p:stCondLst>
                                  <p:childTnLst>
                                    <p:set>
                                      <p:cBhvr>
                                        <p:cTn dur="1" fill="hold">
                                          <p:stCondLst>
                                            <p:cond delay="0"/>
                                          </p:stCondLst>
                                        </p:cTn>
                                        <p:tgtEl>
                                          <p:spTgt spid="553"/>
                                        </p:tgtEl>
                                        <p:attrNameLst>
                                          <p:attrName>style.visibility</p:attrName>
                                        </p:attrNameLst>
                                      </p:cBhvr>
                                      <p:to>
                                        <p:strVal val="visible"/>
                                      </p:to>
                                    </p:set>
                                    <p:animEffect filter="fade" transition="in">
                                      <p:cBhvr>
                                        <p:cTn dur="1000"/>
                                        <p:tgtEl>
                                          <p:spTgt spid="553"/>
                                        </p:tgtEl>
                                      </p:cBhvr>
                                    </p:animEffect>
                                  </p:childTnLst>
                                </p:cTn>
                              </p:par>
                              <p:par>
                                <p:cTn fill="hold" nodeType="withEffect" presetClass="entr" presetID="10" presetSubtype="0">
                                  <p:stCondLst>
                                    <p:cond delay="0"/>
                                  </p:stCondLst>
                                  <p:childTnLst>
                                    <p:set>
                                      <p:cBhvr>
                                        <p:cTn dur="1" fill="hold">
                                          <p:stCondLst>
                                            <p:cond delay="0"/>
                                          </p:stCondLst>
                                        </p:cTn>
                                        <p:tgtEl>
                                          <p:spTgt spid="554"/>
                                        </p:tgtEl>
                                        <p:attrNameLst>
                                          <p:attrName>style.visibility</p:attrName>
                                        </p:attrNameLst>
                                      </p:cBhvr>
                                      <p:to>
                                        <p:strVal val="visible"/>
                                      </p:to>
                                    </p:set>
                                    <p:animEffect filter="fade" transition="in">
                                      <p:cBhvr>
                                        <p:cTn dur="1000"/>
                                        <p:tgtEl>
                                          <p:spTgt spid="554"/>
                                        </p:tgtEl>
                                      </p:cBhvr>
                                    </p:animEffect>
                                  </p:childTnLst>
                                </p:cTn>
                              </p:par>
                              <p:par>
                                <p:cTn fill="hold" nodeType="with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1000"/>
                                        <p:tgtEl>
                                          <p:spTgt spid="556"/>
                                        </p:tgtEl>
                                      </p:cBhvr>
                                    </p:animEffect>
                                  </p:childTnLst>
                                </p:cTn>
                              </p:par>
                              <p:par>
                                <p:cTn fill="hold" nodeType="with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1000"/>
                                        <p:tgtEl>
                                          <p:spTgt spid="555"/>
                                        </p:tgtEl>
                                      </p:cBhvr>
                                    </p:animEffect>
                                  </p:childTnLst>
                                </p:cTn>
                              </p:par>
                              <p:par>
                                <p:cTn fill="hold" nodeType="withEffect" presetClass="entr" presetID="2" presetSubtype="4">
                                  <p:stCondLst>
                                    <p:cond delay="0"/>
                                  </p:stCondLst>
                                  <p:childTnLst>
                                    <p:set>
                                      <p:cBhvr>
                                        <p:cTn dur="1" fill="hold">
                                          <p:stCondLst>
                                            <p:cond delay="0"/>
                                          </p:stCondLst>
                                        </p:cTn>
                                        <p:tgtEl>
                                          <p:spTgt spid="561"/>
                                        </p:tgtEl>
                                        <p:attrNameLst>
                                          <p:attrName>style.visibility</p:attrName>
                                        </p:attrNameLst>
                                      </p:cBhvr>
                                      <p:to>
                                        <p:strVal val="visible"/>
                                      </p:to>
                                    </p:set>
                                    <p:anim calcmode="lin" valueType="num">
                                      <p:cBhvr additive="base">
                                        <p:cTn dur="1000"/>
                                        <p:tgtEl>
                                          <p:spTgt spid="5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2"/>
                                        </p:tgtEl>
                                        <p:attrNameLst>
                                          <p:attrName>style.visibility</p:attrName>
                                        </p:attrNameLst>
                                      </p:cBhvr>
                                      <p:to>
                                        <p:strVal val="visible"/>
                                      </p:to>
                                    </p:set>
                                    <p:anim calcmode="lin" valueType="num">
                                      <p:cBhvr additive="base">
                                        <p:cTn dur="1000"/>
                                        <p:tgtEl>
                                          <p:spTgt spid="5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3"/>
                                        </p:tgtEl>
                                        <p:attrNameLst>
                                          <p:attrName>style.visibility</p:attrName>
                                        </p:attrNameLst>
                                      </p:cBhvr>
                                      <p:to>
                                        <p:strVal val="visible"/>
                                      </p:to>
                                    </p:set>
                                    <p:anim calcmode="lin" valueType="num">
                                      <p:cBhvr additive="base">
                                        <p:cTn dur="1000"/>
                                        <p:tgtEl>
                                          <p:spTgt spid="56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9" name="Shape 569"/>
        <p:cNvGrpSpPr/>
        <p:nvPr/>
      </p:nvGrpSpPr>
      <p:grpSpPr>
        <a:xfrm>
          <a:off x="0" y="0"/>
          <a:ext cx="0" cy="0"/>
          <a:chOff x="0" y="0"/>
          <a:chExt cx="0" cy="0"/>
        </a:xfrm>
      </p:grpSpPr>
      <p:sp>
        <p:nvSpPr>
          <p:cNvPr id="570" name="Google Shape;570;p42"/>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71" name="Google Shape;571;p42"/>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72" name="Google Shape;572;p42"/>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73" name="Google Shape;573;p42"/>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74" name="Google Shape;574;p42"/>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75" name="Google Shape;575;p42"/>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76" name="Google Shape;576;p42"/>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77" name="Google Shape;577;p42"/>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78" name="Google Shape;578;p42"/>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9" name="Google Shape;579;p42"/>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580" name="Google Shape;580;p42"/>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581" name="Google Shape;581;p42"/>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82" name="Google Shape;582;p42"/>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72"/>
                                        </p:tgtEl>
                                        <p:attrNameLst>
                                          <p:attrName>style.visibility</p:attrName>
                                        </p:attrNameLst>
                                      </p:cBhvr>
                                      <p:to>
                                        <p:strVal val="visible"/>
                                      </p:to>
                                    </p:set>
                                    <p:anim calcmode="lin" valueType="num">
                                      <p:cBhvr additive="base">
                                        <p:cTn dur="1000"/>
                                        <p:tgtEl>
                                          <p:spTgt spid="5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3"/>
                                        </p:tgtEl>
                                        <p:attrNameLst>
                                          <p:attrName>style.visibility</p:attrName>
                                        </p:attrNameLst>
                                      </p:cBhvr>
                                      <p:to>
                                        <p:strVal val="visible"/>
                                      </p:to>
                                    </p:set>
                                    <p:anim calcmode="lin" valueType="num">
                                      <p:cBhvr additive="base">
                                        <p:cTn dur="1000"/>
                                        <p:tgtEl>
                                          <p:spTgt spid="57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4"/>
                                        </p:tgtEl>
                                        <p:attrNameLst>
                                          <p:attrName>style.visibility</p:attrName>
                                        </p:attrNameLst>
                                      </p:cBhvr>
                                      <p:to>
                                        <p:strVal val="visible"/>
                                      </p:to>
                                    </p:set>
                                    <p:anim calcmode="lin" valueType="num">
                                      <p:cBhvr additive="base">
                                        <p:cTn dur="1000"/>
                                        <p:tgtEl>
                                          <p:spTgt spid="57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5"/>
                                        </p:tgtEl>
                                        <p:attrNameLst>
                                          <p:attrName>style.visibility</p:attrName>
                                        </p:attrNameLst>
                                      </p:cBhvr>
                                      <p:to>
                                        <p:strVal val="visible"/>
                                      </p:to>
                                    </p:set>
                                    <p:anim calcmode="lin" valueType="num">
                                      <p:cBhvr additive="base">
                                        <p:cTn dur="1000"/>
                                        <p:tgtEl>
                                          <p:spTgt spid="57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6"/>
                                        </p:tgtEl>
                                        <p:attrNameLst>
                                          <p:attrName>style.visibility</p:attrName>
                                        </p:attrNameLst>
                                      </p:cBhvr>
                                      <p:to>
                                        <p:strVal val="visible"/>
                                      </p:to>
                                    </p:set>
                                    <p:anim calcmode="lin" valueType="num">
                                      <p:cBhvr additive="base">
                                        <p:cTn dur="1000"/>
                                        <p:tgtEl>
                                          <p:spTgt spid="5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7"/>
                                        </p:tgtEl>
                                        <p:attrNameLst>
                                          <p:attrName>style.visibility</p:attrName>
                                        </p:attrNameLst>
                                      </p:cBhvr>
                                      <p:to>
                                        <p:strVal val="visible"/>
                                      </p:to>
                                    </p:set>
                                    <p:anim calcmode="lin" valueType="num">
                                      <p:cBhvr additive="base">
                                        <p:cTn dur="1000"/>
                                        <p:tgtEl>
                                          <p:spTgt spid="57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6" name="Shape 586"/>
        <p:cNvGrpSpPr/>
        <p:nvPr/>
      </p:nvGrpSpPr>
      <p:grpSpPr>
        <a:xfrm>
          <a:off x="0" y="0"/>
          <a:ext cx="0" cy="0"/>
          <a:chOff x="0" y="0"/>
          <a:chExt cx="0" cy="0"/>
        </a:xfrm>
      </p:grpSpPr>
      <p:sp>
        <p:nvSpPr>
          <p:cNvPr id="587" name="Google Shape;587;p43"/>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588" name="Google Shape;588;p43"/>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589" name="Google Shape;589;p43"/>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590" name="Google Shape;590;p43"/>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591" name="Google Shape;591;p43"/>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592" name="Google Shape;592;p43"/>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593" name="Google Shape;593;p43"/>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594" name="Google Shape;594;p43"/>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595" name="Google Shape;595;p43"/>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6" name="Google Shape;596;p43"/>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597" name="Google Shape;597;p43"/>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L’aire des solides</a:t>
            </a:r>
            <a:endParaRPr sz="2500">
              <a:solidFill>
                <a:srgbClr val="69BC49"/>
              </a:solidFill>
              <a:highlight>
                <a:schemeClr val="dk1"/>
              </a:highlight>
            </a:endParaRPr>
          </a:p>
        </p:txBody>
      </p:sp>
      <p:sp>
        <p:nvSpPr>
          <p:cNvPr id="598" name="Google Shape;598;p43"/>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599" name="Google Shape;599;p43"/>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89"/>
                                        </p:tgtEl>
                                        <p:attrNameLst>
                                          <p:attrName>style.visibility</p:attrName>
                                        </p:attrNameLst>
                                      </p:cBhvr>
                                      <p:to>
                                        <p:strVal val="visible"/>
                                      </p:to>
                                    </p:set>
                                    <p:anim calcmode="lin" valueType="num">
                                      <p:cBhvr additive="base">
                                        <p:cTn dur="1000"/>
                                        <p:tgtEl>
                                          <p:spTgt spid="5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1000"/>
                                        <p:tgtEl>
                                          <p:spTgt spid="5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1"/>
                                        </p:tgtEl>
                                        <p:attrNameLst>
                                          <p:attrName>style.visibility</p:attrName>
                                        </p:attrNameLst>
                                      </p:cBhvr>
                                      <p:to>
                                        <p:strVal val="visible"/>
                                      </p:to>
                                    </p:set>
                                    <p:anim calcmode="lin" valueType="num">
                                      <p:cBhvr additive="base">
                                        <p:cTn dur="1000"/>
                                        <p:tgtEl>
                                          <p:spTgt spid="5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2"/>
                                        </p:tgtEl>
                                        <p:attrNameLst>
                                          <p:attrName>style.visibility</p:attrName>
                                        </p:attrNameLst>
                                      </p:cBhvr>
                                      <p:to>
                                        <p:strVal val="visible"/>
                                      </p:to>
                                    </p:set>
                                    <p:anim calcmode="lin" valueType="num">
                                      <p:cBhvr additive="base">
                                        <p:cTn dur="1000"/>
                                        <p:tgtEl>
                                          <p:spTgt spid="5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3"/>
                                        </p:tgtEl>
                                        <p:attrNameLst>
                                          <p:attrName>style.visibility</p:attrName>
                                        </p:attrNameLst>
                                      </p:cBhvr>
                                      <p:to>
                                        <p:strVal val="visible"/>
                                      </p:to>
                                    </p:set>
                                    <p:anim calcmode="lin" valueType="num">
                                      <p:cBhvr additive="base">
                                        <p:cTn dur="1000"/>
                                        <p:tgtEl>
                                          <p:spTgt spid="59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94"/>
                                        </p:tgtEl>
                                        <p:attrNameLst>
                                          <p:attrName>style.visibility</p:attrName>
                                        </p:attrNameLst>
                                      </p:cBhvr>
                                      <p:to>
                                        <p:strVal val="visible"/>
                                      </p:to>
                                    </p:set>
                                    <p:anim calcmode="lin" valueType="num">
                                      <p:cBhvr additive="base">
                                        <p:cTn dur="1000"/>
                                        <p:tgtEl>
                                          <p:spTgt spid="5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03" name="Shape 603"/>
        <p:cNvGrpSpPr/>
        <p:nvPr/>
      </p:nvGrpSpPr>
      <p:grpSpPr>
        <a:xfrm>
          <a:off x="0" y="0"/>
          <a:ext cx="0" cy="0"/>
          <a:chOff x="0" y="0"/>
          <a:chExt cx="0" cy="0"/>
        </a:xfrm>
      </p:grpSpPr>
      <p:sp>
        <p:nvSpPr>
          <p:cNvPr id="604" name="Google Shape;604;p44"/>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05" name="Google Shape;605;p44"/>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06" name="Google Shape;606;p44"/>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607" name="Google Shape;607;p44"/>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608" name="Google Shape;608;p44"/>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09" name="Google Shape;609;p44"/>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610" name="Google Shape;610;p44"/>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11" name="Google Shape;611;p44"/>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12" name="Google Shape;612;p44"/>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3" name="Google Shape;613;p44"/>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614" name="Google Shape;614;p44"/>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Oeuvre d’art à la manière de Mondrian</a:t>
            </a:r>
            <a:endParaRPr sz="2500">
              <a:solidFill>
                <a:srgbClr val="69BC49"/>
              </a:solidFill>
              <a:highlight>
                <a:schemeClr val="dk1"/>
              </a:highlight>
            </a:endParaRPr>
          </a:p>
        </p:txBody>
      </p:sp>
      <p:sp>
        <p:nvSpPr>
          <p:cNvPr id="615" name="Google Shape;615;p44"/>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
        <p:nvSpPr>
          <p:cNvPr id="616" name="Google Shape;616;p44"/>
          <p:cNvSpPr txBox="1"/>
          <p:nvPr/>
        </p:nvSpPr>
        <p:spPr>
          <a:xfrm>
            <a:off x="5613650" y="5271325"/>
            <a:ext cx="36543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6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Exemple de résultat attendu</a:t>
            </a:r>
            <a:endParaRPr sz="18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06"/>
                                        </p:tgtEl>
                                        <p:attrNameLst>
                                          <p:attrName>style.visibility</p:attrName>
                                        </p:attrNameLst>
                                      </p:cBhvr>
                                      <p:to>
                                        <p:strVal val="visible"/>
                                      </p:to>
                                    </p:set>
                                    <p:anim calcmode="lin" valueType="num">
                                      <p:cBhvr additive="base">
                                        <p:cTn dur="1000"/>
                                        <p:tgtEl>
                                          <p:spTgt spid="6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7"/>
                                        </p:tgtEl>
                                        <p:attrNameLst>
                                          <p:attrName>style.visibility</p:attrName>
                                        </p:attrNameLst>
                                      </p:cBhvr>
                                      <p:to>
                                        <p:strVal val="visible"/>
                                      </p:to>
                                    </p:set>
                                    <p:anim calcmode="lin" valueType="num">
                                      <p:cBhvr additive="base">
                                        <p:cTn dur="1000"/>
                                        <p:tgtEl>
                                          <p:spTgt spid="6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8"/>
                                        </p:tgtEl>
                                        <p:attrNameLst>
                                          <p:attrName>style.visibility</p:attrName>
                                        </p:attrNameLst>
                                      </p:cBhvr>
                                      <p:to>
                                        <p:strVal val="visible"/>
                                      </p:to>
                                    </p:set>
                                    <p:anim calcmode="lin" valueType="num">
                                      <p:cBhvr additive="base">
                                        <p:cTn dur="1000"/>
                                        <p:tgtEl>
                                          <p:spTgt spid="6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9"/>
                                        </p:tgtEl>
                                        <p:attrNameLst>
                                          <p:attrName>style.visibility</p:attrName>
                                        </p:attrNameLst>
                                      </p:cBhvr>
                                      <p:to>
                                        <p:strVal val="visible"/>
                                      </p:to>
                                    </p:set>
                                    <p:anim calcmode="lin" valueType="num">
                                      <p:cBhvr additive="base">
                                        <p:cTn dur="1000"/>
                                        <p:tgtEl>
                                          <p:spTgt spid="6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0"/>
                                        </p:tgtEl>
                                        <p:attrNameLst>
                                          <p:attrName>style.visibility</p:attrName>
                                        </p:attrNameLst>
                                      </p:cBhvr>
                                      <p:to>
                                        <p:strVal val="visible"/>
                                      </p:to>
                                    </p:set>
                                    <p:anim calcmode="lin" valueType="num">
                                      <p:cBhvr additive="base">
                                        <p:cTn dur="1000"/>
                                        <p:tgtEl>
                                          <p:spTgt spid="6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1"/>
                                        </p:tgtEl>
                                        <p:attrNameLst>
                                          <p:attrName>style.visibility</p:attrName>
                                        </p:attrNameLst>
                                      </p:cBhvr>
                                      <p:to>
                                        <p:strVal val="visible"/>
                                      </p:to>
                                    </p:set>
                                    <p:anim calcmode="lin" valueType="num">
                                      <p:cBhvr additive="base">
                                        <p:cTn dur="1000"/>
                                        <p:tgtEl>
                                          <p:spTgt spid="61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20" name="Shape 620"/>
        <p:cNvGrpSpPr/>
        <p:nvPr/>
      </p:nvGrpSpPr>
      <p:grpSpPr>
        <a:xfrm>
          <a:off x="0" y="0"/>
          <a:ext cx="0" cy="0"/>
          <a:chOff x="0" y="0"/>
          <a:chExt cx="0" cy="0"/>
        </a:xfrm>
      </p:grpSpPr>
      <p:pic>
        <p:nvPicPr>
          <p:cNvPr descr="A picture containing container, square&#10;&#10;Description automatically generated" id="621" name="Google Shape;621;p45"/>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622" name="Google Shape;622;p45"/>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623" name="Google Shape;623;p45"/>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624" name="Google Shape;624;p45"/>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25" name="Google Shape;625;p45"/>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26" name="Google Shape;626;p45"/>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27" name="Google Shape;627;p45"/>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8" name="Google Shape;628;p45"/>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629" name="Google Shape;629;p45"/>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21"/>
                                        </p:tgtEl>
                                        <p:attrNameLst>
                                          <p:attrName>style.visibility</p:attrName>
                                        </p:attrNameLst>
                                      </p:cBhvr>
                                      <p:to>
                                        <p:strVal val="visible"/>
                                      </p:to>
                                    </p:set>
                                    <p:anim calcmode="lin" valueType="num">
                                      <p:cBhvr additive="base">
                                        <p:cTn dur="1000"/>
                                        <p:tgtEl>
                                          <p:spTgt spid="6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2"/>
                                        </p:tgtEl>
                                        <p:attrNameLst>
                                          <p:attrName>style.visibility</p:attrName>
                                        </p:attrNameLst>
                                      </p:cBhvr>
                                      <p:to>
                                        <p:strVal val="visible"/>
                                      </p:to>
                                    </p:set>
                                    <p:anim calcmode="lin" valueType="num">
                                      <p:cBhvr additive="base">
                                        <p:cTn dur="1000"/>
                                        <p:tgtEl>
                                          <p:spTgt spid="6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3"/>
                                        </p:tgtEl>
                                        <p:attrNameLst>
                                          <p:attrName>style.visibility</p:attrName>
                                        </p:attrNameLst>
                                      </p:cBhvr>
                                      <p:to>
                                        <p:strVal val="visible"/>
                                      </p:to>
                                    </p:set>
                                    <p:anim calcmode="lin" valueType="num">
                                      <p:cBhvr additive="base">
                                        <p:cTn dur="1000"/>
                                        <p:tgtEl>
                                          <p:spTgt spid="6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4"/>
                                        </p:tgtEl>
                                        <p:attrNameLst>
                                          <p:attrName>style.visibility</p:attrName>
                                        </p:attrNameLst>
                                      </p:cBhvr>
                                      <p:to>
                                        <p:strVal val="visible"/>
                                      </p:to>
                                    </p:set>
                                    <p:anim calcmode="lin" valueType="num">
                                      <p:cBhvr additive="base">
                                        <p:cTn dur="1000"/>
                                        <p:tgtEl>
                                          <p:spTgt spid="6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5"/>
                                        </p:tgtEl>
                                        <p:attrNameLst>
                                          <p:attrName>style.visibility</p:attrName>
                                        </p:attrNameLst>
                                      </p:cBhvr>
                                      <p:to>
                                        <p:strVal val="visible"/>
                                      </p:to>
                                    </p:set>
                                    <p:anim calcmode="lin" valueType="num">
                                      <p:cBhvr additive="base">
                                        <p:cTn dur="1000"/>
                                        <p:tgtEl>
                                          <p:spTgt spid="6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6"/>
                                        </p:tgtEl>
                                        <p:attrNameLst>
                                          <p:attrName>style.visibility</p:attrName>
                                        </p:attrNameLst>
                                      </p:cBhvr>
                                      <p:to>
                                        <p:strVal val="visible"/>
                                      </p:to>
                                    </p:set>
                                    <p:anim calcmode="lin" valueType="num">
                                      <p:cBhvr additive="base">
                                        <p:cTn dur="1000"/>
                                        <p:tgtEl>
                                          <p:spTgt spid="62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33" name="Shape 633"/>
        <p:cNvGrpSpPr/>
        <p:nvPr/>
      </p:nvGrpSpPr>
      <p:grpSpPr>
        <a:xfrm>
          <a:off x="0" y="0"/>
          <a:ext cx="0" cy="0"/>
          <a:chOff x="0" y="0"/>
          <a:chExt cx="0" cy="0"/>
        </a:xfrm>
      </p:grpSpPr>
      <p:sp>
        <p:nvSpPr>
          <p:cNvPr id="634" name="Google Shape;634;p46"/>
          <p:cNvSpPr/>
          <p:nvPr/>
        </p:nvSpPr>
        <p:spPr>
          <a:xfrm>
            <a:off x="3937800" y="30319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35" name="Google Shape;635;p46"/>
          <p:cNvSpPr/>
          <p:nvPr/>
        </p:nvSpPr>
        <p:spPr>
          <a:xfrm>
            <a:off x="5933900" y="46047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636" name="Google Shape;636;p4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637" name="Google Shape;637;p4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638" name="Google Shape;638;p46"/>
          <p:cNvSpPr/>
          <p:nvPr/>
        </p:nvSpPr>
        <p:spPr>
          <a:xfrm>
            <a:off x="4496000" y="697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9" name="Google Shape;639;p46"/>
          <p:cNvSpPr txBox="1"/>
          <p:nvPr/>
        </p:nvSpPr>
        <p:spPr>
          <a:xfrm>
            <a:off x="4409900" y="4360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Autres tâches</a:t>
            </a:r>
            <a:endParaRPr/>
          </a:p>
        </p:txBody>
      </p:sp>
      <p:sp>
        <p:nvSpPr>
          <p:cNvPr id="640" name="Google Shape;640;p46"/>
          <p:cNvSpPr txBox="1"/>
          <p:nvPr/>
        </p:nvSpPr>
        <p:spPr>
          <a:xfrm>
            <a:off x="3760400" y="1400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Autoformation du Campus RÉCIT</a:t>
            </a:r>
            <a:endParaRPr sz="2500">
              <a:solidFill>
                <a:srgbClr val="69BC49"/>
              </a:solidFill>
              <a:highlight>
                <a:schemeClr val="dk1"/>
              </a:highlight>
            </a:endParaRPr>
          </a:p>
        </p:txBody>
      </p:sp>
      <p:sp>
        <p:nvSpPr>
          <p:cNvPr id="641" name="Google Shape;641;p46"/>
          <p:cNvSpPr txBox="1"/>
          <p:nvPr/>
        </p:nvSpPr>
        <p:spPr>
          <a:xfrm>
            <a:off x="4522400" y="31651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Pour la classe de math</a:t>
            </a:r>
            <a:endParaRPr sz="2000">
              <a:solidFill>
                <a:srgbClr val="0000FF"/>
              </a:solidFill>
            </a:endParaRPr>
          </a:p>
        </p:txBody>
      </p:sp>
      <p:sp>
        <p:nvSpPr>
          <p:cNvPr id="642" name="Google Shape;642;p46"/>
          <p:cNvSpPr txBox="1"/>
          <p:nvPr/>
        </p:nvSpPr>
        <p:spPr>
          <a:xfrm>
            <a:off x="6299450" y="48141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Tâches du groupe de dév.</a:t>
            </a:r>
            <a:endParaRPr sz="2000">
              <a:solidFill>
                <a:srgbClr val="0000FF"/>
              </a:solidFill>
            </a:endParaRPr>
          </a:p>
        </p:txBody>
      </p:sp>
      <p:sp>
        <p:nvSpPr>
          <p:cNvPr id="643" name="Google Shape;643;p46"/>
          <p:cNvSpPr/>
          <p:nvPr/>
        </p:nvSpPr>
        <p:spPr>
          <a:xfrm>
            <a:off x="966000" y="4936975"/>
            <a:ext cx="4385400" cy="1051500"/>
          </a:xfrm>
          <a:prstGeom prst="wedgeRoundRectCallout">
            <a:avLst>
              <a:gd fmla="val 46868" name="adj1"/>
              <a:gd fmla="val 84320"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644" name="Google Shape;644;p46"/>
          <p:cNvSpPr txBox="1"/>
          <p:nvPr/>
        </p:nvSpPr>
        <p:spPr>
          <a:xfrm>
            <a:off x="1063100" y="5070175"/>
            <a:ext cx="41358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6">
                  <a:extLst>
                    <a:ext uri="{A12FA001-AC4F-418D-AE19-62706E023703}">
                      <ahyp:hlinkClr val="tx"/>
                    </a:ext>
                  </a:extLst>
                </a:hlinkClick>
              </a:rPr>
              <a:t>Tâches du projet de recherche</a:t>
            </a:r>
            <a:endParaRPr sz="2000">
              <a:solidFill>
                <a:srgbClr val="0000FF"/>
              </a:solidFill>
            </a:endParaRPr>
          </a:p>
        </p:txBody>
      </p:sp>
      <p:pic>
        <p:nvPicPr>
          <p:cNvPr descr="A picture containing container, square&#10;&#10;Description automatically generated" id="645" name="Google Shape;645;p46"/>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646" name="Google Shape;646;p46"/>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36"/>
                                        </p:tgtEl>
                                        <p:attrNameLst>
                                          <p:attrName>style.visibility</p:attrName>
                                        </p:attrNameLst>
                                      </p:cBhvr>
                                      <p:to>
                                        <p:strVal val="visible"/>
                                      </p:to>
                                    </p:set>
                                    <p:anim calcmode="lin" valueType="num">
                                      <p:cBhvr additive="base">
                                        <p:cTn dur="1000"/>
                                        <p:tgtEl>
                                          <p:spTgt spid="6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7"/>
                                        </p:tgtEl>
                                        <p:attrNameLst>
                                          <p:attrName>style.visibility</p:attrName>
                                        </p:attrNameLst>
                                      </p:cBhvr>
                                      <p:to>
                                        <p:strVal val="visible"/>
                                      </p:to>
                                    </p:set>
                                    <p:anim calcmode="lin" valueType="num">
                                      <p:cBhvr additive="base">
                                        <p:cTn dur="1000"/>
                                        <p:tgtEl>
                                          <p:spTgt spid="6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50" name="Shape 650"/>
        <p:cNvGrpSpPr/>
        <p:nvPr/>
      </p:nvGrpSpPr>
      <p:grpSpPr>
        <a:xfrm>
          <a:off x="0" y="0"/>
          <a:ext cx="0" cy="0"/>
          <a:chOff x="0" y="0"/>
          <a:chExt cx="0" cy="0"/>
        </a:xfrm>
      </p:grpSpPr>
      <p:pic>
        <p:nvPicPr>
          <p:cNvPr descr="A picture containing container, square&#10;&#10;Description automatically generated" id="651" name="Google Shape;651;p4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652" name="Google Shape;652;p4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653" name="Google Shape;653;p47"/>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54" name="Google Shape;654;p4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Recherche collaborative</a:t>
            </a:r>
            <a:endParaRPr sz="3000">
              <a:solidFill>
                <a:srgbClr val="D8D8D8"/>
              </a:solidFill>
              <a:latin typeface="Roboto"/>
              <a:ea typeface="Roboto"/>
              <a:cs typeface="Roboto"/>
              <a:sym typeface="Roboto"/>
            </a:endParaRPr>
          </a:p>
        </p:txBody>
      </p:sp>
      <p:sp>
        <p:nvSpPr>
          <p:cNvPr id="655" name="Google Shape;655;p47"/>
          <p:cNvSpPr txBox="1"/>
          <p:nvPr/>
        </p:nvSpPr>
        <p:spPr>
          <a:xfrm>
            <a:off x="819150" y="3303025"/>
            <a:ext cx="10627500" cy="3140100"/>
          </a:xfrm>
          <a:prstGeom prst="rect">
            <a:avLst/>
          </a:prstGeom>
          <a:noFill/>
          <a:ln>
            <a:noFill/>
          </a:ln>
        </p:spPr>
        <p:txBody>
          <a:bodyPr anchorCtr="0" anchor="t" bIns="45700" lIns="91425" spcFirstLastPara="1" rIns="91425" wrap="square" tIns="45700">
            <a:spAutoFit/>
          </a:bodyPr>
          <a:lstStyle/>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Duo de chercheurs (dont une citoyenne), 3 auxiliaires de recherche</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8 enseignant·es et 6 CP… les 3 «co» : cosituation, coopération et coproduction</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Co-construction de tâches en 2023-2024</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Collecte</a:t>
            </a:r>
            <a:r>
              <a:rPr lang="en-US" sz="2200">
                <a:solidFill>
                  <a:schemeClr val="lt1"/>
                </a:solidFill>
                <a:latin typeface="Roboto"/>
                <a:ea typeface="Roboto"/>
                <a:cs typeface="Roboto"/>
                <a:sym typeface="Roboto"/>
              </a:rPr>
              <a:t> de données au printemps 2024</a:t>
            </a:r>
            <a:endParaRPr sz="2200">
              <a:solidFill>
                <a:schemeClr val="lt1"/>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Analyse entamée (résultats préliminaires)</a:t>
            </a:r>
            <a:endParaRPr sz="2200">
              <a:solidFill>
                <a:schemeClr val="lt1"/>
              </a:solidFill>
              <a:latin typeface="Roboto"/>
              <a:ea typeface="Roboto"/>
              <a:cs typeface="Roboto"/>
              <a:sym typeface="Roboto"/>
            </a:endParaRPr>
          </a:p>
        </p:txBody>
      </p:sp>
      <p:pic>
        <p:nvPicPr>
          <p:cNvPr id="656" name="Google Shape;656;p47"/>
          <p:cNvPicPr preferRelativeResize="0"/>
          <p:nvPr/>
        </p:nvPicPr>
        <p:blipFill>
          <a:blip r:embed="rId4">
            <a:alphaModFix/>
          </a:blip>
          <a:stretch>
            <a:fillRect/>
          </a:stretch>
        </p:blipFill>
        <p:spPr>
          <a:xfrm>
            <a:off x="9410475" y="1045787"/>
            <a:ext cx="1496875" cy="1978888"/>
          </a:xfrm>
          <a:prstGeom prst="rect">
            <a:avLst/>
          </a:prstGeom>
          <a:noFill/>
          <a:ln>
            <a:noFill/>
          </a:ln>
        </p:spPr>
      </p:pic>
      <p:sp>
        <p:nvSpPr>
          <p:cNvPr id="657" name="Google Shape;657;p47"/>
          <p:cNvSpPr/>
          <p:nvPr/>
        </p:nvSpPr>
        <p:spPr>
          <a:xfrm>
            <a:off x="1494450" y="1457050"/>
            <a:ext cx="7502100" cy="1300200"/>
          </a:xfrm>
          <a:prstGeom prst="wedgeRoundRectCallout">
            <a:avLst>
              <a:gd fmla="val 54950" name="adj1"/>
              <a:gd fmla="val -36479" name="adj2"/>
              <a:gd fmla="val 0" name="adj3"/>
            </a:avLst>
          </a:prstGeom>
          <a:solidFill>
            <a:srgbClr val="E7E6E6"/>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en-US" sz="2000">
                <a:solidFill>
                  <a:srgbClr val="000000"/>
                </a:solidFill>
                <a:latin typeface="Roboto"/>
                <a:ea typeface="Roboto"/>
                <a:cs typeface="Roboto"/>
                <a:sym typeface="Roboto"/>
              </a:rPr>
              <a:t>Quels sont les avantages et défis didactiques </a:t>
            </a:r>
            <a:br>
              <a:rPr lang="en-US" sz="2000">
                <a:solidFill>
                  <a:srgbClr val="000000"/>
                </a:solidFill>
                <a:latin typeface="Roboto"/>
                <a:ea typeface="Roboto"/>
                <a:cs typeface="Roboto"/>
                <a:sym typeface="Roboto"/>
              </a:rPr>
            </a:br>
            <a:r>
              <a:rPr lang="en-US" sz="2000">
                <a:solidFill>
                  <a:srgbClr val="000000"/>
                </a:solidFill>
                <a:latin typeface="Roboto"/>
                <a:ea typeface="Roboto"/>
                <a:cs typeface="Roboto"/>
                <a:sym typeface="Roboto"/>
              </a:rPr>
              <a:t>de l’usage de Minecraft Education </a:t>
            </a:r>
            <a:br>
              <a:rPr lang="en-US" sz="2000">
                <a:solidFill>
                  <a:srgbClr val="000000"/>
                </a:solidFill>
                <a:latin typeface="Roboto"/>
                <a:ea typeface="Roboto"/>
                <a:cs typeface="Roboto"/>
                <a:sym typeface="Roboto"/>
              </a:rPr>
            </a:br>
            <a:r>
              <a:rPr lang="en-US" sz="2000">
                <a:solidFill>
                  <a:srgbClr val="000000"/>
                </a:solidFill>
                <a:latin typeface="Roboto"/>
                <a:ea typeface="Roboto"/>
                <a:cs typeface="Roboto"/>
                <a:sym typeface="Roboto"/>
              </a:rPr>
              <a:t>dans l’enseignement-apprentissage des mathématiques?</a:t>
            </a:r>
            <a:endParaRPr sz="2000">
              <a:solidFill>
                <a:srgbClr val="000000"/>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51"/>
                                        </p:tgtEl>
                                        <p:attrNameLst>
                                          <p:attrName>style.visibility</p:attrName>
                                        </p:attrNameLst>
                                      </p:cBhvr>
                                      <p:to>
                                        <p:strVal val="visible"/>
                                      </p:to>
                                    </p:set>
                                    <p:anim calcmode="lin" valueType="num">
                                      <p:cBhvr additive="base">
                                        <p:cTn dur="1000"/>
                                        <p:tgtEl>
                                          <p:spTgt spid="6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1000"/>
                                        <p:tgtEl>
                                          <p:spTgt spid="6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61" name="Shape 661"/>
        <p:cNvGrpSpPr/>
        <p:nvPr/>
      </p:nvGrpSpPr>
      <p:grpSpPr>
        <a:xfrm>
          <a:off x="0" y="0"/>
          <a:ext cx="0" cy="0"/>
          <a:chOff x="0" y="0"/>
          <a:chExt cx="0" cy="0"/>
        </a:xfrm>
      </p:grpSpPr>
      <p:pic>
        <p:nvPicPr>
          <p:cNvPr descr="A picture containing container, square&#10;&#10;Description automatically generated" id="662" name="Google Shape;662;p4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663" name="Google Shape;663;p4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664" name="Google Shape;664;p4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65" name="Google Shape;665;p4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Tâches co-construites </a:t>
            </a:r>
            <a:r>
              <a:rPr lang="en-US" sz="3000">
                <a:solidFill>
                  <a:srgbClr val="D8D8D8"/>
                </a:solidFill>
                <a:latin typeface="Roboto"/>
                <a:ea typeface="Roboto"/>
                <a:cs typeface="Roboto"/>
                <a:sym typeface="Roboto"/>
              </a:rPr>
              <a:t>(</a:t>
            </a:r>
            <a:r>
              <a:rPr lang="en-US" sz="3000" u="sng">
                <a:solidFill>
                  <a:srgbClr val="00FF00"/>
                </a:solidFill>
                <a:latin typeface="Roboto"/>
                <a:ea typeface="Roboto"/>
                <a:cs typeface="Roboto"/>
                <a:sym typeface="Roboto"/>
                <a:hlinkClick r:id="rId4">
                  <a:extLst>
                    <a:ext uri="{A12FA001-AC4F-418D-AE19-62706E023703}">
                      <ahyp:hlinkClr val="tx"/>
                    </a:ext>
                  </a:extLst>
                </a:hlinkClick>
              </a:rPr>
              <a:t>fiches</a:t>
            </a:r>
            <a:r>
              <a:rPr lang="en-US" sz="3000">
                <a:solidFill>
                  <a:srgbClr val="D8D8D8"/>
                </a:solidFill>
                <a:latin typeface="Roboto"/>
                <a:ea typeface="Roboto"/>
                <a:cs typeface="Roboto"/>
                <a:sym typeface="Roboto"/>
              </a:rPr>
              <a:t>)</a:t>
            </a:r>
            <a:endParaRPr sz="3000">
              <a:solidFill>
                <a:srgbClr val="D8D8D8"/>
              </a:solidFill>
              <a:latin typeface="Roboto"/>
              <a:ea typeface="Roboto"/>
              <a:cs typeface="Roboto"/>
              <a:sym typeface="Roboto"/>
            </a:endParaRPr>
          </a:p>
        </p:txBody>
      </p:sp>
      <p:graphicFrame>
        <p:nvGraphicFramePr>
          <p:cNvPr id="666" name="Google Shape;666;p48"/>
          <p:cNvGraphicFramePr/>
          <p:nvPr/>
        </p:nvGraphicFramePr>
        <p:xfrm>
          <a:off x="199000" y="1409700"/>
          <a:ext cx="3000000" cy="3000000"/>
        </p:xfrm>
        <a:graphic>
          <a:graphicData uri="http://schemas.openxmlformats.org/drawingml/2006/table">
            <a:tbl>
              <a:tblPr>
                <a:noFill/>
                <a:tableStyleId>{45CA3B22-C7A8-4138-813D-C3F0D969434C}</a:tableStyleId>
              </a:tblPr>
              <a:tblGrid>
                <a:gridCol w="985025"/>
                <a:gridCol w="1371875"/>
                <a:gridCol w="1298575"/>
                <a:gridCol w="8212375"/>
              </a:tblGrid>
              <a:tr h="381000">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Niveau</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Nom</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Intention(s)</a:t>
                      </a:r>
                      <a:endParaRPr b="1"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Description (et concepts ciblés)</a:t>
                      </a:r>
                      <a:endParaRPr b="1"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Connais-tu les prismes?</a:t>
                      </a:r>
                      <a:endParaRPr sz="1600">
                        <a:solidFill>
                          <a:srgbClr val="00FF00"/>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construire un prisme et le décrire sur une affiche avec le bon vocabulaire (caractéristiques des solides, figures planes, périmètre et aire)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4</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À la manière de Mondrian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une œuvre en utilisant les données d’un sondage et en respectant plusieurs contraintes (interprétation d’un diagramme à bandes, quadrilatères, aire et fractions)</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dallage frisé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 et 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observer et produire des frises et des dallages à l’aide de transformations géométriques (frises, dallages, réflexion et translation)</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5</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et 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Le parc des maths</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créer la section de restauration du nouveau parc d’attractions en respectant l’espace disponible et d’autres contraintes (espace, surface, périmètre, aire, volume et diagrammes circulaire ou à ligne brisée)</a:t>
                      </a:r>
                      <a:endParaRPr sz="1600">
                        <a:solidFill>
                          <a:schemeClr val="lt1"/>
                        </a:solidFill>
                        <a:latin typeface="Roboto"/>
                        <a:ea typeface="Roboto"/>
                        <a:cs typeface="Roboto"/>
                        <a:sym typeface="Roboto"/>
                      </a:endParaRPr>
                    </a:p>
                  </a:txBody>
                  <a:tcPr marT="91425" marB="91425" marR="91425" marL="91425"/>
                </a:tc>
              </a:tr>
              <a:tr h="8708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6</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année</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Jeux Olympiques d’été</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Création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L’élève doit élaborer le plan des épreuves de natation et de football américain ainsi que planifier les matériaux nécessaires et leur coût, en respectant plusieurs contraintes (échelle, périmètre, aire, volume, nombres décimaux, fraction et pourcentage)</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2</a:t>
                      </a:r>
                      <a:r>
                        <a:rPr baseline="30000" lang="en-US" sz="1600">
                          <a:solidFill>
                            <a:schemeClr val="lt1"/>
                          </a:solidFill>
                          <a:latin typeface="Roboto"/>
                          <a:ea typeface="Roboto"/>
                          <a:cs typeface="Roboto"/>
                          <a:sym typeface="Roboto"/>
                        </a:rPr>
                        <a:t>e</a:t>
                      </a:r>
                      <a:r>
                        <a:rPr lang="en-US" sz="1600">
                          <a:solidFill>
                            <a:schemeClr val="lt1"/>
                          </a:solidFill>
                          <a:latin typeface="Roboto"/>
                          <a:ea typeface="Roboto"/>
                          <a:cs typeface="Roboto"/>
                          <a:sym typeface="Roboto"/>
                        </a:rPr>
                        <a:t> sec.</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Aire des solides</a:t>
                      </a:r>
                      <a:endParaRPr sz="1600">
                        <a:solidFill>
                          <a:schemeClr val="lt1"/>
                        </a:solidFill>
                        <a:latin typeface="Roboto"/>
                        <a:ea typeface="Roboto"/>
                        <a:cs typeface="Roboto"/>
                        <a:sym typeface="Roboto"/>
                      </a:endParaRPr>
                    </a:p>
                    <a:p>
                      <a:pPr indent="0" lvl="0" marL="0" rtl="0" algn="l">
                        <a:spcBef>
                          <a:spcPts val="0"/>
                        </a:spcBef>
                        <a:spcAft>
                          <a:spcPts val="0"/>
                        </a:spcAft>
                        <a:buNone/>
                      </a:pPr>
                      <a:r>
                        <a:rPr lang="en-US" sz="1600">
                          <a:solidFill>
                            <a:schemeClr val="lt1"/>
                          </a:solidFill>
                          <a:latin typeface="Roboto"/>
                          <a:ea typeface="Roboto"/>
                          <a:cs typeface="Roboto"/>
                          <a:sym typeface="Roboto"/>
                        </a:rPr>
                        <a:t> </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Exploration</a:t>
                      </a:r>
                      <a:endParaRPr sz="16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L’élève doit observer et découvrir les composantes des prismes </a:t>
                      </a:r>
                      <a:r>
                        <a:rPr lang="en-US" sz="1600">
                          <a:solidFill>
                            <a:schemeClr val="lt1"/>
                          </a:solidFill>
                          <a:latin typeface="Roboto"/>
                          <a:ea typeface="Roboto"/>
                          <a:cs typeface="Roboto"/>
                          <a:sym typeface="Roboto"/>
                        </a:rPr>
                        <a:t>afin de</a:t>
                      </a:r>
                      <a:r>
                        <a:rPr lang="en-US" sz="1600">
                          <a:solidFill>
                            <a:schemeClr val="lt1"/>
                          </a:solidFill>
                          <a:latin typeface="Roboto"/>
                          <a:ea typeface="Roboto"/>
                          <a:cs typeface="Roboto"/>
                          <a:sym typeface="Roboto"/>
                        </a:rPr>
                        <a:t> construire des relations permettant de calculer l’aire latérale et l’aire totale des solides (aire de cubes, de prismes </a:t>
                      </a:r>
                      <a:r>
                        <a:rPr lang="en-US" sz="1600">
                          <a:solidFill>
                            <a:schemeClr val="lt1"/>
                          </a:solidFill>
                          <a:latin typeface="Roboto"/>
                          <a:ea typeface="Roboto"/>
                          <a:cs typeface="Roboto"/>
                          <a:sym typeface="Roboto"/>
                        </a:rPr>
                        <a:t>à base </a:t>
                      </a:r>
                      <a:r>
                        <a:rPr lang="en-US" sz="1600">
                          <a:solidFill>
                            <a:schemeClr val="lt1"/>
                          </a:solidFill>
                          <a:latin typeface="Roboto"/>
                          <a:ea typeface="Roboto"/>
                          <a:cs typeface="Roboto"/>
                          <a:sym typeface="Roboto"/>
                        </a:rPr>
                        <a:t>rectangulaires et de solides décomposables, puis mesures manquantes)</a:t>
                      </a:r>
                      <a:endParaRPr sz="1600">
                        <a:solidFill>
                          <a:schemeClr val="lt1"/>
                        </a:solidFill>
                        <a:latin typeface="Roboto"/>
                        <a:ea typeface="Roboto"/>
                        <a:cs typeface="Roboto"/>
                        <a:sym typeface="Roboto"/>
                      </a:endParaRPr>
                    </a:p>
                  </a:txBody>
                  <a:tcPr marT="91425" marB="91425" marR="91425" marL="91425"/>
                </a:tc>
              </a:tr>
            </a:tbl>
          </a:graphicData>
        </a:graphic>
      </p:graphicFrame>
      <p:sp>
        <p:nvSpPr>
          <p:cNvPr id="667" name="Google Shape;667;p48"/>
          <p:cNvSpPr/>
          <p:nvPr/>
        </p:nvSpPr>
        <p:spPr>
          <a:xfrm>
            <a:off x="1606250" y="616700"/>
            <a:ext cx="2007000" cy="554100"/>
          </a:xfrm>
          <a:prstGeom prst="wedgeRoundRectCallout">
            <a:avLst>
              <a:gd fmla="val 36644" name="adj1"/>
              <a:gd fmla="val 73281"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latin typeface="Roboto"/>
                <a:ea typeface="Roboto"/>
                <a:cs typeface="Roboto"/>
                <a:sym typeface="Roboto"/>
              </a:rPr>
              <a:t>Avec du recul…</a:t>
            </a:r>
            <a:endParaRPr sz="20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62"/>
                                        </p:tgtEl>
                                        <p:attrNameLst>
                                          <p:attrName>style.visibility</p:attrName>
                                        </p:attrNameLst>
                                      </p:cBhvr>
                                      <p:to>
                                        <p:strVal val="visible"/>
                                      </p:to>
                                    </p:set>
                                    <p:anim calcmode="lin" valueType="num">
                                      <p:cBhvr additive="base">
                                        <p:cTn dur="1000"/>
                                        <p:tgtEl>
                                          <p:spTgt spid="6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3"/>
                                        </p:tgtEl>
                                        <p:attrNameLst>
                                          <p:attrName>style.visibility</p:attrName>
                                        </p:attrNameLst>
                                      </p:cBhvr>
                                      <p:to>
                                        <p:strVal val="visible"/>
                                      </p:to>
                                    </p:set>
                                    <p:anim calcmode="lin" valueType="num">
                                      <p:cBhvr additive="base">
                                        <p:cTn dur="1000"/>
                                        <p:tgtEl>
                                          <p:spTgt spid="66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71" name="Shape 671"/>
        <p:cNvGrpSpPr/>
        <p:nvPr/>
      </p:nvGrpSpPr>
      <p:grpSpPr>
        <a:xfrm>
          <a:off x="0" y="0"/>
          <a:ext cx="0" cy="0"/>
          <a:chOff x="0" y="0"/>
          <a:chExt cx="0" cy="0"/>
        </a:xfrm>
      </p:grpSpPr>
      <p:pic>
        <p:nvPicPr>
          <p:cNvPr descr="A picture containing container, square&#10;&#10;Description automatically generated" id="672" name="Google Shape;672;p4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673" name="Google Shape;673;p49"/>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74" name="Google Shape;674;p49"/>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675" name="Google Shape;675;p49"/>
          <p:cNvSpPr txBox="1"/>
          <p:nvPr/>
        </p:nvSpPr>
        <p:spPr>
          <a:xfrm>
            <a:off x="738775" y="1887900"/>
            <a:ext cx="11165100" cy="4294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FAIT</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Des compte-rendus ont été rédigés pour les enregistrements des entretiens (12 ens. et CP), des observations en classe (10 classes, 220 élèves) et des groupes de discussion (94 élèves)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Analyse des 12 entretiens individuels (8 enseignant·es et 4 CP)</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Analyse thématique a permis de faire ressortir des thèmes, soit des avantages et défis didactiques… schématisation en construction</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Présentation scientifique au GDM, puis préparation pour EMF (avec textes dans les actes de colloque)</a:t>
            </a:r>
            <a:endParaRPr sz="20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t/>
            </a:r>
            <a:endParaRPr sz="2000">
              <a:solidFill>
                <a:schemeClr val="lt1"/>
              </a:solidFill>
              <a:latin typeface="Roboto"/>
              <a:ea typeface="Roboto"/>
              <a:cs typeface="Roboto"/>
              <a:sym typeface="Roboto"/>
            </a:endParaRPr>
          </a:p>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À FAIRE</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a:t>
            </a:r>
            <a:r>
              <a:rPr lang="en-US" sz="2000">
                <a:solidFill>
                  <a:schemeClr val="lt1"/>
                </a:solidFill>
                <a:latin typeface="Roboto"/>
                <a:ea typeface="Roboto"/>
                <a:cs typeface="Roboto"/>
                <a:sym typeface="Roboto"/>
              </a:rPr>
              <a:t>nalyse à venir pour les autres données (incluant les productions des élèves)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Autres présentations et articles scientifiques</a:t>
            </a:r>
            <a:endParaRPr sz="2000">
              <a:solidFill>
                <a:schemeClr val="lt1"/>
              </a:solidFill>
              <a:latin typeface="Roboto"/>
              <a:ea typeface="Roboto"/>
              <a:cs typeface="Roboto"/>
              <a:sym typeface="Roboto"/>
            </a:endParaRPr>
          </a:p>
        </p:txBody>
      </p:sp>
      <p:pic>
        <p:nvPicPr>
          <p:cNvPr id="676" name="Google Shape;676;p49"/>
          <p:cNvPicPr preferRelativeResize="0"/>
          <p:nvPr/>
        </p:nvPicPr>
        <p:blipFill>
          <a:blip r:embed="rId4">
            <a:alphaModFix/>
          </a:blip>
          <a:stretch>
            <a:fillRect/>
          </a:stretch>
        </p:blipFill>
        <p:spPr>
          <a:xfrm>
            <a:off x="10629675" y="207587"/>
            <a:ext cx="1496875" cy="1978888"/>
          </a:xfrm>
          <a:prstGeom prst="rect">
            <a:avLst/>
          </a:prstGeom>
          <a:noFill/>
          <a:ln>
            <a:noFill/>
          </a:ln>
        </p:spPr>
      </p:pic>
      <p:sp>
        <p:nvSpPr>
          <p:cNvPr id="677" name="Google Shape;677;p49"/>
          <p:cNvSpPr/>
          <p:nvPr/>
        </p:nvSpPr>
        <p:spPr>
          <a:xfrm>
            <a:off x="6384075" y="1189025"/>
            <a:ext cx="3859500" cy="814500"/>
          </a:xfrm>
          <a:prstGeom prst="wedgeRoundRectCallout">
            <a:avLst>
              <a:gd fmla="val 60876" name="adj1"/>
              <a:gd fmla="val -52228" name="adj2"/>
              <a:gd fmla="val 0" name="adj3"/>
            </a:avLst>
          </a:prstGeom>
          <a:solidFill>
            <a:schemeClr val="lt2"/>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en-US" sz="2000">
                <a:solidFill>
                  <a:schemeClr val="dk1"/>
                </a:solidFill>
                <a:latin typeface="Roboto"/>
                <a:ea typeface="Roboto"/>
                <a:cs typeface="Roboto"/>
                <a:sym typeface="Roboto"/>
              </a:rPr>
              <a:t>A</a:t>
            </a:r>
            <a:r>
              <a:rPr lang="en-US" sz="2000">
                <a:solidFill>
                  <a:schemeClr val="dk1"/>
                </a:solidFill>
                <a:latin typeface="Roboto"/>
                <a:ea typeface="Roboto"/>
                <a:cs typeface="Roboto"/>
                <a:sym typeface="Roboto"/>
              </a:rPr>
              <a:t>vantages et défis didactiques </a:t>
            </a:r>
            <a:br>
              <a:rPr lang="en-US" sz="2000">
                <a:solidFill>
                  <a:schemeClr val="dk1"/>
                </a:solidFill>
                <a:latin typeface="Roboto"/>
                <a:ea typeface="Roboto"/>
                <a:cs typeface="Roboto"/>
                <a:sym typeface="Roboto"/>
              </a:rPr>
            </a:br>
            <a:r>
              <a:rPr lang="en-US" sz="2000">
                <a:solidFill>
                  <a:schemeClr val="dk1"/>
                </a:solidFill>
                <a:latin typeface="Roboto"/>
                <a:ea typeface="Roboto"/>
                <a:cs typeface="Roboto"/>
                <a:sym typeface="Roboto"/>
              </a:rPr>
              <a:t>de Minecraft</a:t>
            </a:r>
            <a:endParaRPr sz="2000">
              <a:solidFill>
                <a:schemeClr val="dk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72"/>
                                        </p:tgtEl>
                                        <p:attrNameLst>
                                          <p:attrName>style.visibility</p:attrName>
                                        </p:attrNameLst>
                                      </p:cBhvr>
                                      <p:to>
                                        <p:strVal val="visible"/>
                                      </p:to>
                                    </p:set>
                                    <p:anim calcmode="lin" valueType="num">
                                      <p:cBhvr additive="base">
                                        <p:cTn dur="1000"/>
                                        <p:tgtEl>
                                          <p:spTgt spid="6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81" name="Shape 681"/>
        <p:cNvGrpSpPr/>
        <p:nvPr/>
      </p:nvGrpSpPr>
      <p:grpSpPr>
        <a:xfrm>
          <a:off x="0" y="0"/>
          <a:ext cx="0" cy="0"/>
          <a:chOff x="0" y="0"/>
          <a:chExt cx="0" cy="0"/>
        </a:xfrm>
      </p:grpSpPr>
      <p:pic>
        <p:nvPicPr>
          <p:cNvPr descr="A picture containing container, square&#10;&#10;Description automatically generated" id="682" name="Google Shape;682;p5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683" name="Google Shape;683;p5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684" name="Google Shape;684;p50"/>
          <p:cNvSpPr/>
          <p:nvPr/>
        </p:nvSpPr>
        <p:spPr>
          <a:xfrm>
            <a:off x="2344250" y="173950"/>
            <a:ext cx="7404600" cy="118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85" name="Google Shape;685;p50"/>
          <p:cNvSpPr txBox="1"/>
          <p:nvPr/>
        </p:nvSpPr>
        <p:spPr>
          <a:xfrm>
            <a:off x="1734650" y="267650"/>
            <a:ext cx="86898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Observations globales</a:t>
            </a:r>
            <a:endParaRPr sz="3000">
              <a:solidFill>
                <a:srgbClr val="D8D8D8"/>
              </a:solidFill>
              <a:latin typeface="Roboto"/>
              <a:ea typeface="Roboto"/>
              <a:cs typeface="Roboto"/>
              <a:sym typeface="Roboto"/>
            </a:endParaRPr>
          </a:p>
        </p:txBody>
      </p:sp>
      <p:sp>
        <p:nvSpPr>
          <p:cNvPr id="686" name="Google Shape;686;p50"/>
          <p:cNvSpPr txBox="1"/>
          <p:nvPr/>
        </p:nvSpPr>
        <p:spPr>
          <a:xfrm>
            <a:off x="662575" y="1443125"/>
            <a:ext cx="11311500" cy="5467200"/>
          </a:xfrm>
          <a:prstGeom prst="rect">
            <a:avLst/>
          </a:prstGeom>
          <a:noFill/>
          <a:ln>
            <a:noFill/>
          </a:ln>
        </p:spPr>
        <p:txBody>
          <a:bodyPr anchorCtr="0" anchor="t" bIns="45700" lIns="91425" spcFirstLastPara="1" rIns="91425" wrap="square" tIns="45700">
            <a:spAutoFit/>
          </a:bodyPr>
          <a:lstStyle/>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Activité mathématique des élèves influencée par l’intention de la tâche</a:t>
            </a:r>
            <a:endParaRPr sz="1800">
              <a:solidFill>
                <a:schemeClr val="lt1"/>
              </a:solidFill>
              <a:latin typeface="Roboto"/>
              <a:ea typeface="Roboto"/>
              <a:cs typeface="Roboto"/>
              <a:sym typeface="Roboto"/>
            </a:endParaRPr>
          </a:p>
          <a:p>
            <a:pPr indent="-342900" lvl="1" marL="9144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Potentiel plus grand pour une intention d’exploration</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Potentiel pour travailler divers concepts mathématiques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Difficile de préparer une tâche claire et réalisable du premier coup, d’anticiper les difficultés et les actions des élèves, puis de terminer dans les temps demandés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Choix didactiques différents de piloter une même tâche, qui ont influencé l’apprentissage des élèves, par exemple le choix de r</a:t>
            </a:r>
            <a:r>
              <a:rPr lang="en-US" sz="1800">
                <a:solidFill>
                  <a:schemeClr val="lt1"/>
                </a:solidFill>
                <a:latin typeface="Roboto"/>
                <a:ea typeface="Roboto"/>
                <a:cs typeface="Roboto"/>
                <a:sym typeface="Roboto"/>
              </a:rPr>
              <a:t>eprésentation de Marie par rapport au plan à l’échelle de Sophie</a:t>
            </a:r>
            <a:endParaRPr sz="1800">
              <a:solidFill>
                <a:schemeClr val="lt1"/>
              </a:solidFill>
              <a:latin typeface="Roboto"/>
              <a:ea typeface="Roboto"/>
              <a:cs typeface="Roboto"/>
              <a:sym typeface="Roboto"/>
            </a:endParaRPr>
          </a:p>
          <a:p>
            <a:pPr indent="-342900" lvl="2" marL="13716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a:t>
            </a:r>
            <a:r>
              <a:rPr lang="en-US" sz="1800">
                <a:solidFill>
                  <a:schemeClr val="lt1"/>
                </a:solidFill>
                <a:latin typeface="Roboto"/>
                <a:ea typeface="Roboto"/>
                <a:cs typeface="Roboto"/>
                <a:sym typeface="Roboto"/>
              </a:rPr>
              <a:t> (entretien) : </a:t>
            </a:r>
            <a:endParaRPr sz="1800">
              <a:solidFill>
                <a:schemeClr val="lt1"/>
              </a:solidFill>
              <a:latin typeface="Roboto"/>
              <a:ea typeface="Roboto"/>
              <a:cs typeface="Roboto"/>
              <a:sym typeface="Roboto"/>
            </a:endParaRPr>
          </a:p>
          <a:p>
            <a:pPr indent="-342900" lvl="3" marL="18288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 J’ai fait faire une représentation de ce qu’ils comprenaient de la situation, mais je n’ai pas obligé un plan nécessairement. On l’avait prévu dans notre façon de faire. Je sais que [Sophie] leur a fait faire un plan vraiment à l’échelle. Moi, je suis du type improvisation. Je suis allée avec le « beat » de la classe et ils ne s’en allaient pas vers le fait de faire un plan. On a représenté notre situation. On s’est assuré que l’on comprenait nos concepts mathématiques, qu’on savait où on s’en allait, dans quelles étapes il fallait faire les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choses et ce qu’il ne fallait pas oublier. Après, </a:t>
            </a:r>
            <a:r>
              <a:rPr b="1" lang="en-US" sz="1800">
                <a:solidFill>
                  <a:schemeClr val="lt1"/>
                </a:solidFill>
                <a:latin typeface="Roboto"/>
                <a:ea typeface="Roboto"/>
                <a:cs typeface="Roboto"/>
                <a:sym typeface="Roboto"/>
              </a:rPr>
              <a:t>je les ai lancés direct dans </a:t>
            </a:r>
            <a:br>
              <a:rPr b="1" lang="en-US" sz="1800">
                <a:solidFill>
                  <a:schemeClr val="lt1"/>
                </a:solidFill>
                <a:latin typeface="Roboto"/>
                <a:ea typeface="Roboto"/>
                <a:cs typeface="Roboto"/>
                <a:sym typeface="Roboto"/>
              </a:rPr>
            </a:br>
            <a:r>
              <a:rPr b="1" lang="en-US" sz="1800">
                <a:solidFill>
                  <a:schemeClr val="lt1"/>
                </a:solidFill>
                <a:latin typeface="Roboto"/>
                <a:ea typeface="Roboto"/>
                <a:cs typeface="Roboto"/>
                <a:sym typeface="Roboto"/>
              </a:rPr>
              <a:t>Minecraft pour qu’ils aillent construire</a:t>
            </a:r>
            <a:r>
              <a:rPr lang="en-US" sz="1800">
                <a:solidFill>
                  <a:schemeClr val="lt1"/>
                </a:solidFill>
                <a:latin typeface="Roboto"/>
                <a:ea typeface="Roboto"/>
                <a:cs typeface="Roboto"/>
                <a:sym typeface="Roboto"/>
              </a:rPr>
              <a:t>. [...] Je trouve qu’au niveau créatif, cela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les aurait un peu plus contraints sur le plan. »</a:t>
            </a:r>
            <a:endParaRPr sz="1800">
              <a:solidFill>
                <a:schemeClr val="lt1"/>
              </a:solidFill>
              <a:latin typeface="Roboto"/>
              <a:ea typeface="Roboto"/>
              <a:cs typeface="Roboto"/>
              <a:sym typeface="Roboto"/>
            </a:endParaRPr>
          </a:p>
        </p:txBody>
      </p:sp>
      <p:pic>
        <p:nvPicPr>
          <p:cNvPr id="687" name="Google Shape;687;p50"/>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82"/>
                                        </p:tgtEl>
                                        <p:attrNameLst>
                                          <p:attrName>style.visibility</p:attrName>
                                        </p:attrNameLst>
                                      </p:cBhvr>
                                      <p:to>
                                        <p:strVal val="visible"/>
                                      </p:to>
                                    </p:set>
                                    <p:anim calcmode="lin" valueType="num">
                                      <p:cBhvr additive="base">
                                        <p:cTn dur="1000"/>
                                        <p:tgtEl>
                                          <p:spTgt spid="6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83"/>
                                        </p:tgtEl>
                                        <p:attrNameLst>
                                          <p:attrName>style.visibility</p:attrName>
                                        </p:attrNameLst>
                                      </p:cBhvr>
                                      <p:to>
                                        <p:strVal val="visible"/>
                                      </p:to>
                                    </p:set>
                                    <p:anim calcmode="lin" valueType="num">
                                      <p:cBhvr additive="base">
                                        <p:cTn dur="1000"/>
                                        <p:tgtEl>
                                          <p:spTgt spid="68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91" name="Shape 691"/>
        <p:cNvGrpSpPr/>
        <p:nvPr/>
      </p:nvGrpSpPr>
      <p:grpSpPr>
        <a:xfrm>
          <a:off x="0" y="0"/>
          <a:ext cx="0" cy="0"/>
          <a:chOff x="0" y="0"/>
          <a:chExt cx="0" cy="0"/>
        </a:xfrm>
      </p:grpSpPr>
      <p:sp>
        <p:nvSpPr>
          <p:cNvPr id="692" name="Google Shape;692;p51"/>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pic>
        <p:nvPicPr>
          <p:cNvPr id="693" name="Google Shape;693;p51"/>
          <p:cNvPicPr preferRelativeResize="0"/>
          <p:nvPr/>
        </p:nvPicPr>
        <p:blipFill rotWithShape="1">
          <a:blip r:embed="rId3">
            <a:alphaModFix/>
          </a:blip>
          <a:srcRect b="8910" l="0" r="19270" t="3813"/>
          <a:stretch/>
        </p:blipFill>
        <p:spPr>
          <a:xfrm rot="-5400000">
            <a:off x="6597288" y="1669164"/>
            <a:ext cx="6093348" cy="4284325"/>
          </a:xfrm>
          <a:prstGeom prst="rect">
            <a:avLst/>
          </a:prstGeom>
          <a:noFill/>
          <a:ln>
            <a:noFill/>
          </a:ln>
        </p:spPr>
      </p:pic>
      <p:pic>
        <p:nvPicPr>
          <p:cNvPr descr="A picture containing container, square&#10;&#10;Description automatically generated" id="694" name="Google Shape;694;p51"/>
          <p:cNvPicPr preferRelativeResize="0"/>
          <p:nvPr/>
        </p:nvPicPr>
        <p:blipFill rotWithShape="1">
          <a:blip r:embed="rId4">
            <a:alphaModFix/>
          </a:blip>
          <a:srcRect b="0" l="0" r="0" t="0"/>
          <a:stretch/>
        </p:blipFill>
        <p:spPr>
          <a:xfrm>
            <a:off x="10674075" y="261722"/>
            <a:ext cx="1300063" cy="1300063"/>
          </a:xfrm>
          <a:prstGeom prst="rect">
            <a:avLst/>
          </a:prstGeom>
          <a:noFill/>
          <a:ln>
            <a:noFill/>
          </a:ln>
        </p:spPr>
      </p:pic>
      <p:pic>
        <p:nvPicPr>
          <p:cNvPr descr="A picture containing container, square&#10;&#10;Description automatically generated" id="695" name="Google Shape;695;p51"/>
          <p:cNvPicPr preferRelativeResize="0"/>
          <p:nvPr/>
        </p:nvPicPr>
        <p:blipFill rotWithShape="1">
          <a:blip r:embed="rId4">
            <a:alphaModFix/>
          </a:blip>
          <a:srcRect b="0" l="0" r="0" t="0"/>
          <a:stretch/>
        </p:blipFill>
        <p:spPr>
          <a:xfrm>
            <a:off x="239558" y="185522"/>
            <a:ext cx="1300063" cy="1300063"/>
          </a:xfrm>
          <a:prstGeom prst="rect">
            <a:avLst/>
          </a:prstGeom>
          <a:noFill/>
          <a:ln>
            <a:noFill/>
          </a:ln>
        </p:spPr>
      </p:pic>
      <p:sp>
        <p:nvSpPr>
          <p:cNvPr id="696" name="Google Shape;696;p51"/>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697" name="Google Shape;697;p51"/>
          <p:cNvSpPr/>
          <p:nvPr/>
        </p:nvSpPr>
        <p:spPr>
          <a:xfrm>
            <a:off x="5127150" y="3830200"/>
            <a:ext cx="2309400" cy="15522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Roboto"/>
                <a:ea typeface="Roboto"/>
                <a:cs typeface="Roboto"/>
                <a:sym typeface="Roboto"/>
              </a:rPr>
              <a:t>Permet aux élèves d'explorer et de réaliser la tâche intuitivement, de manière autonome</a:t>
            </a:r>
            <a:endParaRPr sz="1800">
              <a:latin typeface="Roboto"/>
              <a:ea typeface="Roboto"/>
              <a:cs typeface="Roboto"/>
              <a:sym typeface="Roboto"/>
            </a:endParaRPr>
          </a:p>
        </p:txBody>
      </p:sp>
      <p:pic>
        <p:nvPicPr>
          <p:cNvPr id="698" name="Google Shape;698;p51"/>
          <p:cNvPicPr preferRelativeResize="0"/>
          <p:nvPr/>
        </p:nvPicPr>
        <p:blipFill>
          <a:blip r:embed="rId5">
            <a:alphaModFix/>
          </a:blip>
          <a:stretch>
            <a:fillRect/>
          </a:stretch>
        </p:blipFill>
        <p:spPr>
          <a:xfrm>
            <a:off x="1389450" y="923652"/>
            <a:ext cx="5973978" cy="2778262"/>
          </a:xfrm>
          <a:prstGeom prst="rect">
            <a:avLst/>
          </a:prstGeom>
          <a:noFill/>
          <a:ln>
            <a:noFill/>
          </a:ln>
        </p:spPr>
      </p:pic>
      <p:pic>
        <p:nvPicPr>
          <p:cNvPr id="699" name="Google Shape;699;p51"/>
          <p:cNvPicPr preferRelativeResize="0"/>
          <p:nvPr/>
        </p:nvPicPr>
        <p:blipFill>
          <a:blip r:embed="rId6">
            <a:alphaModFix/>
          </a:blip>
          <a:stretch>
            <a:fillRect/>
          </a:stretch>
        </p:blipFill>
        <p:spPr>
          <a:xfrm>
            <a:off x="1371600" y="3930514"/>
            <a:ext cx="2771962" cy="2851287"/>
          </a:xfrm>
          <a:prstGeom prst="rect">
            <a:avLst/>
          </a:prstGeom>
          <a:solidFill>
            <a:schemeClr val="accent6"/>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94"/>
                                        </p:tgtEl>
                                        <p:attrNameLst>
                                          <p:attrName>style.visibility</p:attrName>
                                        </p:attrNameLst>
                                      </p:cBhvr>
                                      <p:to>
                                        <p:strVal val="visible"/>
                                      </p:to>
                                    </p:set>
                                    <p:anim calcmode="lin" valueType="num">
                                      <p:cBhvr additive="base">
                                        <p:cTn dur="1000"/>
                                        <p:tgtEl>
                                          <p:spTgt spid="69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95"/>
                                        </p:tgtEl>
                                        <p:attrNameLst>
                                          <p:attrName>style.visibility</p:attrName>
                                        </p:attrNameLst>
                                      </p:cBhvr>
                                      <p:to>
                                        <p:strVal val="visible"/>
                                      </p:to>
                                    </p:set>
                                    <p:anim calcmode="lin" valueType="num">
                                      <p:cBhvr additive="base">
                                        <p:cTn dur="1000"/>
                                        <p:tgtEl>
                                          <p:spTgt spid="69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03" name="Shape 703"/>
        <p:cNvGrpSpPr/>
        <p:nvPr/>
      </p:nvGrpSpPr>
      <p:grpSpPr>
        <a:xfrm>
          <a:off x="0" y="0"/>
          <a:ext cx="0" cy="0"/>
          <a:chOff x="0" y="0"/>
          <a:chExt cx="0" cy="0"/>
        </a:xfrm>
      </p:grpSpPr>
      <p:pic>
        <p:nvPicPr>
          <p:cNvPr descr="A picture containing container, square&#10;&#10;Description automatically generated" id="704" name="Google Shape;704;p5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05" name="Google Shape;705;p5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06" name="Google Shape;706;p5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07" name="Google Shape;707;p5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08" name="Google Shape;708;p52"/>
          <p:cNvSpPr txBox="1"/>
          <p:nvPr/>
        </p:nvSpPr>
        <p:spPr>
          <a:xfrm>
            <a:off x="662575" y="2052725"/>
            <a:ext cx="11165100" cy="3232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Analyse ciblée sur 12</a:t>
            </a:r>
            <a:r>
              <a:rPr lang="en-US" sz="2000">
                <a:solidFill>
                  <a:schemeClr val="lt1"/>
                </a:solidFill>
                <a:latin typeface="Roboto"/>
                <a:ea typeface="Roboto"/>
                <a:cs typeface="Roboto"/>
                <a:sym typeface="Roboto"/>
              </a:rPr>
              <a:t> entretien</a:t>
            </a:r>
            <a:r>
              <a:rPr lang="en-US" sz="2000">
                <a:solidFill>
                  <a:schemeClr val="lt1"/>
                </a:solidFill>
                <a:latin typeface="Roboto"/>
                <a:ea typeface="Roboto"/>
                <a:cs typeface="Roboto"/>
                <a:sym typeface="Roboto"/>
              </a:rPr>
              <a:t>s : q</a:t>
            </a:r>
            <a:r>
              <a:rPr lang="en-US" sz="2000">
                <a:solidFill>
                  <a:schemeClr val="lt1"/>
                </a:solidFill>
                <a:latin typeface="Roboto"/>
                <a:ea typeface="Roboto"/>
                <a:cs typeface="Roboto"/>
                <a:sym typeface="Roboto"/>
              </a:rPr>
              <a:t>uelques avantages et défis didactiques à exemplifier</a:t>
            </a:r>
            <a:endParaRPr sz="2000">
              <a:solidFill>
                <a:schemeClr val="lt1"/>
              </a:solidFill>
              <a:latin typeface="Roboto"/>
              <a:ea typeface="Roboto"/>
              <a:cs typeface="Roboto"/>
              <a:sym typeface="Roboto"/>
            </a:endParaRPr>
          </a:p>
          <a:p>
            <a:pPr indent="-355600" lvl="1" marL="9144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Avantages didactiques</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vision spatiale est mobilisée</a:t>
            </a:r>
            <a:endParaRPr sz="2000">
              <a:solidFill>
                <a:srgbClr val="FF9900"/>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tâche peut bénéficier d’une d</a:t>
            </a:r>
            <a:r>
              <a:rPr lang="en-US" sz="2000">
                <a:solidFill>
                  <a:schemeClr val="lt1"/>
                </a:solidFill>
                <a:latin typeface="Roboto"/>
                <a:ea typeface="Roboto"/>
                <a:cs typeface="Roboto"/>
                <a:sym typeface="Roboto"/>
              </a:rPr>
              <a:t>ifférenciation didactique</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Le matériel de manipulation virtuel soutient l’apprentissage</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Le statut de l’erreur est modifié</a:t>
            </a:r>
            <a:endParaRPr sz="2000">
              <a:solidFill>
                <a:schemeClr val="lt1"/>
              </a:solidFill>
              <a:latin typeface="Roboto"/>
              <a:ea typeface="Roboto"/>
              <a:cs typeface="Roboto"/>
              <a:sym typeface="Roboto"/>
            </a:endParaRPr>
          </a:p>
          <a:p>
            <a:pPr indent="-355600" lvl="1" marL="9144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Défis didactiques</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 construction est limitée par la forme et la taille des blocs</a:t>
            </a:r>
            <a:endParaRPr sz="2000">
              <a:solidFill>
                <a:schemeClr val="lt1"/>
              </a:solidFill>
              <a:latin typeface="Roboto"/>
              <a:ea typeface="Roboto"/>
              <a:cs typeface="Roboto"/>
              <a:sym typeface="Roboto"/>
            </a:endParaRPr>
          </a:p>
          <a:p>
            <a:pPr indent="-355600" lvl="2" marL="137160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L’artefact pour laisser des traces du raisonnement est limité</a:t>
            </a:r>
            <a:endParaRPr sz="2000">
              <a:solidFill>
                <a:schemeClr val="lt1"/>
              </a:solidFill>
              <a:latin typeface="Roboto"/>
              <a:ea typeface="Roboto"/>
              <a:cs typeface="Roboto"/>
              <a:sym typeface="Roboto"/>
            </a:endParaRPr>
          </a:p>
        </p:txBody>
      </p:sp>
      <p:pic>
        <p:nvPicPr>
          <p:cNvPr id="709" name="Google Shape;709;p52"/>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04"/>
                                        </p:tgtEl>
                                        <p:attrNameLst>
                                          <p:attrName>style.visibility</p:attrName>
                                        </p:attrNameLst>
                                      </p:cBhvr>
                                      <p:to>
                                        <p:strVal val="visible"/>
                                      </p:to>
                                    </p:set>
                                    <p:anim calcmode="lin" valueType="num">
                                      <p:cBhvr additive="base">
                                        <p:cTn dur="1000"/>
                                        <p:tgtEl>
                                          <p:spTgt spid="7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05"/>
                                        </p:tgtEl>
                                        <p:attrNameLst>
                                          <p:attrName>style.visibility</p:attrName>
                                        </p:attrNameLst>
                                      </p:cBhvr>
                                      <p:to>
                                        <p:strVal val="visible"/>
                                      </p:to>
                                    </p:set>
                                    <p:anim calcmode="lin" valueType="num">
                                      <p:cBhvr additive="base">
                                        <p:cTn dur="1000"/>
                                        <p:tgtEl>
                                          <p:spTgt spid="70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13" name="Shape 713"/>
        <p:cNvGrpSpPr/>
        <p:nvPr/>
      </p:nvGrpSpPr>
      <p:grpSpPr>
        <a:xfrm>
          <a:off x="0" y="0"/>
          <a:ext cx="0" cy="0"/>
          <a:chOff x="0" y="0"/>
          <a:chExt cx="0" cy="0"/>
        </a:xfrm>
      </p:grpSpPr>
      <p:pic>
        <p:nvPicPr>
          <p:cNvPr descr="A picture containing container, square&#10;&#10;Description automatically generated" id="714" name="Google Shape;714;p53"/>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15" name="Google Shape;715;p53"/>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16" name="Google Shape;716;p53"/>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17" name="Google Shape;717;p53"/>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18" name="Google Shape;718;p53"/>
          <p:cNvSpPr txBox="1"/>
          <p:nvPr/>
        </p:nvSpPr>
        <p:spPr>
          <a:xfrm>
            <a:off x="662575" y="1693500"/>
            <a:ext cx="11165100" cy="5148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Avantage</a:t>
            </a:r>
            <a:r>
              <a:rPr lang="en-US" sz="1800">
                <a:solidFill>
                  <a:schemeClr val="lt1"/>
                </a:solidFill>
                <a:latin typeface="Roboto"/>
                <a:ea typeface="Roboto"/>
                <a:cs typeface="Roboto"/>
                <a:sym typeface="Roboto"/>
              </a:rPr>
              <a:t> didactique #1 : La v</a:t>
            </a:r>
            <a:r>
              <a:rPr lang="en-US" sz="1800">
                <a:solidFill>
                  <a:schemeClr val="lt1"/>
                </a:solidFill>
                <a:latin typeface="Roboto"/>
                <a:ea typeface="Roboto"/>
                <a:cs typeface="Roboto"/>
                <a:sym typeface="Roboto"/>
              </a:rPr>
              <a:t>ision spatiale est mobilisée (9/12)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Environnement immersif pour voir selon tous les angles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Le gros avantage que j’aime, c’est la partie 3D. La partie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de </a:t>
            </a:r>
            <a:r>
              <a:rPr b="1" lang="en-US" sz="1800">
                <a:solidFill>
                  <a:schemeClr val="lt1"/>
                </a:solidFill>
                <a:latin typeface="Roboto"/>
                <a:ea typeface="Roboto"/>
                <a:cs typeface="Roboto"/>
                <a:sym typeface="Roboto"/>
              </a:rPr>
              <a:t>voir en 3D</a:t>
            </a:r>
            <a:r>
              <a:rPr lang="en-US" sz="1800">
                <a:solidFill>
                  <a:schemeClr val="lt1"/>
                </a:solidFill>
                <a:latin typeface="Roboto"/>
                <a:ea typeface="Roboto"/>
                <a:cs typeface="Roboto"/>
                <a:sym typeface="Roboto"/>
              </a:rPr>
              <a:t> une réalité qui des fois est extrêmement floue et imprécise.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capables de voir leurs aires de restauration </a:t>
            </a:r>
            <a:r>
              <a:rPr b="1" lang="en-US" sz="1800">
                <a:solidFill>
                  <a:schemeClr val="lt1"/>
                </a:solidFill>
                <a:latin typeface="Roboto"/>
                <a:ea typeface="Roboto"/>
                <a:cs typeface="Roboto"/>
                <a:sym typeface="Roboto"/>
              </a:rPr>
              <a:t>en 3D, contrairement au plan où ils le font en 2D</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tout ce qui est spatial, être capable de </a:t>
            </a:r>
            <a:r>
              <a:rPr b="1" lang="en-US" sz="1800">
                <a:solidFill>
                  <a:schemeClr val="lt1"/>
                </a:solidFill>
                <a:latin typeface="Roboto"/>
                <a:ea typeface="Roboto"/>
                <a:cs typeface="Roboto"/>
                <a:sym typeface="Roboto"/>
              </a:rPr>
              <a:t>se représenter</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On est capable de déjà développer une espèce de </a:t>
            </a:r>
            <a:r>
              <a:rPr b="1" lang="en-US" sz="1800">
                <a:solidFill>
                  <a:schemeClr val="lt1"/>
                </a:solidFill>
                <a:latin typeface="Roboto"/>
                <a:ea typeface="Roboto"/>
                <a:cs typeface="Roboto"/>
                <a:sym typeface="Roboto"/>
              </a:rPr>
              <a:t>conscience spatiale</a:t>
            </a:r>
            <a:r>
              <a:rPr lang="en-US" sz="1800">
                <a:solidFill>
                  <a:schemeClr val="lt1"/>
                </a:solidFill>
                <a:latin typeface="Roboto"/>
                <a:ea typeface="Roboto"/>
                <a:cs typeface="Roboto"/>
                <a:sym typeface="Roboto"/>
              </a:rPr>
              <a:t> qu’on ne pourrait pas avec papier-crayon. Ça, c’est certain que c’est gagnant. On miserait à varier plus souvent comme ça.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Myriam : « les élèves ont parfois des difficultés à voir en 3D au tableau. Avec Minecraft, « ils peuvent vraiment </a:t>
            </a:r>
            <a:r>
              <a:rPr b="1" lang="en-US" sz="1800">
                <a:solidFill>
                  <a:schemeClr val="lt1"/>
                </a:solidFill>
                <a:latin typeface="Roboto"/>
                <a:ea typeface="Roboto"/>
                <a:cs typeface="Roboto"/>
                <a:sym typeface="Roboto"/>
              </a:rPr>
              <a:t>faire le tour, toucher et compter</a:t>
            </a:r>
            <a:r>
              <a:rPr lang="en-US" sz="1800">
                <a:solidFill>
                  <a:schemeClr val="lt1"/>
                </a:solidFill>
                <a:latin typeface="Roboto"/>
                <a:ea typeface="Roboto"/>
                <a:cs typeface="Roboto"/>
                <a:sym typeface="Roboto"/>
              </a:rPr>
              <a:t> le nombre de carrés qu’il y avait.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Isabelle : « les élèves peuvent voir les solides vraiment en 3D [...] On pouvait voir vraiment sur le dessus et voir la tâche </a:t>
            </a:r>
            <a:r>
              <a:rPr b="1" lang="en-US" sz="1800">
                <a:solidFill>
                  <a:schemeClr val="lt1"/>
                </a:solidFill>
                <a:latin typeface="Roboto"/>
                <a:ea typeface="Roboto"/>
                <a:cs typeface="Roboto"/>
                <a:sym typeface="Roboto"/>
              </a:rPr>
              <a:t>en entier</a:t>
            </a:r>
            <a:r>
              <a:rPr lang="en-US" sz="1800">
                <a:solidFill>
                  <a:schemeClr val="lt1"/>
                </a:solidFill>
                <a:latin typeface="Roboto"/>
                <a:ea typeface="Roboto"/>
                <a:cs typeface="Roboto"/>
                <a:sym typeface="Roboto"/>
              </a:rPr>
              <a:t>. On dirait que pour certains, c’était </a:t>
            </a:r>
            <a:r>
              <a:rPr b="1" lang="en-US" sz="1800">
                <a:solidFill>
                  <a:schemeClr val="lt1"/>
                </a:solidFill>
                <a:latin typeface="Roboto"/>
                <a:ea typeface="Roboto"/>
                <a:cs typeface="Roboto"/>
                <a:sym typeface="Roboto"/>
              </a:rPr>
              <a:t>plus visuel</a:t>
            </a:r>
            <a:r>
              <a:rPr lang="en-US" sz="1800">
                <a:solidFill>
                  <a:schemeClr val="lt1"/>
                </a:solidFill>
                <a:latin typeface="Roboto"/>
                <a:ea typeface="Roboto"/>
                <a:cs typeface="Roboto"/>
                <a:sym typeface="Roboto"/>
              </a:rPr>
              <a:t> et ils préféraient cela.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J’ai tellement trouvé que c’était </a:t>
            </a:r>
            <a:r>
              <a:rPr b="1" lang="en-US" sz="1800">
                <a:solidFill>
                  <a:schemeClr val="lt1"/>
                </a:solidFill>
                <a:latin typeface="Roboto"/>
                <a:ea typeface="Roboto"/>
                <a:cs typeface="Roboto"/>
                <a:sym typeface="Roboto"/>
              </a:rPr>
              <a:t>en profondeur comme compréhension des élèves</a:t>
            </a:r>
            <a:r>
              <a:rPr lang="en-US" sz="1800">
                <a:solidFill>
                  <a:schemeClr val="lt1"/>
                </a:solidFill>
                <a:latin typeface="Roboto"/>
                <a:ea typeface="Roboto"/>
                <a:cs typeface="Roboto"/>
                <a:sym typeface="Roboto"/>
              </a:rPr>
              <a:t>, comme observations de pouvoir voir en vrai, passer </a:t>
            </a:r>
            <a:r>
              <a:rPr b="1" lang="en-US" sz="1800">
                <a:solidFill>
                  <a:schemeClr val="lt1"/>
                </a:solidFill>
                <a:latin typeface="Roboto"/>
                <a:ea typeface="Roboto"/>
                <a:cs typeface="Roboto"/>
                <a:sym typeface="Roboto"/>
              </a:rPr>
              <a:t>tous les côtés</a:t>
            </a:r>
            <a:r>
              <a:rPr lang="en-US" sz="1800">
                <a:solidFill>
                  <a:schemeClr val="lt1"/>
                </a:solidFill>
                <a:latin typeface="Roboto"/>
                <a:ea typeface="Roboto"/>
                <a:cs typeface="Roboto"/>
                <a:sym typeface="Roboto"/>
              </a:rPr>
              <a:t> de la construction en 3D sur les solides. »</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Noémie : « L’avantage, ils peuvent </a:t>
            </a:r>
            <a:r>
              <a:rPr b="1" lang="en-US" sz="1800">
                <a:solidFill>
                  <a:schemeClr val="lt1"/>
                </a:solidFill>
                <a:latin typeface="Roboto"/>
                <a:ea typeface="Roboto"/>
                <a:cs typeface="Roboto"/>
                <a:sym typeface="Roboto"/>
              </a:rPr>
              <a:t>bouger,</a:t>
            </a:r>
            <a:r>
              <a:rPr lang="en-US" sz="1800">
                <a:solidFill>
                  <a:schemeClr val="lt1"/>
                </a:solidFill>
                <a:latin typeface="Roboto"/>
                <a:ea typeface="Roboto"/>
                <a:cs typeface="Roboto"/>
                <a:sym typeface="Roboto"/>
              </a:rPr>
              <a:t> ils voient les </a:t>
            </a:r>
            <a:r>
              <a:rPr b="1" lang="en-US" sz="1800">
                <a:solidFill>
                  <a:schemeClr val="lt1"/>
                </a:solidFill>
                <a:latin typeface="Roboto"/>
                <a:ea typeface="Roboto"/>
                <a:cs typeface="Roboto"/>
                <a:sym typeface="Roboto"/>
              </a:rPr>
              <a:t>différentes vues</a:t>
            </a:r>
            <a:r>
              <a:rPr lang="en-US" sz="1800">
                <a:solidFill>
                  <a:schemeClr val="lt1"/>
                </a:solidFill>
                <a:latin typeface="Roboto"/>
                <a:ea typeface="Roboto"/>
                <a:cs typeface="Roboto"/>
                <a:sym typeface="Roboto"/>
              </a:rPr>
              <a:t>. Je trouve ça vraiment fantastique pour découvrir sur les solides. C’est </a:t>
            </a:r>
            <a:r>
              <a:rPr b="1" lang="en-US" sz="1800">
                <a:solidFill>
                  <a:schemeClr val="lt1"/>
                </a:solidFill>
                <a:latin typeface="Roboto"/>
                <a:ea typeface="Roboto"/>
                <a:cs typeface="Roboto"/>
                <a:sym typeface="Roboto"/>
              </a:rPr>
              <a:t>mieux que sur papier</a:t>
            </a:r>
            <a:r>
              <a:rPr lang="en-US" sz="1800">
                <a:solidFill>
                  <a:schemeClr val="lt1"/>
                </a:solidFill>
                <a:latin typeface="Roboto"/>
                <a:ea typeface="Roboto"/>
                <a:cs typeface="Roboto"/>
                <a:sym typeface="Roboto"/>
              </a:rPr>
              <a:t> à mon avis. »</a:t>
            </a:r>
            <a:endParaRPr sz="1800">
              <a:solidFill>
                <a:schemeClr val="lt1"/>
              </a:solidFill>
              <a:latin typeface="Roboto"/>
              <a:ea typeface="Roboto"/>
              <a:cs typeface="Roboto"/>
              <a:sym typeface="Roboto"/>
            </a:endParaRPr>
          </a:p>
        </p:txBody>
      </p:sp>
      <p:pic>
        <p:nvPicPr>
          <p:cNvPr id="719" name="Google Shape;719;p53"/>
          <p:cNvPicPr preferRelativeResize="0"/>
          <p:nvPr/>
        </p:nvPicPr>
        <p:blipFill rotWithShape="1">
          <a:blip r:embed="rId4">
            <a:alphaModFix/>
          </a:blip>
          <a:srcRect b="0" l="7315" r="9834" t="6068"/>
          <a:stretch/>
        </p:blipFill>
        <p:spPr>
          <a:xfrm>
            <a:off x="8225025" y="975050"/>
            <a:ext cx="2290576" cy="1698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14"/>
                                        </p:tgtEl>
                                        <p:attrNameLst>
                                          <p:attrName>style.visibility</p:attrName>
                                        </p:attrNameLst>
                                      </p:cBhvr>
                                      <p:to>
                                        <p:strVal val="visible"/>
                                      </p:to>
                                    </p:set>
                                    <p:anim calcmode="lin" valueType="num">
                                      <p:cBhvr additive="base">
                                        <p:cTn dur="1000"/>
                                        <p:tgtEl>
                                          <p:spTgt spid="7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15"/>
                                        </p:tgtEl>
                                        <p:attrNameLst>
                                          <p:attrName>style.visibility</p:attrName>
                                        </p:attrNameLst>
                                      </p:cBhvr>
                                      <p:to>
                                        <p:strVal val="visible"/>
                                      </p:to>
                                    </p:set>
                                    <p:anim calcmode="lin" valueType="num">
                                      <p:cBhvr additive="base">
                                        <p:cTn dur="1000"/>
                                        <p:tgtEl>
                                          <p:spTgt spid="71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23" name="Shape 723"/>
        <p:cNvGrpSpPr/>
        <p:nvPr/>
      </p:nvGrpSpPr>
      <p:grpSpPr>
        <a:xfrm>
          <a:off x="0" y="0"/>
          <a:ext cx="0" cy="0"/>
          <a:chOff x="0" y="0"/>
          <a:chExt cx="0" cy="0"/>
        </a:xfrm>
      </p:grpSpPr>
      <p:pic>
        <p:nvPicPr>
          <p:cNvPr descr="A picture containing container, square&#10;&#10;Description automatically generated" id="724" name="Google Shape;724;p5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25" name="Google Shape;725;p5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26" name="Google Shape;726;p54"/>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27" name="Google Shape;727;p5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28" name="Google Shape;728;p54"/>
          <p:cNvSpPr txBox="1"/>
          <p:nvPr/>
        </p:nvSpPr>
        <p:spPr>
          <a:xfrm>
            <a:off x="461875" y="1714175"/>
            <a:ext cx="11602500" cy="48300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1800">
                <a:solidFill>
                  <a:schemeClr val="lt1"/>
                </a:solidFill>
                <a:latin typeface="Roboto"/>
                <a:ea typeface="Roboto"/>
                <a:cs typeface="Roboto"/>
                <a:sym typeface="Roboto"/>
              </a:rPr>
              <a:t>Avantage didactique #2 : La tâche peut bénéficier d’une différenciation didactique (7/12)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leur permettre d’y aller à leur rythme, de différencier les élèves, ça nous a permis de </a:t>
            </a:r>
            <a:r>
              <a:rPr b="1" lang="en-US" sz="1800">
                <a:solidFill>
                  <a:schemeClr val="lt1"/>
                </a:solidFill>
                <a:latin typeface="Roboto"/>
                <a:ea typeface="Roboto"/>
                <a:cs typeface="Roboto"/>
                <a:sym typeface="Roboto"/>
              </a:rPr>
              <a:t>créer trois mondes de trois niveaux différents</a:t>
            </a:r>
            <a:r>
              <a:rPr lang="en-US" sz="1800">
                <a:solidFill>
                  <a:schemeClr val="lt1"/>
                </a:solidFill>
                <a:latin typeface="Roboto"/>
                <a:ea typeface="Roboto"/>
                <a:cs typeface="Roboto"/>
                <a:sym typeface="Roboto"/>
              </a:rPr>
              <a:t> […] et ça nous permettait de </a:t>
            </a:r>
            <a:r>
              <a:rPr b="1" lang="en-US" sz="1800">
                <a:solidFill>
                  <a:schemeClr val="lt1"/>
                </a:solidFill>
                <a:latin typeface="Roboto"/>
                <a:ea typeface="Roboto"/>
                <a:cs typeface="Roboto"/>
                <a:sym typeface="Roboto"/>
              </a:rPr>
              <a:t>voir la compréhension individuelle de chaque élève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on travaille avec </a:t>
            </a:r>
            <a:r>
              <a:rPr b="1" lang="en-US" sz="1800">
                <a:solidFill>
                  <a:schemeClr val="lt1"/>
                </a:solidFill>
                <a:latin typeface="Roboto"/>
                <a:ea typeface="Roboto"/>
                <a:cs typeface="Roboto"/>
                <a:sym typeface="Roboto"/>
              </a:rPr>
              <a:t>plusieurs niveaux</a:t>
            </a:r>
            <a:r>
              <a:rPr lang="en-US" sz="1800">
                <a:solidFill>
                  <a:schemeClr val="lt1"/>
                </a:solidFill>
                <a:latin typeface="Roboto"/>
                <a:ea typeface="Roboto"/>
                <a:cs typeface="Roboto"/>
                <a:sym typeface="Roboto"/>
              </a:rPr>
              <a:t>. Mes élèves qui sont très rapides, qui ont des habiletés, qui ont compris la matière, il y a quand même un intérêt d’</a:t>
            </a:r>
            <a:r>
              <a:rPr b="1" lang="en-US" sz="1800">
                <a:solidFill>
                  <a:schemeClr val="lt1"/>
                </a:solidFill>
                <a:latin typeface="Roboto"/>
                <a:ea typeface="Roboto"/>
                <a:cs typeface="Roboto"/>
                <a:sym typeface="Roboto"/>
              </a:rPr>
              <a:t>aller plus loin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C’est un outil pour différencier l’apprentissage des maths qui est rapide à s’approprier par l’existence de toute cette communauté-là [...] Minecraft est un </a:t>
            </a:r>
            <a:r>
              <a:rPr b="1" lang="en-US" sz="1800">
                <a:solidFill>
                  <a:schemeClr val="lt1"/>
                </a:solidFill>
                <a:latin typeface="Roboto"/>
                <a:ea typeface="Roboto"/>
                <a:cs typeface="Roboto"/>
                <a:sym typeface="Roboto"/>
              </a:rPr>
              <a:t>bel outil de différenciation</a:t>
            </a:r>
            <a:r>
              <a:rPr lang="en-US" sz="1800">
                <a:solidFill>
                  <a:schemeClr val="lt1"/>
                </a:solidFill>
                <a:latin typeface="Roboto"/>
                <a:ea typeface="Roboto"/>
                <a:cs typeface="Roboto"/>
                <a:sym typeface="Roboto"/>
              </a:rPr>
              <a:t>. S’en servir de A à Z, de la même façon pour tous les élèves, ça ne répond peut-être pas à tous les besoins.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Sophie : « permet vraiment d’</a:t>
            </a:r>
            <a:r>
              <a:rPr b="1" lang="en-US" sz="1800">
                <a:solidFill>
                  <a:schemeClr val="lt1"/>
                </a:solidFill>
                <a:latin typeface="Roboto"/>
                <a:ea typeface="Roboto"/>
                <a:cs typeface="Roboto"/>
                <a:sym typeface="Roboto"/>
              </a:rPr>
              <a:t>avoir une autre vision des mathématiques</a:t>
            </a:r>
            <a:r>
              <a:rPr lang="en-US" sz="1800">
                <a:solidFill>
                  <a:schemeClr val="lt1"/>
                </a:solidFill>
                <a:latin typeface="Roboto"/>
                <a:ea typeface="Roboto"/>
                <a:cs typeface="Roboto"/>
                <a:sym typeface="Roboto"/>
              </a:rPr>
              <a:t> […] Ça peut apporter d’autres outils à leur petit sac pour mieux comprendre la matière, des façons de voir la matière de plusieurs façons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Alicia : « oser faire différent, de sortir des cahiers ou des tâches plus traditionnelles [...] ça permet de </a:t>
            </a:r>
            <a:r>
              <a:rPr b="1" lang="en-US" sz="1800">
                <a:solidFill>
                  <a:schemeClr val="lt1"/>
                </a:solidFill>
                <a:latin typeface="Roboto"/>
                <a:ea typeface="Roboto"/>
                <a:cs typeface="Roboto"/>
                <a:sym typeface="Roboto"/>
              </a:rPr>
              <a:t>développer les maths autrement</a:t>
            </a:r>
            <a:r>
              <a:rPr lang="en-US" sz="1800">
                <a:solidFill>
                  <a:schemeClr val="lt1"/>
                </a:solidFill>
                <a:latin typeface="Roboto"/>
                <a:ea typeface="Roboto"/>
                <a:cs typeface="Roboto"/>
                <a:sym typeface="Roboto"/>
              </a:rPr>
              <a:t> [...] Ça permet vraiment la différenciation, dans le sens que, ceux qui ont terminé, les plus rapides peu importe, peuvent après ça aller </a:t>
            </a:r>
            <a:r>
              <a:rPr b="1" lang="en-US" sz="1800">
                <a:solidFill>
                  <a:schemeClr val="lt1"/>
                </a:solidFill>
                <a:latin typeface="Roboto"/>
                <a:ea typeface="Roboto"/>
                <a:cs typeface="Roboto"/>
                <a:sym typeface="Roboto"/>
              </a:rPr>
              <a:t>prolonger leur projet, l’enrichir, le développer davantage</a:t>
            </a:r>
            <a:r>
              <a:rPr lang="en-US" sz="1800">
                <a:solidFill>
                  <a:schemeClr val="lt1"/>
                </a:solidFill>
                <a:latin typeface="Roboto"/>
                <a:ea typeface="Roboto"/>
                <a:cs typeface="Roboto"/>
                <a:sym typeface="Roboto"/>
              </a:rPr>
              <a:t>. Il y a vraiment place à ce que tout le monde soit vraiment centré sur la tâche.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24"/>
                                        </p:tgtEl>
                                        <p:attrNameLst>
                                          <p:attrName>style.visibility</p:attrName>
                                        </p:attrNameLst>
                                      </p:cBhvr>
                                      <p:to>
                                        <p:strVal val="visible"/>
                                      </p:to>
                                    </p:set>
                                    <p:anim calcmode="lin" valueType="num">
                                      <p:cBhvr additive="base">
                                        <p:cTn dur="1000"/>
                                        <p:tgtEl>
                                          <p:spTgt spid="7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25"/>
                                        </p:tgtEl>
                                        <p:attrNameLst>
                                          <p:attrName>style.visibility</p:attrName>
                                        </p:attrNameLst>
                                      </p:cBhvr>
                                      <p:to>
                                        <p:strVal val="visible"/>
                                      </p:to>
                                    </p:set>
                                    <p:anim calcmode="lin" valueType="num">
                                      <p:cBhvr additive="base">
                                        <p:cTn dur="1000"/>
                                        <p:tgtEl>
                                          <p:spTgt spid="72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32" name="Shape 732"/>
        <p:cNvGrpSpPr/>
        <p:nvPr/>
      </p:nvGrpSpPr>
      <p:grpSpPr>
        <a:xfrm>
          <a:off x="0" y="0"/>
          <a:ext cx="0" cy="0"/>
          <a:chOff x="0" y="0"/>
          <a:chExt cx="0" cy="0"/>
        </a:xfrm>
      </p:grpSpPr>
      <p:pic>
        <p:nvPicPr>
          <p:cNvPr descr="A picture containing container, square&#10;&#10;Description automatically generated" id="733" name="Google Shape;733;p5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34" name="Google Shape;734;p5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35" name="Google Shape;735;p5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36" name="Google Shape;736;p5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37" name="Google Shape;737;p55"/>
          <p:cNvSpPr txBox="1"/>
          <p:nvPr/>
        </p:nvSpPr>
        <p:spPr>
          <a:xfrm>
            <a:off x="510175" y="1638063"/>
            <a:ext cx="11596200" cy="5148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Avantage didactique #3 : </a:t>
            </a:r>
            <a:r>
              <a:rPr lang="en-US" sz="1800">
                <a:solidFill>
                  <a:schemeClr val="lt1"/>
                </a:solidFill>
                <a:latin typeface="Roboto"/>
                <a:ea typeface="Roboto"/>
                <a:cs typeface="Roboto"/>
                <a:sym typeface="Roboto"/>
              </a:rPr>
              <a:t>Le matériel de manipulation virtuel soutient l’apprentissage (8/12)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a:t>
            </a:r>
            <a:r>
              <a:rPr b="1" lang="en-US" sz="1800">
                <a:solidFill>
                  <a:schemeClr val="lt1"/>
                </a:solidFill>
                <a:latin typeface="Roboto"/>
                <a:ea typeface="Roboto"/>
                <a:cs typeface="Roboto"/>
                <a:sym typeface="Roboto"/>
              </a:rPr>
              <a:t>Ça devient de la manipulation quand même, même si c’est de l’écran ou de la souris</a:t>
            </a:r>
            <a:r>
              <a:rPr lang="en-US" sz="1800">
                <a:solidFill>
                  <a:schemeClr val="lt1"/>
                </a:solidFill>
                <a:latin typeface="Roboto"/>
                <a:ea typeface="Roboto"/>
                <a:cs typeface="Roboto"/>
                <a:sym typeface="Roboto"/>
              </a:rPr>
              <a:t>. Ça revient au même que de faire le geste de prendre mes </a:t>
            </a:r>
            <a:r>
              <a:rPr b="1" lang="en-US" sz="1800">
                <a:solidFill>
                  <a:schemeClr val="lt1"/>
                </a:solidFill>
                <a:latin typeface="Roboto"/>
                <a:ea typeface="Roboto"/>
                <a:cs typeface="Roboto"/>
                <a:sym typeface="Roboto"/>
              </a:rPr>
              <a:t>Legos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 Surtout au 3</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cycle, ça devient difficile la manipulation. Les élèves sont moins portés à aller chercher [du matériel]. Là-dedans [dans Minecraft], c’est plus concret je trouve. On est beaucoup dans l’abstrait, ça </a:t>
            </a:r>
            <a:r>
              <a:rPr b="1" lang="en-US" sz="1800">
                <a:solidFill>
                  <a:schemeClr val="lt1"/>
                </a:solidFill>
                <a:latin typeface="Roboto"/>
                <a:ea typeface="Roboto"/>
                <a:cs typeface="Roboto"/>
                <a:sym typeface="Roboto"/>
              </a:rPr>
              <a:t>[Minecraft], ça vient concrétiser les notions</a:t>
            </a:r>
            <a:r>
              <a:rPr lang="en-US" sz="1800">
                <a:solidFill>
                  <a:schemeClr val="lt1"/>
                </a:solidFill>
                <a:latin typeface="Roboto"/>
                <a:ea typeface="Roboto"/>
                <a:cs typeface="Roboto"/>
                <a:sym typeface="Roboto"/>
              </a:rPr>
              <a:t>. Ça vient appuyer nos enseignements.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Avec le matériel, [...] si j’avais voulu travailler avec des blocs, avec [l’ordre de grandeur des nombres] qu’on travaille en 5</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je n’y serais pas arrivée. Je n’ai </a:t>
            </a:r>
            <a:r>
              <a:rPr b="1" lang="en-US" sz="1800">
                <a:solidFill>
                  <a:schemeClr val="lt1"/>
                </a:solidFill>
                <a:latin typeface="Roboto"/>
                <a:ea typeface="Roboto"/>
                <a:cs typeface="Roboto"/>
                <a:sym typeface="Roboto"/>
              </a:rPr>
              <a:t>pas assez de blocs pour cela</a:t>
            </a:r>
            <a:r>
              <a:rPr lang="en-US" sz="1800">
                <a:solidFill>
                  <a:schemeClr val="lt1"/>
                </a:solidFill>
                <a:latin typeface="Roboto"/>
                <a:ea typeface="Roboto"/>
                <a:cs typeface="Roboto"/>
                <a:sym typeface="Roboto"/>
              </a:rPr>
              <a:t>.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Ça vient chercher une </a:t>
            </a:r>
            <a:r>
              <a:rPr b="1" lang="en-US" sz="1800">
                <a:solidFill>
                  <a:schemeClr val="lt1"/>
                </a:solidFill>
                <a:latin typeface="Roboto"/>
                <a:ea typeface="Roboto"/>
                <a:cs typeface="Roboto"/>
                <a:sym typeface="Roboto"/>
              </a:rPr>
              <a:t>compréhension qui est différente, qui est visuelle</a:t>
            </a:r>
            <a:r>
              <a:rPr lang="en-US" sz="1800">
                <a:solidFill>
                  <a:schemeClr val="lt1"/>
                </a:solidFill>
                <a:latin typeface="Roboto"/>
                <a:ea typeface="Roboto"/>
                <a:cs typeface="Roboto"/>
                <a:sym typeface="Roboto"/>
              </a:rPr>
              <a:t>. Pour les </a:t>
            </a:r>
            <a:r>
              <a:rPr b="1" lang="en-US" sz="1800">
                <a:solidFill>
                  <a:schemeClr val="lt1"/>
                </a:solidFill>
                <a:latin typeface="Roboto"/>
                <a:ea typeface="Roboto"/>
                <a:cs typeface="Roboto"/>
                <a:sym typeface="Roboto"/>
              </a:rPr>
              <a:t>fractions, c’est facile, car ils manipulent</a:t>
            </a:r>
            <a:r>
              <a:rPr lang="en-US" sz="1800">
                <a:solidFill>
                  <a:schemeClr val="lt1"/>
                </a:solidFill>
                <a:latin typeface="Roboto"/>
                <a:ea typeface="Roboto"/>
                <a:cs typeface="Roboto"/>
                <a:sym typeface="Roboto"/>
              </a:rPr>
              <a:t>. Au lieu d’être dans un côté un peu abstrait de la fraction, la pose de blocs les amène à bien comprendre ce que la fraction représente [...] va vraiment aider et débloquer plusieurs élèves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Minecraft offre la possibilité, avec juste l’application, de </a:t>
            </a:r>
            <a:r>
              <a:rPr b="1" lang="en-US" sz="1800">
                <a:solidFill>
                  <a:schemeClr val="lt1"/>
                </a:solidFill>
                <a:latin typeface="Roboto"/>
                <a:ea typeface="Roboto"/>
                <a:cs typeface="Roboto"/>
                <a:sym typeface="Roboto"/>
              </a:rPr>
              <a:t>faire en vrai </a:t>
            </a:r>
            <a:r>
              <a:rPr lang="en-US" sz="1800">
                <a:solidFill>
                  <a:schemeClr val="lt1"/>
                </a:solidFill>
                <a:latin typeface="Roboto"/>
                <a:ea typeface="Roboto"/>
                <a:cs typeface="Roboto"/>
                <a:sym typeface="Roboto"/>
              </a:rPr>
              <a:t>ce qu’on voulait.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Alicia : « Ils ont </a:t>
            </a:r>
            <a:r>
              <a:rPr b="1" lang="en-US" sz="1800">
                <a:solidFill>
                  <a:schemeClr val="lt1"/>
                </a:solidFill>
                <a:latin typeface="Roboto"/>
                <a:ea typeface="Roboto"/>
                <a:cs typeface="Roboto"/>
                <a:sym typeface="Roboto"/>
              </a:rPr>
              <a:t>représenté avec du matériel qu’ils n’auraient peut-être pas eu dans la classe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Souvent il va y avoir la manipulation, il va y avoir les outils, les objets pour </a:t>
            </a:r>
            <a:r>
              <a:rPr b="1" lang="en-US" sz="1800">
                <a:solidFill>
                  <a:schemeClr val="lt1"/>
                </a:solidFill>
                <a:latin typeface="Roboto"/>
                <a:ea typeface="Roboto"/>
                <a:cs typeface="Roboto"/>
                <a:sym typeface="Roboto"/>
              </a:rPr>
              <a:t>manipuler en classe</a:t>
            </a:r>
            <a:r>
              <a:rPr lang="en-US" sz="1800">
                <a:solidFill>
                  <a:schemeClr val="lt1"/>
                </a:solidFill>
                <a:latin typeface="Roboto"/>
                <a:ea typeface="Roboto"/>
                <a:cs typeface="Roboto"/>
                <a:sym typeface="Roboto"/>
              </a:rPr>
              <a:t> [...] De se représenter physiquement l’addition que l’élève doit faire, la soustraction, la fraction, l’aire, le volume, le périmètre, </a:t>
            </a:r>
            <a:r>
              <a:rPr b="1" lang="en-US" sz="1800">
                <a:solidFill>
                  <a:schemeClr val="lt1"/>
                </a:solidFill>
                <a:latin typeface="Roboto"/>
                <a:ea typeface="Roboto"/>
                <a:cs typeface="Roboto"/>
                <a:sym typeface="Roboto"/>
              </a:rPr>
              <a:t>tout ça c’est extrêmement facile</a:t>
            </a:r>
            <a:r>
              <a:rPr lang="en-US" sz="1800">
                <a:solidFill>
                  <a:schemeClr val="lt1"/>
                </a:solidFill>
                <a:latin typeface="Roboto"/>
                <a:ea typeface="Roboto"/>
                <a:cs typeface="Roboto"/>
                <a:sym typeface="Roboto"/>
              </a:rPr>
              <a:t>, selon moi, à faire en utilisant Minecraft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33"/>
                                        </p:tgtEl>
                                        <p:attrNameLst>
                                          <p:attrName>style.visibility</p:attrName>
                                        </p:attrNameLst>
                                      </p:cBhvr>
                                      <p:to>
                                        <p:strVal val="visible"/>
                                      </p:to>
                                    </p:set>
                                    <p:anim calcmode="lin" valueType="num">
                                      <p:cBhvr additive="base">
                                        <p:cTn dur="1000"/>
                                        <p:tgtEl>
                                          <p:spTgt spid="7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34"/>
                                        </p:tgtEl>
                                        <p:attrNameLst>
                                          <p:attrName>style.visibility</p:attrName>
                                        </p:attrNameLst>
                                      </p:cBhvr>
                                      <p:to>
                                        <p:strVal val="visible"/>
                                      </p:to>
                                    </p:set>
                                    <p:anim calcmode="lin" valueType="num">
                                      <p:cBhvr additive="base">
                                        <p:cTn dur="1000"/>
                                        <p:tgtEl>
                                          <p:spTgt spid="73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41" name="Shape 741"/>
        <p:cNvGrpSpPr/>
        <p:nvPr/>
      </p:nvGrpSpPr>
      <p:grpSpPr>
        <a:xfrm>
          <a:off x="0" y="0"/>
          <a:ext cx="0" cy="0"/>
          <a:chOff x="0" y="0"/>
          <a:chExt cx="0" cy="0"/>
        </a:xfrm>
      </p:grpSpPr>
      <p:pic>
        <p:nvPicPr>
          <p:cNvPr descr="A picture containing container, square&#10;&#10;Description automatically generated" id="742" name="Google Shape;742;p5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43" name="Google Shape;743;p5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44" name="Google Shape;744;p5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45" name="Google Shape;745;p5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46" name="Google Shape;746;p56"/>
          <p:cNvSpPr txBox="1"/>
          <p:nvPr/>
        </p:nvSpPr>
        <p:spPr>
          <a:xfrm>
            <a:off x="510175" y="2019063"/>
            <a:ext cx="11596200" cy="32325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000">
                <a:solidFill>
                  <a:schemeClr val="lt1"/>
                </a:solidFill>
                <a:latin typeface="Roboto"/>
                <a:ea typeface="Roboto"/>
                <a:cs typeface="Roboto"/>
                <a:sym typeface="Roboto"/>
              </a:rPr>
              <a:t>Avantage didactique #4 : </a:t>
            </a:r>
            <a:r>
              <a:rPr lang="en-US" sz="2000">
                <a:solidFill>
                  <a:schemeClr val="lt1"/>
                </a:solidFill>
                <a:latin typeface="Roboto"/>
                <a:ea typeface="Roboto"/>
                <a:cs typeface="Roboto"/>
                <a:sym typeface="Roboto"/>
              </a:rPr>
              <a:t>Le statut de l’erreur est modifié (2/12)</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Isabelle : « Je trouve que Minecraft c’est une belle façon [...] d’amener les élèves à faire des choix, à </a:t>
            </a:r>
            <a:r>
              <a:rPr b="1" lang="en-US" sz="2000">
                <a:solidFill>
                  <a:schemeClr val="lt1"/>
                </a:solidFill>
                <a:latin typeface="Roboto"/>
                <a:ea typeface="Roboto"/>
                <a:cs typeface="Roboto"/>
                <a:sym typeface="Roboto"/>
              </a:rPr>
              <a:t>faire des essais, des erreurs</a:t>
            </a:r>
            <a:r>
              <a:rPr lang="en-US" sz="2000">
                <a:solidFill>
                  <a:schemeClr val="lt1"/>
                </a:solidFill>
                <a:latin typeface="Roboto"/>
                <a:ea typeface="Roboto"/>
                <a:cs typeface="Roboto"/>
                <a:sym typeface="Roboto"/>
              </a:rPr>
              <a:t>, à faire des retours autres que sur une tâche papier. [...] Pour eux c’était </a:t>
            </a:r>
            <a:r>
              <a:rPr b="1" lang="en-US" sz="2000">
                <a:solidFill>
                  <a:schemeClr val="lt1"/>
                </a:solidFill>
                <a:latin typeface="Roboto"/>
                <a:ea typeface="Roboto"/>
                <a:cs typeface="Roboto"/>
                <a:sym typeface="Roboto"/>
              </a:rPr>
              <a:t>plus facile de l’effacer</a:t>
            </a:r>
            <a:r>
              <a:rPr lang="en-US" sz="2000">
                <a:solidFill>
                  <a:schemeClr val="lt1"/>
                </a:solidFill>
                <a:latin typeface="Roboto"/>
                <a:ea typeface="Roboto"/>
                <a:cs typeface="Roboto"/>
                <a:sym typeface="Roboto"/>
              </a:rPr>
              <a:t> [une erreur] dans Minecraft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Gabriel : « beaucoup </a:t>
            </a:r>
            <a:r>
              <a:rPr b="1" lang="en-US" sz="2000">
                <a:solidFill>
                  <a:schemeClr val="lt1"/>
                </a:solidFill>
                <a:latin typeface="Roboto"/>
                <a:ea typeface="Roboto"/>
                <a:cs typeface="Roboto"/>
                <a:sym typeface="Roboto"/>
              </a:rPr>
              <a:t>plus efficace du côté de la correction d’erreurs</a:t>
            </a:r>
            <a:r>
              <a:rPr lang="en-US"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Élèves plus enclins à </a:t>
            </a:r>
            <a:r>
              <a:rPr b="1" lang="en-US" sz="2000">
                <a:solidFill>
                  <a:schemeClr val="lt1"/>
                </a:solidFill>
                <a:latin typeface="Roboto"/>
                <a:ea typeface="Roboto"/>
                <a:cs typeface="Roboto"/>
                <a:sym typeface="Roboto"/>
              </a:rPr>
              <a:t>prendre des risques</a:t>
            </a:r>
            <a:r>
              <a:rPr lang="en-US" sz="2000">
                <a:solidFill>
                  <a:schemeClr val="lt1"/>
                </a:solidFill>
                <a:latin typeface="Roboto"/>
                <a:ea typeface="Roboto"/>
                <a:cs typeface="Roboto"/>
                <a:sym typeface="Roboto"/>
              </a:rPr>
              <a:t> dans l’environnement Minecraft : une erreur de construction peut facilement être réparée, en construisant ou en détruisant des blocs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Au lieu de percevoir l’erreur comme quelque chose de nuisible à éviter, l'erreur peut alors être considérée comme un </a:t>
            </a:r>
            <a:r>
              <a:rPr b="1" lang="en-US" sz="2000">
                <a:solidFill>
                  <a:schemeClr val="lt1"/>
                </a:solidFill>
                <a:latin typeface="Roboto"/>
                <a:ea typeface="Roboto"/>
                <a:cs typeface="Roboto"/>
                <a:sym typeface="Roboto"/>
              </a:rPr>
              <a:t>levier d'apprentissage</a:t>
            </a:r>
            <a:r>
              <a:rPr lang="en-US" sz="2000">
                <a:solidFill>
                  <a:schemeClr val="lt1"/>
                </a:solidFill>
                <a:latin typeface="Roboto"/>
                <a:ea typeface="Roboto"/>
                <a:cs typeface="Roboto"/>
                <a:sym typeface="Roboto"/>
              </a:rPr>
              <a:t> dans Minecraft</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42"/>
                                        </p:tgtEl>
                                        <p:attrNameLst>
                                          <p:attrName>style.visibility</p:attrName>
                                        </p:attrNameLst>
                                      </p:cBhvr>
                                      <p:to>
                                        <p:strVal val="visible"/>
                                      </p:to>
                                    </p:set>
                                    <p:anim calcmode="lin" valueType="num">
                                      <p:cBhvr additive="base">
                                        <p:cTn dur="1000"/>
                                        <p:tgtEl>
                                          <p:spTgt spid="7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43"/>
                                        </p:tgtEl>
                                        <p:attrNameLst>
                                          <p:attrName>style.visibility</p:attrName>
                                        </p:attrNameLst>
                                      </p:cBhvr>
                                      <p:to>
                                        <p:strVal val="visible"/>
                                      </p:to>
                                    </p:set>
                                    <p:anim calcmode="lin" valueType="num">
                                      <p:cBhvr additive="base">
                                        <p:cTn dur="1000"/>
                                        <p:tgtEl>
                                          <p:spTgt spid="74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50" name="Shape 750"/>
        <p:cNvGrpSpPr/>
        <p:nvPr/>
      </p:nvGrpSpPr>
      <p:grpSpPr>
        <a:xfrm>
          <a:off x="0" y="0"/>
          <a:ext cx="0" cy="0"/>
          <a:chOff x="0" y="0"/>
          <a:chExt cx="0" cy="0"/>
        </a:xfrm>
      </p:grpSpPr>
      <p:pic>
        <p:nvPicPr>
          <p:cNvPr descr="A picture containing container, square&#10;&#10;Description automatically generated" id="751" name="Google Shape;751;p5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52" name="Google Shape;752;p5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53" name="Google Shape;753;p57"/>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54" name="Google Shape;754;p5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55" name="Google Shape;755;p57"/>
          <p:cNvSpPr txBox="1"/>
          <p:nvPr/>
        </p:nvSpPr>
        <p:spPr>
          <a:xfrm>
            <a:off x="662575" y="1671725"/>
            <a:ext cx="11165100" cy="48300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Défi didactique #1 : </a:t>
            </a:r>
            <a:r>
              <a:rPr lang="en-US" sz="1800">
                <a:solidFill>
                  <a:schemeClr val="lt1"/>
                </a:solidFill>
                <a:latin typeface="Roboto"/>
                <a:ea typeface="Roboto"/>
                <a:cs typeface="Roboto"/>
                <a:sym typeface="Roboto"/>
              </a:rPr>
              <a:t>La construction est limitée par la forme et la taille des blocs (11/12)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C’est sûr que </a:t>
            </a:r>
            <a:r>
              <a:rPr b="1" lang="en-US" sz="1800">
                <a:solidFill>
                  <a:schemeClr val="lt1"/>
                </a:solidFill>
                <a:latin typeface="Roboto"/>
                <a:ea typeface="Roboto"/>
                <a:cs typeface="Roboto"/>
                <a:sym typeface="Roboto"/>
              </a:rPr>
              <a:t>Minecraft est carré</a:t>
            </a:r>
            <a:r>
              <a:rPr lang="en-US" sz="1800">
                <a:solidFill>
                  <a:schemeClr val="lt1"/>
                </a:solidFill>
                <a:latin typeface="Roboto"/>
                <a:ea typeface="Roboto"/>
                <a:cs typeface="Roboto"/>
                <a:sym typeface="Roboto"/>
              </a:rPr>
              <a:t>. Donc, tout ce qui est rond ou triangle, on est contraint un petit peu.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Patricia : « on n’est </a:t>
            </a:r>
            <a:r>
              <a:rPr b="1" lang="en-US" sz="1800">
                <a:solidFill>
                  <a:schemeClr val="lt1"/>
                </a:solidFill>
                <a:latin typeface="Roboto"/>
                <a:ea typeface="Roboto"/>
                <a:cs typeface="Roboto"/>
                <a:sym typeface="Roboto"/>
              </a:rPr>
              <a:t>pas capable de couper des blocs</a:t>
            </a:r>
            <a:r>
              <a:rPr lang="en-US" sz="1800">
                <a:solidFill>
                  <a:schemeClr val="lt1"/>
                </a:solidFill>
                <a:latin typeface="Roboto"/>
                <a:ea typeface="Roboto"/>
                <a:cs typeface="Roboto"/>
                <a:sym typeface="Roboto"/>
              </a:rPr>
              <a:t>, on n’est pas capable de faire des </a:t>
            </a:r>
            <a:r>
              <a:rPr b="1" lang="en-US" sz="1800">
                <a:solidFill>
                  <a:schemeClr val="lt1"/>
                </a:solidFill>
                <a:latin typeface="Roboto"/>
                <a:ea typeface="Roboto"/>
                <a:cs typeface="Roboto"/>
                <a:sym typeface="Roboto"/>
              </a:rPr>
              <a:t>rondeurs</a:t>
            </a:r>
            <a:r>
              <a:rPr lang="en-US" sz="1800">
                <a:solidFill>
                  <a:schemeClr val="lt1"/>
                </a:solidFill>
                <a:latin typeface="Roboto"/>
                <a:ea typeface="Roboto"/>
                <a:cs typeface="Roboto"/>
                <a:sym typeface="Roboto"/>
              </a:rPr>
              <a:t>, des sphères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On parle toujours des </a:t>
            </a:r>
            <a:r>
              <a:rPr b="1" lang="en-US" sz="1800">
                <a:solidFill>
                  <a:schemeClr val="lt1"/>
                </a:solidFill>
                <a:latin typeface="Roboto"/>
                <a:ea typeface="Roboto"/>
                <a:cs typeface="Roboto"/>
                <a:sym typeface="Roboto"/>
              </a:rPr>
              <a:t>courbes et des angles</a:t>
            </a:r>
            <a:r>
              <a:rPr lang="en-US" sz="1800">
                <a:solidFill>
                  <a:schemeClr val="lt1"/>
                </a:solidFill>
                <a:latin typeface="Roboto"/>
                <a:ea typeface="Roboto"/>
                <a:cs typeface="Roboto"/>
                <a:sym typeface="Roboto"/>
              </a:rPr>
              <a:t> qui sont plus difficiles à travailler puisque nous sommes limités par la disposition des blocs.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 C’est sûr qu’en géométrie, tout ce qui est </a:t>
            </a:r>
            <a:r>
              <a:rPr b="1" lang="en-US" sz="1800">
                <a:solidFill>
                  <a:schemeClr val="lt1"/>
                </a:solidFill>
                <a:latin typeface="Roboto"/>
                <a:ea typeface="Roboto"/>
                <a:cs typeface="Roboto"/>
                <a:sym typeface="Roboto"/>
              </a:rPr>
              <a:t>angulaire nous cause problème</a:t>
            </a:r>
            <a:r>
              <a:rPr lang="en-US" sz="1800">
                <a:solidFill>
                  <a:schemeClr val="lt1"/>
                </a:solidFill>
                <a:latin typeface="Roboto"/>
                <a:ea typeface="Roboto"/>
                <a:cs typeface="Roboto"/>
                <a:sym typeface="Roboto"/>
              </a:rPr>
              <a:t>. Et [...] je ne suis pas convaincu de l’utilité en travaillant les </a:t>
            </a:r>
            <a:r>
              <a:rPr b="1" lang="en-US" sz="1800">
                <a:solidFill>
                  <a:schemeClr val="lt1"/>
                </a:solidFill>
                <a:latin typeface="Roboto"/>
                <a:ea typeface="Roboto"/>
                <a:cs typeface="Roboto"/>
                <a:sym typeface="Roboto"/>
              </a:rPr>
              <a:t>solides,</a:t>
            </a:r>
            <a:r>
              <a:rPr lang="en-US" sz="1800">
                <a:solidFill>
                  <a:schemeClr val="lt1"/>
                </a:solidFill>
                <a:latin typeface="Roboto"/>
                <a:ea typeface="Roboto"/>
                <a:cs typeface="Roboto"/>
                <a:sym typeface="Roboto"/>
              </a:rPr>
              <a:t> même si ce sont des prismes qui vont être réguliers [...] Ce bout-là, j’ai de la </a:t>
            </a:r>
            <a:r>
              <a:rPr b="1" lang="en-US" sz="1800">
                <a:solidFill>
                  <a:schemeClr val="lt1"/>
                </a:solidFill>
                <a:latin typeface="Roboto"/>
                <a:ea typeface="Roboto"/>
                <a:cs typeface="Roboto"/>
                <a:sym typeface="Roboto"/>
              </a:rPr>
              <a:t>[difficulté] à voir ma plus-value, versus prendre du matériel de manipulation</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Noémie : « On a vu beaucoup de limites, on était bien déçues. Les </a:t>
            </a:r>
            <a:r>
              <a:rPr b="1" lang="en-US" sz="1800">
                <a:solidFill>
                  <a:schemeClr val="lt1"/>
                </a:solidFill>
                <a:latin typeface="Roboto"/>
                <a:ea typeface="Roboto"/>
                <a:cs typeface="Roboto"/>
                <a:sym typeface="Roboto"/>
              </a:rPr>
              <a:t>pyramides</a:t>
            </a:r>
            <a:r>
              <a:rPr lang="en-US" sz="1800">
                <a:solidFill>
                  <a:schemeClr val="lt1"/>
                </a:solidFill>
                <a:latin typeface="Roboto"/>
                <a:ea typeface="Roboto"/>
                <a:cs typeface="Roboto"/>
                <a:sym typeface="Roboto"/>
              </a:rPr>
              <a:t>, les </a:t>
            </a:r>
            <a:r>
              <a:rPr b="1" lang="en-US" sz="1800">
                <a:solidFill>
                  <a:schemeClr val="lt1"/>
                </a:solidFill>
                <a:latin typeface="Roboto"/>
                <a:ea typeface="Roboto"/>
                <a:cs typeface="Roboto"/>
                <a:sym typeface="Roboto"/>
              </a:rPr>
              <a:t>cylindres</a:t>
            </a:r>
            <a:r>
              <a:rPr lang="en-US" sz="1800">
                <a:solidFill>
                  <a:schemeClr val="lt1"/>
                </a:solidFill>
                <a:latin typeface="Roboto"/>
                <a:ea typeface="Roboto"/>
                <a:cs typeface="Roboto"/>
                <a:sym typeface="Roboto"/>
              </a:rPr>
              <a:t>…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Carl : « il a fallu casser le fait que, non, ce n’était pas une pyramide. [...] Donc, l’élève pourrait construire une </a:t>
            </a:r>
            <a:r>
              <a:rPr b="1" lang="en-US" sz="1800">
                <a:solidFill>
                  <a:schemeClr val="lt1"/>
                </a:solidFill>
                <a:latin typeface="Roboto"/>
                <a:ea typeface="Roboto"/>
                <a:cs typeface="Roboto"/>
                <a:sym typeface="Roboto"/>
              </a:rPr>
              <a:t>mauvaise conceptualisation de la pyramide</a:t>
            </a:r>
            <a:r>
              <a:rPr lang="en-US" sz="1800">
                <a:solidFill>
                  <a:schemeClr val="lt1"/>
                </a:solidFill>
                <a:latin typeface="Roboto"/>
                <a:ea typeface="Roboto"/>
                <a:cs typeface="Roboto"/>
                <a:sym typeface="Roboto"/>
              </a:rPr>
              <a:t> à ce moment-là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a:t>
            </a:r>
            <a:r>
              <a:rPr b="1" lang="en-US" sz="1800">
                <a:solidFill>
                  <a:schemeClr val="lt1"/>
                </a:solidFill>
                <a:latin typeface="Roboto"/>
                <a:ea typeface="Roboto"/>
                <a:cs typeface="Roboto"/>
                <a:sym typeface="Roboto"/>
              </a:rPr>
              <a:t>Complexité de l’échelle</a:t>
            </a:r>
            <a:r>
              <a:rPr lang="en-US" sz="1800">
                <a:solidFill>
                  <a:schemeClr val="lt1"/>
                </a:solidFill>
                <a:latin typeface="Roboto"/>
                <a:ea typeface="Roboto"/>
                <a:cs typeface="Roboto"/>
                <a:sym typeface="Roboto"/>
              </a:rPr>
              <a:t>, qui défait le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caractère réaliste de Minecraft</a:t>
            </a:r>
            <a:endParaRPr sz="1800">
              <a:solidFill>
                <a:schemeClr val="lt1"/>
              </a:solidFill>
              <a:latin typeface="Roboto"/>
              <a:ea typeface="Roboto"/>
              <a:cs typeface="Roboto"/>
              <a:sym typeface="Roboto"/>
            </a:endParaRPr>
          </a:p>
        </p:txBody>
      </p:sp>
      <p:pic>
        <p:nvPicPr>
          <p:cNvPr id="756" name="Google Shape;756;p57"/>
          <p:cNvPicPr preferRelativeResize="0"/>
          <p:nvPr/>
        </p:nvPicPr>
        <p:blipFill>
          <a:blip r:embed="rId4">
            <a:alphaModFix/>
          </a:blip>
          <a:stretch>
            <a:fillRect/>
          </a:stretch>
        </p:blipFill>
        <p:spPr>
          <a:xfrm>
            <a:off x="6046249" y="5816625"/>
            <a:ext cx="3954674" cy="958950"/>
          </a:xfrm>
          <a:prstGeom prst="rect">
            <a:avLst/>
          </a:prstGeom>
          <a:noFill/>
          <a:ln>
            <a:noFill/>
          </a:ln>
        </p:spPr>
      </p:pic>
      <p:pic>
        <p:nvPicPr>
          <p:cNvPr id="757" name="Google Shape;757;p57"/>
          <p:cNvPicPr preferRelativeResize="0"/>
          <p:nvPr/>
        </p:nvPicPr>
        <p:blipFill rotWithShape="1">
          <a:blip r:embed="rId5">
            <a:alphaModFix/>
          </a:blip>
          <a:srcRect b="0" l="11476" r="2100" t="5338"/>
          <a:stretch/>
        </p:blipFill>
        <p:spPr>
          <a:xfrm>
            <a:off x="10494175" y="5558750"/>
            <a:ext cx="1333500" cy="942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51"/>
                                        </p:tgtEl>
                                        <p:attrNameLst>
                                          <p:attrName>style.visibility</p:attrName>
                                        </p:attrNameLst>
                                      </p:cBhvr>
                                      <p:to>
                                        <p:strVal val="visible"/>
                                      </p:to>
                                    </p:set>
                                    <p:anim calcmode="lin" valueType="num">
                                      <p:cBhvr additive="base">
                                        <p:cTn dur="1000"/>
                                        <p:tgtEl>
                                          <p:spTgt spid="7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2"/>
                                        </p:tgtEl>
                                        <p:attrNameLst>
                                          <p:attrName>style.visibility</p:attrName>
                                        </p:attrNameLst>
                                      </p:cBhvr>
                                      <p:to>
                                        <p:strVal val="visible"/>
                                      </p:to>
                                    </p:set>
                                    <p:anim calcmode="lin" valueType="num">
                                      <p:cBhvr additive="base">
                                        <p:cTn dur="1000"/>
                                        <p:tgtEl>
                                          <p:spTgt spid="7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61" name="Shape 761"/>
        <p:cNvGrpSpPr/>
        <p:nvPr/>
      </p:nvGrpSpPr>
      <p:grpSpPr>
        <a:xfrm>
          <a:off x="0" y="0"/>
          <a:ext cx="0" cy="0"/>
          <a:chOff x="0" y="0"/>
          <a:chExt cx="0" cy="0"/>
        </a:xfrm>
      </p:grpSpPr>
      <p:pic>
        <p:nvPicPr>
          <p:cNvPr descr="A picture containing container, square&#10;&#10;Description automatically generated" id="762" name="Google Shape;762;p5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63" name="Google Shape;763;p5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64" name="Google Shape;764;p5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65" name="Google Shape;765;p5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766" name="Google Shape;766;p58"/>
          <p:cNvSpPr txBox="1"/>
          <p:nvPr/>
        </p:nvSpPr>
        <p:spPr>
          <a:xfrm>
            <a:off x="662575" y="2052725"/>
            <a:ext cx="11165100" cy="3874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Défi didactique #2 : </a:t>
            </a:r>
            <a:r>
              <a:rPr lang="en-US" sz="1800">
                <a:solidFill>
                  <a:schemeClr val="lt1"/>
                </a:solidFill>
                <a:latin typeface="Roboto"/>
                <a:ea typeface="Roboto"/>
                <a:cs typeface="Roboto"/>
                <a:sym typeface="Roboto"/>
              </a:rPr>
              <a:t>L’artefact pour laisser des traces du raisonnement est limité (6/12)</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Rosalie : « Je m’attendais peut-être à avoir de meilleures réponses dans le Livre et la plume. [...] Les </a:t>
            </a:r>
            <a:r>
              <a:rPr b="1" lang="en-US" sz="1800">
                <a:solidFill>
                  <a:schemeClr val="lt1"/>
                </a:solidFill>
                <a:latin typeface="Roboto"/>
                <a:ea typeface="Roboto"/>
                <a:cs typeface="Roboto"/>
                <a:sym typeface="Roboto"/>
              </a:rPr>
              <a:t>élèves semblaient quand même perdus dans l’exploration du Livre et la plume</a:t>
            </a:r>
            <a:r>
              <a:rPr lang="en-US" sz="1800">
                <a:solidFill>
                  <a:schemeClr val="lt1"/>
                </a:solidFill>
                <a:latin typeface="Roboto"/>
                <a:ea typeface="Roboto"/>
                <a:cs typeface="Roboto"/>
                <a:sym typeface="Roboto"/>
              </a:rPr>
              <a:t>. C’était difficile pour eux de mettre des mots sur les transformations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Selon Noémie, la gestion des traces sur Minecraft est moins efficace que sur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papier (tant du point de vue de l'enseignante que des élèves), notamment en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ce qui concerne les enjeux pour les </a:t>
            </a:r>
            <a:r>
              <a:rPr b="1" lang="en-US" sz="1800">
                <a:solidFill>
                  <a:schemeClr val="lt1"/>
                </a:solidFill>
                <a:latin typeface="Roboto"/>
                <a:ea typeface="Roboto"/>
                <a:cs typeface="Roboto"/>
                <a:sym typeface="Roboto"/>
              </a:rPr>
              <a:t>symboles mathématiques</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Myriam a expérimenté des difficultés : puisque l’</a:t>
            </a:r>
            <a:r>
              <a:rPr b="1" lang="en-US" sz="1800">
                <a:solidFill>
                  <a:schemeClr val="lt1"/>
                </a:solidFill>
                <a:latin typeface="Roboto"/>
                <a:ea typeface="Roboto"/>
                <a:cs typeface="Roboto"/>
                <a:sym typeface="Roboto"/>
              </a:rPr>
              <a:t>exposant deux</a:t>
            </a:r>
            <a:r>
              <a:rPr lang="en-US" sz="1800">
                <a:solidFill>
                  <a:schemeClr val="lt1"/>
                </a:solidFill>
                <a:latin typeface="Roboto"/>
                <a:ea typeface="Roboto"/>
                <a:cs typeface="Roboto"/>
                <a:sym typeface="Roboto"/>
              </a:rPr>
              <a:t> ne s’écrit pas,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elle avait peur que ça crée une erreur (faire une multiplication par deux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au lieu d’élever au carré) et les élèves devaient constamment </a:t>
            </a:r>
            <a:r>
              <a:rPr b="1" lang="en-US" sz="1800">
                <a:solidFill>
                  <a:schemeClr val="lt1"/>
                </a:solidFill>
                <a:latin typeface="Roboto"/>
                <a:ea typeface="Roboto"/>
                <a:cs typeface="Roboto"/>
                <a:sym typeface="Roboto"/>
              </a:rPr>
              <a:t>fermer puis ouvrir le Livre et la plume</a:t>
            </a:r>
            <a:r>
              <a:rPr lang="en-US" sz="1800">
                <a:solidFill>
                  <a:schemeClr val="lt1"/>
                </a:solidFill>
                <a:latin typeface="Roboto"/>
                <a:ea typeface="Roboto"/>
                <a:cs typeface="Roboto"/>
                <a:sym typeface="Roboto"/>
              </a:rPr>
              <a:t> pour observer le solide, puis répondre aux questions de la tâche.</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Sophie a demandé aux élèves de faire un </a:t>
            </a:r>
            <a:r>
              <a:rPr b="1" lang="en-US" sz="1800">
                <a:solidFill>
                  <a:schemeClr val="lt1"/>
                </a:solidFill>
                <a:latin typeface="Roboto"/>
                <a:ea typeface="Roboto"/>
                <a:cs typeface="Roboto"/>
                <a:sym typeface="Roboto"/>
              </a:rPr>
              <a:t>plan à l’échelle</a:t>
            </a:r>
            <a:r>
              <a:rPr lang="en-US" sz="1800">
                <a:solidFill>
                  <a:schemeClr val="lt1"/>
                </a:solidFill>
                <a:latin typeface="Roboto"/>
                <a:ea typeface="Roboto"/>
                <a:cs typeface="Roboto"/>
                <a:sym typeface="Roboto"/>
              </a:rPr>
              <a:t> avant de faire leur construction.</a:t>
            </a:r>
            <a:endParaRPr sz="1800">
              <a:solidFill>
                <a:schemeClr val="lt1"/>
              </a:solidFill>
              <a:latin typeface="Roboto"/>
              <a:ea typeface="Roboto"/>
              <a:cs typeface="Roboto"/>
              <a:sym typeface="Roboto"/>
            </a:endParaRPr>
          </a:p>
        </p:txBody>
      </p:sp>
      <p:pic>
        <p:nvPicPr>
          <p:cNvPr id="767" name="Google Shape;767;p58"/>
          <p:cNvPicPr preferRelativeResize="0"/>
          <p:nvPr/>
        </p:nvPicPr>
        <p:blipFill>
          <a:blip r:embed="rId4">
            <a:alphaModFix/>
          </a:blip>
          <a:stretch>
            <a:fillRect/>
          </a:stretch>
        </p:blipFill>
        <p:spPr>
          <a:xfrm>
            <a:off x="9086525" y="3337250"/>
            <a:ext cx="2989550" cy="154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62"/>
                                        </p:tgtEl>
                                        <p:attrNameLst>
                                          <p:attrName>style.visibility</p:attrName>
                                        </p:attrNameLst>
                                      </p:cBhvr>
                                      <p:to>
                                        <p:strVal val="visible"/>
                                      </p:to>
                                    </p:set>
                                    <p:anim calcmode="lin" valueType="num">
                                      <p:cBhvr additive="base">
                                        <p:cTn dur="1000"/>
                                        <p:tgtEl>
                                          <p:spTgt spid="76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3"/>
                                        </p:tgtEl>
                                        <p:attrNameLst>
                                          <p:attrName>style.visibility</p:attrName>
                                        </p:attrNameLst>
                                      </p:cBhvr>
                                      <p:to>
                                        <p:strVal val="visible"/>
                                      </p:to>
                                    </p:set>
                                    <p:anim calcmode="lin" valueType="num">
                                      <p:cBhvr additive="base">
                                        <p:cTn dur="1000"/>
                                        <p:tgtEl>
                                          <p:spTgt spid="76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71" name="Shape 771"/>
        <p:cNvGrpSpPr/>
        <p:nvPr/>
      </p:nvGrpSpPr>
      <p:grpSpPr>
        <a:xfrm>
          <a:off x="0" y="0"/>
          <a:ext cx="0" cy="0"/>
          <a:chOff x="0" y="0"/>
          <a:chExt cx="0" cy="0"/>
        </a:xfrm>
      </p:grpSpPr>
      <p:pic>
        <p:nvPicPr>
          <p:cNvPr descr="A picture containing container, square&#10;&#10;Description automatically generated" id="772" name="Google Shape;772;p5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73" name="Google Shape;773;p5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pic>
        <p:nvPicPr>
          <p:cNvPr id="774" name="Google Shape;774;p59"/>
          <p:cNvPicPr preferRelativeResize="0"/>
          <p:nvPr/>
        </p:nvPicPr>
        <p:blipFill>
          <a:blip r:embed="rId4">
            <a:alphaModFix/>
          </a:blip>
          <a:stretch>
            <a:fillRect/>
          </a:stretch>
        </p:blipFill>
        <p:spPr>
          <a:xfrm>
            <a:off x="10855475" y="5521475"/>
            <a:ext cx="1336525" cy="1336525"/>
          </a:xfrm>
          <a:prstGeom prst="rect">
            <a:avLst/>
          </a:prstGeom>
          <a:noFill/>
          <a:ln>
            <a:noFill/>
          </a:ln>
        </p:spPr>
      </p:pic>
      <p:pic>
        <p:nvPicPr>
          <p:cNvPr id="775" name="Google Shape;775;p59"/>
          <p:cNvPicPr preferRelativeResize="0"/>
          <p:nvPr/>
        </p:nvPicPr>
        <p:blipFill>
          <a:blip r:embed="rId5">
            <a:alphaModFix/>
          </a:blip>
          <a:stretch>
            <a:fillRect/>
          </a:stretch>
        </p:blipFill>
        <p:spPr>
          <a:xfrm>
            <a:off x="974000" y="71450"/>
            <a:ext cx="10494025" cy="6786550"/>
          </a:xfrm>
          <a:prstGeom prst="rect">
            <a:avLst/>
          </a:prstGeom>
          <a:noFill/>
          <a:ln>
            <a:noFill/>
          </a:ln>
        </p:spPr>
      </p:pic>
      <p:pic>
        <p:nvPicPr>
          <p:cNvPr id="776" name="Google Shape;776;p59"/>
          <p:cNvPicPr preferRelativeResize="0"/>
          <p:nvPr/>
        </p:nvPicPr>
        <p:blipFill>
          <a:blip r:embed="rId4">
            <a:alphaModFix/>
          </a:blip>
          <a:stretch>
            <a:fillRect/>
          </a:stretch>
        </p:blipFill>
        <p:spPr>
          <a:xfrm>
            <a:off x="10855475" y="5521475"/>
            <a:ext cx="1336525" cy="1336525"/>
          </a:xfrm>
          <a:prstGeom prst="rect">
            <a:avLst/>
          </a:prstGeom>
          <a:noFill/>
          <a:ln>
            <a:noFill/>
          </a:ln>
        </p:spPr>
      </p:pic>
      <p:pic>
        <p:nvPicPr>
          <p:cNvPr descr="A picture containing container, square&#10;&#10;Description automatically generated" id="777" name="Google Shape;777;p5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78" name="Google Shape;778;p5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72"/>
                                        </p:tgtEl>
                                        <p:attrNameLst>
                                          <p:attrName>style.visibility</p:attrName>
                                        </p:attrNameLst>
                                      </p:cBhvr>
                                      <p:to>
                                        <p:strVal val="visible"/>
                                      </p:to>
                                    </p:set>
                                    <p:anim calcmode="lin" valueType="num">
                                      <p:cBhvr additive="base">
                                        <p:cTn dur="1000"/>
                                        <p:tgtEl>
                                          <p:spTgt spid="7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73"/>
                                        </p:tgtEl>
                                        <p:attrNameLst>
                                          <p:attrName>style.visibility</p:attrName>
                                        </p:attrNameLst>
                                      </p:cBhvr>
                                      <p:to>
                                        <p:strVal val="visible"/>
                                      </p:to>
                                    </p:set>
                                    <p:anim calcmode="lin" valueType="num">
                                      <p:cBhvr additive="base">
                                        <p:cTn dur="1000"/>
                                        <p:tgtEl>
                                          <p:spTgt spid="77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82" name="Shape 782"/>
        <p:cNvGrpSpPr/>
        <p:nvPr/>
      </p:nvGrpSpPr>
      <p:grpSpPr>
        <a:xfrm>
          <a:off x="0" y="0"/>
          <a:ext cx="0" cy="0"/>
          <a:chOff x="0" y="0"/>
          <a:chExt cx="0" cy="0"/>
        </a:xfrm>
      </p:grpSpPr>
      <p:pic>
        <p:nvPicPr>
          <p:cNvPr descr="A picture containing container, square&#10;&#10;Description automatically generated" id="783" name="Google Shape;783;p6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84" name="Google Shape;784;p6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85" name="Google Shape;785;p6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86" name="Google Shape;786;p60"/>
          <p:cNvSpPr txBox="1"/>
          <p:nvPr/>
        </p:nvSpPr>
        <p:spPr>
          <a:xfrm>
            <a:off x="1734650" y="343850"/>
            <a:ext cx="8689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000">
                <a:solidFill>
                  <a:schemeClr val="lt1"/>
                </a:solidFill>
                <a:latin typeface="Press Start 2P"/>
                <a:ea typeface="Press Start 2P"/>
                <a:cs typeface="Press Start 2P"/>
                <a:sym typeface="Press Start 2P"/>
              </a:rPr>
              <a:t>Arrimage avec votre milieu</a:t>
            </a:r>
            <a:endParaRPr sz="2000">
              <a:solidFill>
                <a:schemeClr val="lt1"/>
              </a:solidFill>
              <a:latin typeface="Press Start 2P"/>
              <a:ea typeface="Press Start 2P"/>
              <a:cs typeface="Press Start 2P"/>
              <a:sym typeface="Press Start 2P"/>
            </a:endParaRPr>
          </a:p>
        </p:txBody>
      </p:sp>
      <p:sp>
        <p:nvSpPr>
          <p:cNvPr id="787" name="Google Shape;787;p60"/>
          <p:cNvSpPr txBox="1"/>
          <p:nvPr/>
        </p:nvSpPr>
        <p:spPr>
          <a:xfrm>
            <a:off x="601675" y="2095175"/>
            <a:ext cx="11226000" cy="2970600"/>
          </a:xfrm>
          <a:prstGeom prst="rect">
            <a:avLst/>
          </a:prstGeom>
          <a:noFill/>
          <a:ln>
            <a:noFill/>
          </a:ln>
        </p:spPr>
        <p:txBody>
          <a:bodyPr anchorCtr="0" anchor="t" bIns="45700" lIns="91425" spcFirstLastPara="1" rIns="91425" wrap="square" tIns="45700">
            <a:spAutoFit/>
          </a:bodyPr>
          <a:lstStyle/>
          <a:p>
            <a:pPr indent="0" lvl="0" marL="0" rtl="0" algn="ctr">
              <a:lnSpc>
                <a:spcPct val="200000"/>
              </a:lnSpc>
              <a:spcBef>
                <a:spcPts val="0"/>
              </a:spcBef>
              <a:spcAft>
                <a:spcPts val="0"/>
              </a:spcAft>
              <a:buNone/>
            </a:pPr>
            <a:r>
              <a:rPr lang="en-US" sz="1700">
                <a:solidFill>
                  <a:schemeClr val="lt1"/>
                </a:solidFill>
                <a:latin typeface="Press Start 2P"/>
                <a:ea typeface="Press Start 2P"/>
                <a:cs typeface="Press Start 2P"/>
                <a:sym typeface="Press Start 2P"/>
              </a:rPr>
              <a:t>En quoi que ce nous avons présenté </a:t>
            </a:r>
            <a:br>
              <a:rPr lang="en-US" sz="1700">
                <a:solidFill>
                  <a:schemeClr val="lt1"/>
                </a:solidFill>
                <a:latin typeface="Press Start 2P"/>
                <a:ea typeface="Press Start 2P"/>
                <a:cs typeface="Press Start 2P"/>
                <a:sym typeface="Press Start 2P"/>
              </a:rPr>
            </a:br>
            <a:r>
              <a:rPr lang="en-US" sz="1700">
                <a:solidFill>
                  <a:schemeClr val="lt1"/>
                </a:solidFill>
                <a:latin typeface="Press Start 2P"/>
                <a:ea typeface="Press Start 2P"/>
                <a:cs typeface="Press Start 2P"/>
                <a:sym typeface="Press Start 2P"/>
              </a:rPr>
              <a:t>(intentions didactiques, liens avec le RIM, exploration de tâches, potentiel de travailler différents concepts et processus mathématiques, résultats de recherche)  </a:t>
            </a:r>
            <a:br>
              <a:rPr lang="en-US" sz="1700">
                <a:solidFill>
                  <a:schemeClr val="lt1"/>
                </a:solidFill>
                <a:latin typeface="Press Start 2P"/>
                <a:ea typeface="Press Start 2P"/>
                <a:cs typeface="Press Start 2P"/>
                <a:sym typeface="Press Start 2P"/>
              </a:rPr>
            </a:br>
            <a:r>
              <a:rPr lang="en-US" sz="1700">
                <a:solidFill>
                  <a:schemeClr val="lt1"/>
                </a:solidFill>
                <a:latin typeface="Press Start 2P"/>
                <a:ea typeface="Press Start 2P"/>
                <a:cs typeface="Press Start 2P"/>
                <a:sym typeface="Press Start 2P"/>
              </a:rPr>
              <a:t>s’arrime avec ce que vous mettez en place au CSSDM?</a:t>
            </a:r>
            <a:endParaRPr sz="17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83"/>
                                        </p:tgtEl>
                                        <p:attrNameLst>
                                          <p:attrName>style.visibility</p:attrName>
                                        </p:attrNameLst>
                                      </p:cBhvr>
                                      <p:to>
                                        <p:strVal val="visible"/>
                                      </p:to>
                                    </p:set>
                                    <p:anim calcmode="lin" valueType="num">
                                      <p:cBhvr additive="base">
                                        <p:cTn dur="1000"/>
                                        <p:tgtEl>
                                          <p:spTgt spid="7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84"/>
                                        </p:tgtEl>
                                        <p:attrNameLst>
                                          <p:attrName>style.visibility</p:attrName>
                                        </p:attrNameLst>
                                      </p:cBhvr>
                                      <p:to>
                                        <p:strVal val="visible"/>
                                      </p:to>
                                    </p:set>
                                    <p:anim calcmode="lin" valueType="num">
                                      <p:cBhvr additive="base">
                                        <p:cTn dur="1000"/>
                                        <p:tgtEl>
                                          <p:spTgt spid="7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791" name="Shape 791"/>
        <p:cNvGrpSpPr/>
        <p:nvPr/>
      </p:nvGrpSpPr>
      <p:grpSpPr>
        <a:xfrm>
          <a:off x="0" y="0"/>
          <a:ext cx="0" cy="0"/>
          <a:chOff x="0" y="0"/>
          <a:chExt cx="0" cy="0"/>
        </a:xfrm>
      </p:grpSpPr>
      <p:pic>
        <p:nvPicPr>
          <p:cNvPr descr="A picture containing container, square&#10;&#10;Description automatically generated" id="792" name="Google Shape;792;p61"/>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793" name="Google Shape;793;p61"/>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794" name="Google Shape;794;p61"/>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795" name="Google Shape;795;p61"/>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La suite du projet</a:t>
            </a:r>
            <a:endParaRPr sz="3000">
              <a:solidFill>
                <a:srgbClr val="D8D8D8"/>
              </a:solidFill>
              <a:latin typeface="Roboto"/>
              <a:ea typeface="Roboto"/>
              <a:cs typeface="Roboto"/>
              <a:sym typeface="Roboto"/>
            </a:endParaRPr>
          </a:p>
        </p:txBody>
      </p:sp>
      <p:sp>
        <p:nvSpPr>
          <p:cNvPr id="796" name="Google Shape;796;p61"/>
          <p:cNvSpPr txBox="1"/>
          <p:nvPr/>
        </p:nvSpPr>
        <p:spPr>
          <a:xfrm>
            <a:off x="601675" y="2095175"/>
            <a:ext cx="11226000" cy="3817200"/>
          </a:xfrm>
          <a:prstGeom prst="rect">
            <a:avLst/>
          </a:prstGeom>
          <a:noFill/>
          <a:ln>
            <a:noFill/>
          </a:ln>
        </p:spPr>
        <p:txBody>
          <a:bodyPr anchorCtr="0" anchor="t" bIns="45700" lIns="91425" spcFirstLastPara="1" rIns="91425" wrap="square" tIns="45700">
            <a:spAutoFit/>
          </a:bodyPr>
          <a:lstStyle/>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Pour être tenus au courant de nos publications et productions : </a:t>
            </a:r>
            <a:r>
              <a:rPr lang="en-US" sz="2200" u="sng">
                <a:solidFill>
                  <a:srgbClr val="00FF00"/>
                </a:solidFill>
                <a:latin typeface="Roboto"/>
                <a:ea typeface="Roboto"/>
                <a:cs typeface="Roboto"/>
                <a:sym typeface="Roboto"/>
                <a:hlinkClick r:id="rId4">
                  <a:extLst>
                    <a:ext uri="{A12FA001-AC4F-418D-AE19-62706E023703}">
                      <ahyp:hlinkClr val="tx"/>
                    </a:ext>
                  </a:extLst>
                </a:hlinkClick>
              </a:rPr>
              <a:t>Page sur Campus</a:t>
            </a:r>
            <a:endParaRPr sz="2200">
              <a:solidFill>
                <a:srgbClr val="00FF00"/>
              </a:solidFill>
              <a:latin typeface="Roboto"/>
              <a:ea typeface="Roboto"/>
              <a:cs typeface="Roboto"/>
              <a:sym typeface="Roboto"/>
            </a:endParaRPr>
          </a:p>
          <a:p>
            <a:pPr indent="-368300" lvl="0" marL="4572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Diffusions professionnelles et scientifiques</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Présentations dans des colloques professionnels (AQUOPS et AQEP)</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Présentations dans des colloques scientifiques (Sommet, EMF et GDM)</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Articles dans une revue professionnelle à surveiller (VLP et/ou École Branchée)</a:t>
            </a:r>
            <a:endParaRPr sz="2200">
              <a:solidFill>
                <a:schemeClr val="lt1"/>
              </a:solidFill>
              <a:latin typeface="Roboto"/>
              <a:ea typeface="Roboto"/>
              <a:cs typeface="Roboto"/>
              <a:sym typeface="Roboto"/>
            </a:endParaRPr>
          </a:p>
          <a:p>
            <a:pPr indent="-368300" lvl="1" marL="914400" rtl="0" algn="just">
              <a:lnSpc>
                <a:spcPct val="200000"/>
              </a:lnSpc>
              <a:spcBef>
                <a:spcPts val="0"/>
              </a:spcBef>
              <a:spcAft>
                <a:spcPts val="0"/>
              </a:spcAft>
              <a:buClr>
                <a:schemeClr val="lt1"/>
              </a:buClr>
              <a:buSzPts val="2200"/>
              <a:buFont typeface="Roboto"/>
              <a:buChar char="✓"/>
            </a:pPr>
            <a:r>
              <a:rPr lang="en-US" sz="2200">
                <a:solidFill>
                  <a:schemeClr val="lt1"/>
                </a:solidFill>
                <a:latin typeface="Roboto"/>
                <a:ea typeface="Roboto"/>
                <a:cs typeface="Roboto"/>
                <a:sym typeface="Roboto"/>
              </a:rPr>
              <a:t>Textes des actes du GDM et EMF (à venir)</a:t>
            </a:r>
            <a:endParaRPr sz="22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792"/>
                                        </p:tgtEl>
                                        <p:attrNameLst>
                                          <p:attrName>style.visibility</p:attrName>
                                        </p:attrNameLst>
                                      </p:cBhvr>
                                      <p:to>
                                        <p:strVal val="visible"/>
                                      </p:to>
                                    </p:set>
                                    <p:anim calcmode="lin" valueType="num">
                                      <p:cBhvr additive="base">
                                        <p:cTn dur="1000"/>
                                        <p:tgtEl>
                                          <p:spTgt spid="7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93"/>
                                        </p:tgtEl>
                                        <p:attrNameLst>
                                          <p:attrName>style.visibility</p:attrName>
                                        </p:attrNameLst>
                                      </p:cBhvr>
                                      <p:to>
                                        <p:strVal val="visible"/>
                                      </p:to>
                                    </p:set>
                                    <p:anim calcmode="lin" valueType="num">
                                      <p:cBhvr additive="base">
                                        <p:cTn dur="1000"/>
                                        <p:tgtEl>
                                          <p:spTgt spid="7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00" name="Shape 800"/>
        <p:cNvGrpSpPr/>
        <p:nvPr/>
      </p:nvGrpSpPr>
      <p:grpSpPr>
        <a:xfrm>
          <a:off x="0" y="0"/>
          <a:ext cx="0" cy="0"/>
          <a:chOff x="0" y="0"/>
          <a:chExt cx="0" cy="0"/>
        </a:xfrm>
      </p:grpSpPr>
      <p:pic>
        <p:nvPicPr>
          <p:cNvPr descr="A picture containing container, square&#10;&#10;Description automatically generated" id="801" name="Google Shape;801;p6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02" name="Google Shape;802;p6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03" name="Google Shape;803;p6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04" name="Google Shape;804;p6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Développement professionnel</a:t>
            </a:r>
            <a:endParaRPr sz="3000">
              <a:solidFill>
                <a:srgbClr val="D8D8D8"/>
              </a:solidFill>
              <a:latin typeface="Roboto"/>
              <a:ea typeface="Roboto"/>
              <a:cs typeface="Roboto"/>
              <a:sym typeface="Roboto"/>
            </a:endParaRPr>
          </a:p>
        </p:txBody>
      </p:sp>
      <p:sp>
        <p:nvSpPr>
          <p:cNvPr id="805" name="Google Shape;805;p62"/>
          <p:cNvSpPr txBox="1"/>
          <p:nvPr/>
        </p:nvSpPr>
        <p:spPr>
          <a:xfrm>
            <a:off x="1928050" y="1486275"/>
            <a:ext cx="8689800" cy="5048700"/>
          </a:xfrm>
          <a:prstGeom prst="rect">
            <a:avLst/>
          </a:prstGeom>
          <a:noFill/>
          <a:ln>
            <a:noFill/>
          </a:ln>
        </p:spPr>
        <p:txBody>
          <a:bodyPr anchorCtr="0" anchor="t" bIns="45700" lIns="91425" spcFirstLastPara="1" rIns="91425" wrap="square" tIns="45700">
            <a:spAutoFit/>
          </a:bodyPr>
          <a:lstStyle/>
          <a:p>
            <a:pPr indent="0" lvl="0" marL="0" rtl="0" algn="just">
              <a:lnSpc>
                <a:spcPct val="100000"/>
              </a:lnSpc>
              <a:spcBef>
                <a:spcPts val="0"/>
              </a:spcBef>
              <a:spcAft>
                <a:spcPts val="0"/>
              </a:spcAft>
              <a:buNone/>
            </a:pPr>
            <a:r>
              <a:rPr b="1" lang="en-US" sz="2300">
                <a:solidFill>
                  <a:schemeClr val="lt1"/>
                </a:solidFill>
                <a:latin typeface="Roboto"/>
                <a:ea typeface="Roboto"/>
                <a:cs typeface="Roboto"/>
                <a:sym typeface="Roboto"/>
              </a:rPr>
              <a:t>Modalités:</a:t>
            </a:r>
            <a:endParaRPr b="1"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Campus RÉCIT : </a:t>
            </a:r>
            <a:r>
              <a:rPr lang="en-US" sz="2300" u="sng">
                <a:solidFill>
                  <a:srgbClr val="00FF00"/>
                </a:solidFill>
                <a:latin typeface="Roboto"/>
                <a:ea typeface="Roboto"/>
                <a:cs typeface="Roboto"/>
                <a:sym typeface="Roboto"/>
                <a:hlinkClick r:id="rId4">
                  <a:extLst>
                    <a:ext uri="{A12FA001-AC4F-418D-AE19-62706E023703}">
                      <ahyp:hlinkClr val="tx"/>
                    </a:ext>
                  </a:extLst>
                </a:hlinkClick>
              </a:rPr>
              <a:t>Minecraft Education en MST</a:t>
            </a:r>
            <a:endParaRPr sz="2300">
              <a:solidFill>
                <a:srgbClr val="00FF00"/>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Formation/accompagnement dans vos milieux (durée variée)</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Colloques et congrès (locaux ou provinciaux)</a:t>
            </a:r>
            <a:endParaRPr sz="2300">
              <a:solidFill>
                <a:schemeClr val="lt1"/>
              </a:solidFill>
              <a:latin typeface="Roboto"/>
              <a:ea typeface="Roboto"/>
              <a:cs typeface="Roboto"/>
              <a:sym typeface="Roboto"/>
            </a:endParaRPr>
          </a:p>
          <a:p>
            <a:pPr indent="0" lvl="0" marL="457200" rtl="0" algn="just">
              <a:lnSpc>
                <a:spcPct val="100000"/>
              </a:lnSpc>
              <a:spcBef>
                <a:spcPts val="0"/>
              </a:spcBef>
              <a:spcAft>
                <a:spcPts val="0"/>
              </a:spcAft>
              <a:buNone/>
            </a:pPr>
            <a:r>
              <a:t/>
            </a:r>
            <a:endParaRPr sz="2300">
              <a:solidFill>
                <a:schemeClr val="lt1"/>
              </a:solidFill>
              <a:latin typeface="Roboto"/>
              <a:ea typeface="Roboto"/>
              <a:cs typeface="Roboto"/>
              <a:sym typeface="Roboto"/>
            </a:endParaRPr>
          </a:p>
          <a:p>
            <a:pPr indent="0" lvl="0" marL="0" rtl="0" algn="just">
              <a:lnSpc>
                <a:spcPct val="100000"/>
              </a:lnSpc>
              <a:spcBef>
                <a:spcPts val="0"/>
              </a:spcBef>
              <a:spcAft>
                <a:spcPts val="0"/>
              </a:spcAft>
              <a:buNone/>
            </a:pPr>
            <a:r>
              <a:rPr b="1" lang="en-US" sz="2300">
                <a:solidFill>
                  <a:schemeClr val="lt1"/>
                </a:solidFill>
                <a:latin typeface="Roboto"/>
                <a:ea typeface="Roboto"/>
                <a:cs typeface="Roboto"/>
                <a:sym typeface="Roboto"/>
              </a:rPr>
              <a:t>Contenu:</a:t>
            </a:r>
            <a:endParaRPr b="1"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Initiation à Minecraft</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Minecraft en mathématique</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Intentions didactiques/Liens avec le RIM</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Recherche : résultats préliminaires</a:t>
            </a:r>
            <a:endParaRPr sz="2300">
              <a:solidFill>
                <a:schemeClr val="lt1"/>
              </a:solidFill>
              <a:latin typeface="Roboto"/>
              <a:ea typeface="Roboto"/>
              <a:cs typeface="Roboto"/>
              <a:sym typeface="Roboto"/>
            </a:endParaRPr>
          </a:p>
          <a:p>
            <a:pPr indent="0" lvl="0" marL="457200" rtl="0" algn="just">
              <a:lnSpc>
                <a:spcPct val="100000"/>
              </a:lnSpc>
              <a:spcBef>
                <a:spcPts val="0"/>
              </a:spcBef>
              <a:spcAft>
                <a:spcPts val="0"/>
              </a:spcAft>
              <a:buNone/>
            </a:pPr>
            <a:r>
              <a:t/>
            </a:r>
            <a:endParaRPr sz="2300">
              <a:solidFill>
                <a:schemeClr val="lt1"/>
              </a:solidFill>
              <a:latin typeface="Roboto"/>
              <a:ea typeface="Roboto"/>
              <a:cs typeface="Roboto"/>
              <a:sym typeface="Roboto"/>
            </a:endParaRPr>
          </a:p>
          <a:p>
            <a:pPr indent="0" lvl="0" marL="0" rtl="0" algn="just">
              <a:lnSpc>
                <a:spcPct val="100000"/>
              </a:lnSpc>
              <a:spcBef>
                <a:spcPts val="0"/>
              </a:spcBef>
              <a:spcAft>
                <a:spcPts val="0"/>
              </a:spcAft>
              <a:buNone/>
            </a:pPr>
            <a:r>
              <a:rPr b="1" lang="en-US" sz="2300">
                <a:solidFill>
                  <a:schemeClr val="lt1"/>
                </a:solidFill>
                <a:latin typeface="Roboto"/>
                <a:ea typeface="Roboto"/>
                <a:cs typeface="Roboto"/>
                <a:sym typeface="Roboto"/>
              </a:rPr>
              <a:t>Clientèle:</a:t>
            </a:r>
            <a:endParaRPr b="1"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Enseignant·es</a:t>
            </a:r>
            <a:endParaRPr sz="2300">
              <a:solidFill>
                <a:schemeClr val="lt1"/>
              </a:solidFill>
              <a:latin typeface="Roboto"/>
              <a:ea typeface="Roboto"/>
              <a:cs typeface="Roboto"/>
              <a:sym typeface="Roboto"/>
            </a:endParaRPr>
          </a:p>
          <a:p>
            <a:pPr indent="-374650" lvl="0" marL="457200" rtl="0" algn="just">
              <a:lnSpc>
                <a:spcPct val="100000"/>
              </a:lnSpc>
              <a:spcBef>
                <a:spcPts val="0"/>
              </a:spcBef>
              <a:spcAft>
                <a:spcPts val="0"/>
              </a:spcAft>
              <a:buClr>
                <a:schemeClr val="lt1"/>
              </a:buClr>
              <a:buSzPts val="2300"/>
              <a:buFont typeface="Roboto"/>
              <a:buChar char="■"/>
            </a:pPr>
            <a:r>
              <a:rPr lang="en-US" sz="2300">
                <a:solidFill>
                  <a:schemeClr val="lt1"/>
                </a:solidFill>
                <a:latin typeface="Roboto"/>
                <a:ea typeface="Roboto"/>
                <a:cs typeface="Roboto"/>
                <a:sym typeface="Roboto"/>
              </a:rPr>
              <a:t>Conseiller·ères </a:t>
            </a:r>
            <a:r>
              <a:rPr lang="en-US" sz="2300">
                <a:solidFill>
                  <a:schemeClr val="lt1"/>
                </a:solidFill>
                <a:latin typeface="Roboto"/>
                <a:ea typeface="Roboto"/>
                <a:cs typeface="Roboto"/>
                <a:sym typeface="Roboto"/>
              </a:rPr>
              <a:t>pédagogiques en mathématique</a:t>
            </a:r>
            <a:endParaRPr sz="23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01"/>
                                        </p:tgtEl>
                                        <p:attrNameLst>
                                          <p:attrName>style.visibility</p:attrName>
                                        </p:attrNameLst>
                                      </p:cBhvr>
                                      <p:to>
                                        <p:strVal val="visible"/>
                                      </p:to>
                                    </p:set>
                                    <p:anim calcmode="lin" valueType="num">
                                      <p:cBhvr additive="base">
                                        <p:cTn dur="1000"/>
                                        <p:tgtEl>
                                          <p:spTgt spid="8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02"/>
                                        </p:tgtEl>
                                        <p:attrNameLst>
                                          <p:attrName>style.visibility</p:attrName>
                                        </p:attrNameLst>
                                      </p:cBhvr>
                                      <p:to>
                                        <p:strVal val="visible"/>
                                      </p:to>
                                    </p:set>
                                    <p:anim calcmode="lin" valueType="num">
                                      <p:cBhvr additive="base">
                                        <p:cTn dur="1000"/>
                                        <p:tgtEl>
                                          <p:spTgt spid="80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09" name="Shape 809"/>
        <p:cNvGrpSpPr/>
        <p:nvPr/>
      </p:nvGrpSpPr>
      <p:grpSpPr>
        <a:xfrm>
          <a:off x="0" y="0"/>
          <a:ext cx="0" cy="0"/>
          <a:chOff x="0" y="0"/>
          <a:chExt cx="0" cy="0"/>
        </a:xfrm>
      </p:grpSpPr>
      <p:sp>
        <p:nvSpPr>
          <p:cNvPr id="810" name="Google Shape;810;p63"/>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1" name="Google Shape;811;p63"/>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812" name="Google Shape;812;p63"/>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00FF00"/>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00FF00"/>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00FF00"/>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813" name="Google Shape;813;p63"/>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813"/>
                                        </p:tgtEl>
                                        <p:attrNameLst>
                                          <p:attrName>style.visibility</p:attrName>
                                        </p:attrNameLst>
                                      </p:cBhvr>
                                      <p:to>
                                        <p:strVal val="visible"/>
                                      </p:to>
                                    </p:set>
                                    <p:anim calcmode="lin" valueType="num">
                                      <p:cBhvr additive="base">
                                        <p:cTn dur="1000"/>
                                        <p:tgtEl>
                                          <p:spTgt spid="81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pic>
        <p:nvPicPr>
          <p:cNvPr id="818" name="Google Shape;818;p64"/>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819" name="Google Shape;819;p64"/>
          <p:cNvPicPr preferRelativeResize="0"/>
          <p:nvPr/>
        </p:nvPicPr>
        <p:blipFill rotWithShape="1">
          <a:blip r:embed="rId4">
            <a:alphaModFix/>
          </a:blip>
          <a:srcRect b="0" l="0" r="0" t="0"/>
          <a:stretch/>
        </p:blipFill>
        <p:spPr>
          <a:xfrm>
            <a:off x="8294914" y="3606921"/>
            <a:ext cx="4963887" cy="3901106"/>
          </a:xfrm>
          <a:prstGeom prst="rect">
            <a:avLst/>
          </a:prstGeom>
          <a:noFill/>
          <a:ln>
            <a:noFill/>
          </a:ln>
          <a:effectLst>
            <a:outerShdw blurRad="419100" rotWithShape="0" algn="tl" dir="2700000" dist="38100">
              <a:srgbClr val="000000">
                <a:alpha val="80000"/>
              </a:srgbClr>
            </a:outerShdw>
          </a:effectLst>
        </p:spPr>
      </p:pic>
      <p:sp>
        <p:nvSpPr>
          <p:cNvPr id="820" name="Google Shape;820;p64">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21" name="Google Shape;821;p64"/>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pic>
        <p:nvPicPr>
          <p:cNvPr id="822" name="Google Shape;822;p64"/>
          <p:cNvPicPr preferRelativeResize="0"/>
          <p:nvPr/>
        </p:nvPicPr>
        <p:blipFill>
          <a:blip r:embed="rId5">
            <a:alphaModFix/>
          </a:blip>
          <a:stretch>
            <a:fillRect/>
          </a:stretch>
        </p:blipFill>
        <p:spPr>
          <a:xfrm flipH="1">
            <a:off x="-838200" y="2257800"/>
            <a:ext cx="3411025" cy="5685050"/>
          </a:xfrm>
          <a:prstGeom prst="rect">
            <a:avLst/>
          </a:prstGeom>
          <a:noFill/>
          <a:ln>
            <a:noFill/>
          </a:ln>
        </p:spPr>
      </p:pic>
      <p:pic>
        <p:nvPicPr>
          <p:cNvPr id="823" name="Google Shape;823;p64"/>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824" name="Google Shape;824;p64"/>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825" name="Google Shape;825;p64"/>
          <p:cNvPicPr preferRelativeResize="0"/>
          <p:nvPr/>
        </p:nvPicPr>
        <p:blipFill rotWithShape="1">
          <a:blip r:embed="rId8">
            <a:alphaModFix/>
          </a:blip>
          <a:srcRect b="0" l="0" r="0" t="0"/>
          <a:stretch/>
        </p:blipFill>
        <p:spPr>
          <a:xfrm flipH="1">
            <a:off x="1245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826" name="Google Shape;826;p64"/>
          <p:cNvSpPr txBox="1"/>
          <p:nvPr/>
        </p:nvSpPr>
        <p:spPr>
          <a:xfrm>
            <a:off x="3563425" y="55600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stephanie.rioux@recit.qc.ca</a:t>
            </a:r>
            <a:endParaRPr sz="1600">
              <a:solidFill>
                <a:schemeClr val="lt1"/>
              </a:solidFill>
            </a:endParaRPr>
          </a:p>
        </p:txBody>
      </p:sp>
      <p:sp>
        <p:nvSpPr>
          <p:cNvPr id="827" name="Google Shape;827;p64"/>
          <p:cNvSpPr txBox="1"/>
          <p:nvPr/>
        </p:nvSpPr>
        <p:spPr>
          <a:xfrm>
            <a:off x="3877525" y="5179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
        <p:nvSpPr>
          <p:cNvPr id="828" name="Google Shape;828;p64"/>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829" name="Google Shape;829;p64"/>
          <p:cNvPicPr preferRelativeResize="0"/>
          <p:nvPr/>
        </p:nvPicPr>
        <p:blipFill>
          <a:blip r:embed="rId11">
            <a:alphaModFix/>
          </a:blip>
          <a:stretch>
            <a:fillRect/>
          </a:stretch>
        </p:blipFill>
        <p:spPr>
          <a:xfrm>
            <a:off x="10044925" y="33423"/>
            <a:ext cx="1967600" cy="947350"/>
          </a:xfrm>
          <a:prstGeom prst="rect">
            <a:avLst/>
          </a:prstGeom>
          <a:noFill/>
          <a:ln>
            <a:noFill/>
          </a:ln>
        </p:spPr>
      </p:pic>
      <p:sp>
        <p:nvSpPr>
          <p:cNvPr id="830" name="Google Shape;830;p64"/>
          <p:cNvSpPr/>
          <p:nvPr/>
        </p:nvSpPr>
        <p:spPr>
          <a:xfrm>
            <a:off x="3910450" y="35369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31" name="Google Shape;831;p64"/>
          <p:cNvSpPr txBox="1"/>
          <p:nvPr/>
        </p:nvSpPr>
        <p:spPr>
          <a:xfrm>
            <a:off x="3987575" y="3879025"/>
            <a:ext cx="41511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Mathieu Thibault</a:t>
            </a:r>
            <a:endParaRPr sz="18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Stéphanie Rioux</a:t>
            </a:r>
            <a:br>
              <a:rPr lang="en-US" sz="1800">
                <a:solidFill>
                  <a:srgbClr val="D8D8D8"/>
                </a:solidFill>
                <a:latin typeface="Press Start 2P"/>
                <a:ea typeface="Press Start 2P"/>
                <a:cs typeface="Press Start 2P"/>
                <a:sym typeface="Press Start 2P"/>
              </a:rPr>
            </a:br>
            <a:r>
              <a:rPr lang="en-US" sz="1800">
                <a:solidFill>
                  <a:srgbClr val="D8D8D8"/>
                </a:solidFill>
                <a:latin typeface="Press Start 2P"/>
                <a:ea typeface="Press Start 2P"/>
                <a:cs typeface="Press Start 2P"/>
                <a:sym typeface="Press Start 2P"/>
              </a:rPr>
              <a:t>Sandrine Michot</a:t>
            </a:r>
            <a:endParaRPr sz="1800">
              <a:solidFill>
                <a:srgbClr val="D8D8D8"/>
              </a:solidFill>
              <a:latin typeface="Press Start 2P"/>
              <a:ea typeface="Press Start 2P"/>
              <a:cs typeface="Press Start 2P"/>
              <a:sym typeface="Press Start 2P"/>
            </a:endParaRPr>
          </a:p>
        </p:txBody>
      </p:sp>
      <p:sp>
        <p:nvSpPr>
          <p:cNvPr id="832" name="Google Shape;832;p64"/>
          <p:cNvSpPr txBox="1"/>
          <p:nvPr/>
        </p:nvSpPr>
        <p:spPr>
          <a:xfrm>
            <a:off x="3037700" y="65481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chemeClr val="accent4"/>
                </a:solidFill>
                <a:latin typeface="Press Start 2P"/>
                <a:ea typeface="Press Start 2P"/>
                <a:cs typeface="Press Start 2P"/>
                <a:sym typeface="Press Start 2P"/>
                <a:hlinkClick r:id="rId12">
                  <a:extLst>
                    <a:ext uri="{A12FA001-AC4F-418D-AE19-62706E023703}">
                      <ahyp:hlinkClr val="tx"/>
                    </a:ext>
                  </a:extLst>
                </a:hlinkClick>
              </a:rPr>
              <a:t>recitmst.qc.ca/minecraft</a:t>
            </a:r>
            <a:r>
              <a:rPr lang="en-US" u="sng">
                <a:solidFill>
                  <a:schemeClr val="accent4"/>
                </a:solidFill>
                <a:latin typeface="Press Start 2P"/>
                <a:ea typeface="Press Start 2P"/>
                <a:cs typeface="Press Start 2P"/>
                <a:sym typeface="Press Start 2P"/>
                <a:hlinkClick r:id="rId13">
                  <a:extLst>
                    <a:ext uri="{A12FA001-AC4F-418D-AE19-62706E023703}">
                      <ahyp:hlinkClr val="tx"/>
                    </a:ext>
                  </a:extLst>
                </a:hlinkClick>
              </a:rPr>
              <a:t>05122024</a:t>
            </a:r>
            <a:endParaRPr>
              <a:solidFill>
                <a:schemeClr val="accent4"/>
              </a:solidFill>
              <a:latin typeface="Press Start 2P"/>
              <a:ea typeface="Press Start 2P"/>
              <a:cs typeface="Press Start 2P"/>
              <a:sym typeface="Press Start 2P"/>
            </a:endParaRPr>
          </a:p>
        </p:txBody>
      </p:sp>
      <p:sp>
        <p:nvSpPr>
          <p:cNvPr id="833" name="Google Shape;833;p64"/>
          <p:cNvSpPr/>
          <p:nvPr/>
        </p:nvSpPr>
        <p:spPr>
          <a:xfrm>
            <a:off x="8353925" y="3061750"/>
            <a:ext cx="2503500" cy="670500"/>
          </a:xfrm>
          <a:prstGeom prst="wedgeRoundRectCallout">
            <a:avLst>
              <a:gd fmla="val -75092" name="adj1"/>
              <a:gd fmla="val 61133"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latin typeface="Roboto"/>
                <a:ea typeface="Roboto"/>
                <a:cs typeface="Roboto"/>
                <a:sym typeface="Roboto"/>
              </a:rPr>
              <a:t>Vos questions sont les bienvenues!</a:t>
            </a:r>
            <a:endParaRPr sz="2000">
              <a:latin typeface="Roboto"/>
              <a:ea typeface="Roboto"/>
              <a:cs typeface="Roboto"/>
              <a:sym typeface="Roboto"/>
            </a:endParaRPr>
          </a:p>
        </p:txBody>
      </p:sp>
      <p:sp>
        <p:nvSpPr>
          <p:cNvPr id="834" name="Google Shape;834;p64"/>
          <p:cNvSpPr txBox="1"/>
          <p:nvPr/>
        </p:nvSpPr>
        <p:spPr>
          <a:xfrm>
            <a:off x="2897325" y="5941075"/>
            <a:ext cx="5993100" cy="492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michot.sandrine@courrier.uqam.ca</a:t>
            </a:r>
            <a:endParaRPr sz="1300">
              <a:solidFill>
                <a:schemeClr val="lt1"/>
              </a:solidFill>
              <a:latin typeface="Press Start 2P"/>
              <a:ea typeface="Press Start 2P"/>
              <a:cs typeface="Press Start 2P"/>
              <a:sym typeface="Press Start 2P"/>
            </a:endParaRPr>
          </a:p>
          <a:p>
            <a:pPr indent="0" lvl="0" marL="0" marR="0" rtl="0" algn="ctr">
              <a:spcBef>
                <a:spcPts val="0"/>
              </a:spcBef>
              <a:spcAft>
                <a:spcPts val="0"/>
              </a:spcAft>
              <a:buNone/>
            </a:pPr>
            <a:r>
              <a:t/>
            </a:r>
            <a:endParaRPr sz="13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18"/>
                                        </p:tgtEl>
                                        <p:attrNameLst>
                                          <p:attrName>style.visibility</p:attrName>
                                        </p:attrNameLst>
                                      </p:cBhvr>
                                      <p:to>
                                        <p:strVal val="visible"/>
                                      </p:to>
                                    </p:set>
                                    <p:animEffect filter="fade" transition="in">
                                      <p:cBhvr>
                                        <p:cTn dur="500"/>
                                        <p:tgtEl>
                                          <p:spTgt spid="818"/>
                                        </p:tgtEl>
                                      </p:cBhvr>
                                    </p:animEffect>
                                  </p:childTnLst>
                                </p:cTn>
                              </p:par>
                              <p:par>
                                <p:cTn fill="hold" nodeType="withEffect" presetClass="entr" presetID="2" presetSubtype="4">
                                  <p:stCondLst>
                                    <p:cond delay="0"/>
                                  </p:stCondLst>
                                  <p:childTnLst>
                                    <p:set>
                                      <p:cBhvr>
                                        <p:cTn dur="1" fill="hold">
                                          <p:stCondLst>
                                            <p:cond delay="0"/>
                                          </p:stCondLst>
                                        </p:cTn>
                                        <p:tgtEl>
                                          <p:spTgt spid="819"/>
                                        </p:tgtEl>
                                        <p:attrNameLst>
                                          <p:attrName>style.visibility</p:attrName>
                                        </p:attrNameLst>
                                      </p:cBhvr>
                                      <p:to>
                                        <p:strVal val="visible"/>
                                      </p:to>
                                    </p:set>
                                    <p:anim calcmode="lin" valueType="num">
                                      <p:cBhvr additive="base">
                                        <p:cTn dur="1000"/>
                                        <p:tgtEl>
                                          <p:spTgt spid="8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5"/>
                                        </p:tgtEl>
                                        <p:attrNameLst>
                                          <p:attrName>style.visibility</p:attrName>
                                        </p:attrNameLst>
                                      </p:cBhvr>
                                      <p:to>
                                        <p:strVal val="visible"/>
                                      </p:to>
                                    </p:set>
                                    <p:anim calcmode="lin" valueType="num">
                                      <p:cBhvr additive="base">
                                        <p:cTn dur="1000"/>
                                        <p:tgtEl>
                                          <p:spTgt spid="8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22"/>
                                        </p:tgtEl>
                                        <p:attrNameLst>
                                          <p:attrName>style.visibility</p:attrName>
                                        </p:attrNameLst>
                                      </p:cBhvr>
                                      <p:to>
                                        <p:strVal val="visible"/>
                                      </p:to>
                                    </p:set>
                                    <p:anim calcmode="lin" valueType="num">
                                      <p:cBhvr additive="base">
                                        <p:cTn dur="1000"/>
                                        <p:tgtEl>
                                          <p:spTgt spid="8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838" name="Shape 838"/>
        <p:cNvGrpSpPr/>
        <p:nvPr/>
      </p:nvGrpSpPr>
      <p:grpSpPr>
        <a:xfrm>
          <a:off x="0" y="0"/>
          <a:ext cx="0" cy="0"/>
          <a:chOff x="0" y="0"/>
          <a:chExt cx="0" cy="0"/>
        </a:xfrm>
      </p:grpSpPr>
      <p:pic>
        <p:nvPicPr>
          <p:cNvPr descr="A picture containing container, square&#10;&#10;Description automatically generated" id="839" name="Google Shape;839;p6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840" name="Google Shape;840;p6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841" name="Google Shape;841;p6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842" name="Google Shape;842;p6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Description de l’atelier</a:t>
            </a:r>
            <a:endParaRPr sz="3000">
              <a:solidFill>
                <a:srgbClr val="D8D8D8"/>
              </a:solidFill>
              <a:latin typeface="Roboto"/>
              <a:ea typeface="Roboto"/>
              <a:cs typeface="Roboto"/>
              <a:sym typeface="Roboto"/>
            </a:endParaRPr>
          </a:p>
        </p:txBody>
      </p:sp>
      <p:sp>
        <p:nvSpPr>
          <p:cNvPr id="843" name="Google Shape;843;p65"/>
          <p:cNvSpPr txBox="1"/>
          <p:nvPr/>
        </p:nvSpPr>
        <p:spPr>
          <a:xfrm>
            <a:off x="900750" y="1808025"/>
            <a:ext cx="10627500" cy="43251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i="1" lang="en-US" sz="2200">
                <a:solidFill>
                  <a:schemeClr val="lt1"/>
                </a:solidFill>
                <a:latin typeface="Ubuntu"/>
                <a:ea typeface="Ubuntu"/>
                <a:cs typeface="Ubuntu"/>
                <a:sym typeface="Ubuntu"/>
              </a:rPr>
              <a:t>Minecraft Education est une plateforme éducative qui favorise l’apprentissage par le jeu, l’engagement, la collaboration et la créativité des élèves. C’est aussi un jeu bien connu de nos jeunes, alors aussi bien s’en servir pour proposer des tâches signifiantes pour l’enseignement-apprentissage des mathématiques, selon différentes intentions didactiques. Cet atelier vous permettra d’explorer la plateforme et ses fonctionnalités de base. Vous pourrez aussi explorer et expérimenter des tâches mathématiques variées, qui ont déjà été conçues par d’autres enseignant·es. Un projet de recherche en développement est en cours, qui nous a amené à expérimenter Minecraft dans 10 classes et à observer ses avantages et défis dans l’enseignement-apprentissage des mathématiques. Nous vous invitons à apporter votre appareil numérique. Venez avec nous faire des mathématiques différemment… un bloc à la fois !</a:t>
            </a:r>
            <a:endParaRPr sz="3100" strike="sngStrike">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839"/>
                                        </p:tgtEl>
                                        <p:attrNameLst>
                                          <p:attrName>style.visibility</p:attrName>
                                        </p:attrNameLst>
                                      </p:cBhvr>
                                      <p:to>
                                        <p:strVal val="visible"/>
                                      </p:to>
                                    </p:set>
                                    <p:anim calcmode="lin" valueType="num">
                                      <p:cBhvr additive="base">
                                        <p:cTn dur="1000"/>
                                        <p:tgtEl>
                                          <p:spTgt spid="8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840"/>
                                        </p:tgtEl>
                                        <p:attrNameLst>
                                          <p:attrName>style.visibility</p:attrName>
                                        </p:attrNameLst>
                                      </p:cBhvr>
                                      <p:to>
                                        <p:strVal val="visible"/>
                                      </p:to>
                                    </p:set>
                                    <p:anim calcmode="lin" valueType="num">
                                      <p:cBhvr additive="base">
                                        <p:cTn dur="1000"/>
                                        <p:tgtEl>
                                          <p:spTgt spid="84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66"/>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849" name="Google Shape;849;p66"/>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850" name="Google Shape;850;p66"/>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851" name="Google Shape;851;p66"/>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852" name="Google Shape;852;p66"/>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853" name="Google Shape;853;p66"/>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descr="Icon&#10;&#10;Description automatically generated" id="858" name="Google Shape;858;p67"/>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859" name="Google Shape;859;p67"/>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