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y="6858000" cx="12192000"/>
  <p:notesSz cx="6858000" cy="9144000"/>
  <p:embeddedFontLst>
    <p:embeddedFont>
      <p:font typeface="Ubuntu"/>
      <p:regular r:id="rId37"/>
      <p:bold r:id="rId38"/>
      <p:italic r:id="rId39"/>
      <p:boldItalic r:id="rId40"/>
    </p:embeddedFont>
    <p:embeddedFont>
      <p:font typeface="Nunito"/>
      <p:regular r:id="rId41"/>
      <p:bold r:id="rId42"/>
      <p:italic r:id="rId43"/>
      <p:boldItalic r:id="rId44"/>
    </p:embeddedFont>
    <p:embeddedFont>
      <p:font typeface="Barlow Condensed"/>
      <p:regular r:id="rId45"/>
      <p:bold r:id="rId46"/>
      <p:italic r:id="rId47"/>
      <p:boldItalic r:id="rId48"/>
    </p:embeddedFont>
    <p:embeddedFont>
      <p:font typeface="Press Start 2P"/>
      <p:regular r:id="rId49"/>
    </p:embeddedFont>
    <p:embeddedFont>
      <p:font typeface="Viga"/>
      <p:regular r:id="rId50"/>
    </p:embeddedFont>
    <p:embeddedFont>
      <p:font typeface="Rubik"/>
      <p:regular r:id="rId51"/>
      <p:bold r:id="rId52"/>
      <p:italic r:id="rId53"/>
      <p:boldItalic r:id="rId54"/>
    </p:embeddedFont>
    <p:embeddedFont>
      <p:font typeface="Century Gothic"/>
      <p:regular r:id="rId55"/>
      <p:bold r:id="rId56"/>
      <p:italic r:id="rId57"/>
      <p:boldItalic r:id="rId5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orient="horz" pos="3702">
          <p15:clr>
            <a:srgbClr val="A4A3A4"/>
          </p15:clr>
        </p15:guide>
        <p15:guide id="3" pos="756">
          <p15:clr>
            <a:srgbClr val="A4A3A4"/>
          </p15:clr>
        </p15:guide>
        <p15:guide id="4" orient="horz" pos="1413">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702" orient="horz"/>
        <p:guide pos="756"/>
        <p:guide pos="1413"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Italic.fntdata"/><Relationship Id="rId42" Type="http://schemas.openxmlformats.org/officeDocument/2006/relationships/font" Target="fonts/Nunito-bold.fntdata"/><Relationship Id="rId41" Type="http://schemas.openxmlformats.org/officeDocument/2006/relationships/font" Target="fonts/Nunito-regular.fntdata"/><Relationship Id="rId44" Type="http://schemas.openxmlformats.org/officeDocument/2006/relationships/font" Target="fonts/Nunito-boldItalic.fntdata"/><Relationship Id="rId43" Type="http://schemas.openxmlformats.org/officeDocument/2006/relationships/font" Target="fonts/Nunito-italic.fntdata"/><Relationship Id="rId46" Type="http://schemas.openxmlformats.org/officeDocument/2006/relationships/font" Target="fonts/BarlowCondensed-bold.fntdata"/><Relationship Id="rId45" Type="http://schemas.openxmlformats.org/officeDocument/2006/relationships/font" Target="fonts/BarlowCondensed-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BarlowCondensed-boldItalic.fntdata"/><Relationship Id="rId47" Type="http://schemas.openxmlformats.org/officeDocument/2006/relationships/font" Target="fonts/BarlowCondensed-italic.fntdata"/><Relationship Id="rId49" Type="http://schemas.openxmlformats.org/officeDocument/2006/relationships/font" Target="fonts/PressStart2P-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font" Target="fonts/Ubuntu-regular.fntdata"/><Relationship Id="rId36" Type="http://schemas.openxmlformats.org/officeDocument/2006/relationships/slide" Target="slides/slide31.xml"/><Relationship Id="rId39" Type="http://schemas.openxmlformats.org/officeDocument/2006/relationships/font" Target="fonts/Ubuntu-italic.fntdata"/><Relationship Id="rId38" Type="http://schemas.openxmlformats.org/officeDocument/2006/relationships/font" Target="fonts/Ubuntu-bold.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Rubik-regular.fntdata"/><Relationship Id="rId50" Type="http://schemas.openxmlformats.org/officeDocument/2006/relationships/font" Target="fonts/Viga-regular.fntdata"/><Relationship Id="rId53" Type="http://schemas.openxmlformats.org/officeDocument/2006/relationships/font" Target="fonts/Rubik-italic.fntdata"/><Relationship Id="rId52" Type="http://schemas.openxmlformats.org/officeDocument/2006/relationships/font" Target="fonts/Rubik-bold.fntdata"/><Relationship Id="rId11" Type="http://schemas.openxmlformats.org/officeDocument/2006/relationships/slide" Target="slides/slide6.xml"/><Relationship Id="rId55" Type="http://schemas.openxmlformats.org/officeDocument/2006/relationships/font" Target="fonts/CenturyGothic-regular.fntdata"/><Relationship Id="rId10" Type="http://schemas.openxmlformats.org/officeDocument/2006/relationships/slide" Target="slides/slide5.xml"/><Relationship Id="rId54" Type="http://schemas.openxmlformats.org/officeDocument/2006/relationships/font" Target="fonts/Rubik-boldItalic.fntdata"/><Relationship Id="rId13" Type="http://schemas.openxmlformats.org/officeDocument/2006/relationships/slide" Target="slides/slide8.xml"/><Relationship Id="rId57" Type="http://schemas.openxmlformats.org/officeDocument/2006/relationships/font" Target="fonts/CenturyGothic-italic.fntdata"/><Relationship Id="rId12" Type="http://schemas.openxmlformats.org/officeDocument/2006/relationships/slide" Target="slides/slide7.xml"/><Relationship Id="rId56" Type="http://schemas.openxmlformats.org/officeDocument/2006/relationships/font" Target="fonts/CenturyGothic-bold.fntdata"/><Relationship Id="rId15" Type="http://schemas.openxmlformats.org/officeDocument/2006/relationships/slide" Target="slides/slide10.xml"/><Relationship Id="rId14" Type="http://schemas.openxmlformats.org/officeDocument/2006/relationships/slide" Target="slides/slide9.xml"/><Relationship Id="rId58" Type="http://schemas.openxmlformats.org/officeDocument/2006/relationships/font" Target="fonts/CenturyGothic-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 et Stéphanie</a:t>
            </a:r>
            <a:endParaRPr/>
          </a:p>
        </p:txBody>
      </p:sp>
      <p:sp>
        <p:nvSpPr>
          <p:cNvPr id="112" name="Google Shape;112;p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Mathieu</a:t>
            </a:r>
            <a:endParaRPr>
              <a:solidFill>
                <a:schemeClr val="dk1"/>
              </a:solidFill>
            </a:endParaRPr>
          </a:p>
          <a:p>
            <a:pPr indent="0" lvl="0" marL="0" rtl="0" algn="l">
              <a:spcBef>
                <a:spcPts val="0"/>
              </a:spcBef>
              <a:spcAft>
                <a:spcPts val="0"/>
              </a:spcAft>
              <a:buNone/>
            </a:pPr>
            <a:r>
              <a:rPr lang="en-US">
                <a:solidFill>
                  <a:schemeClr val="dk1"/>
                </a:solidFill>
              </a:rPr>
              <a:t>Répartition du temps :</a:t>
            </a:r>
            <a:endParaRPr>
              <a:solidFill>
                <a:schemeClr val="dk1"/>
              </a:solidFill>
            </a:endParaRPr>
          </a:p>
          <a:p>
            <a:pPr indent="0" lvl="0" marL="0" rtl="0" algn="l">
              <a:spcBef>
                <a:spcPts val="0"/>
              </a:spcBef>
              <a:spcAft>
                <a:spcPts val="0"/>
              </a:spcAft>
              <a:buNone/>
            </a:pPr>
            <a:r>
              <a:rPr lang="en-US">
                <a:solidFill>
                  <a:schemeClr val="dk1"/>
                </a:solidFill>
              </a:rPr>
              <a:t>75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Accueil et plan (5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Débuter avec Minecraft (45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3 intentions didactiques (10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(15 min.)</a:t>
            </a:r>
            <a:endParaRPr>
              <a:solidFill>
                <a:schemeClr val="dk1"/>
              </a:solidFill>
            </a:endParaRPr>
          </a:p>
          <a:p>
            <a:pPr indent="0" lvl="0" marL="0" rtl="0" algn="l">
              <a:spcBef>
                <a:spcPts val="0"/>
              </a:spcBef>
              <a:spcAft>
                <a:spcPts val="0"/>
              </a:spcAft>
              <a:buNone/>
            </a:pPr>
            <a:r>
              <a:rPr lang="en-US">
                <a:solidFill>
                  <a:schemeClr val="dk1"/>
                </a:solidFill>
              </a:rPr>
              <a:t>60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Exploration de tâches (20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Projet de recherche (30 min.)</a:t>
            </a:r>
            <a:endParaRPr>
              <a:solidFill>
                <a:schemeClr val="dk1"/>
              </a:solidFill>
            </a:endParaRPr>
          </a:p>
          <a:p>
            <a:pPr indent="-298450" lvl="0" marL="457200" rtl="0" algn="l">
              <a:spcBef>
                <a:spcPts val="0"/>
              </a:spcBef>
              <a:spcAft>
                <a:spcPts val="0"/>
              </a:spcAft>
              <a:buClr>
                <a:schemeClr val="dk1"/>
              </a:buClr>
              <a:buSzPts val="1100"/>
              <a:buChar char="●"/>
            </a:pPr>
            <a:r>
              <a:rPr lang="en-US">
                <a:solidFill>
                  <a:schemeClr val="dk1"/>
                </a:solidFill>
              </a:rPr>
              <a:t>Suite et développement (10 min.)</a:t>
            </a:r>
            <a:endParaRPr>
              <a:solidFill>
                <a:schemeClr val="dk1"/>
              </a:solidFill>
            </a:endParaRPr>
          </a:p>
        </p:txBody>
      </p:sp>
      <p:sp>
        <p:nvSpPr>
          <p:cNvPr id="141" name="Google Shape;141;p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d42c7d0400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152" name="Google Shape;152;g2d42c7d0400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06cb65fc85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US">
                <a:solidFill>
                  <a:schemeClr val="dk1"/>
                </a:solidFill>
              </a:rPr>
              <a:t>Mathieu</a:t>
            </a:r>
            <a:endParaRPr>
              <a:solidFill>
                <a:schemeClr val="dk1"/>
              </a:solidFill>
            </a:endParaRPr>
          </a:p>
        </p:txBody>
      </p:sp>
      <p:sp>
        <p:nvSpPr>
          <p:cNvPr id="159" name="Google Shape;159;g306cb65fc85_0_28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06cb65fc85_0_3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190" name="Google Shape;190;g306cb65fc85_0_31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06cb65fc85_0_3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220" name="Google Shape;220;g306cb65fc85_0_34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06cb65fc85_0_3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Mathieu</a:t>
            </a:r>
            <a:endParaRPr/>
          </a:p>
        </p:txBody>
      </p:sp>
      <p:sp>
        <p:nvSpPr>
          <p:cNvPr id="253" name="Google Shape;253;g306cb65fc85_0_3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1c82b9deb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284" name="Google Shape;284;g31c82b9deb7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1c82b9deb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301" name="Google Shape;301;g31c82b9deb7_0_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1c82b9deb7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318" name="Google Shape;318;g31c82b9deb7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2fa887ed3a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g2fa887ed3a2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2d42c7d0400_0_6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348" name="Google Shape;348;g2d42c7d0400_0_68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1ad5e2228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
        <p:nvSpPr>
          <p:cNvPr id="365" name="Google Shape;365;g31ad5e22280_0_1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2d42c7d0400_0_2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2d42c7d0400_0_2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2d42c7d0400_0_2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2d42c7d0400_0_2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2d42c7d0400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2d42c7d0400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2d42c7d0400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2d42c7d0400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d42c7d0400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2d42c7d0400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2d42c7d0400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2d42c7d0400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g2d42c7d0400_0_2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6" name="Google Shape;426;g2d42c7d0400_0_2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d42c7d0400_0_3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sz="1350">
              <a:solidFill>
                <a:srgbClr val="0069C0"/>
              </a:solidFill>
              <a:highlight>
                <a:srgbClr val="FFFFFF"/>
              </a:highlight>
              <a:latin typeface="Viga"/>
              <a:ea typeface="Viga"/>
              <a:cs typeface="Viga"/>
              <a:sym typeface="Viga"/>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Autorisations du joueur</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a:t>
            </a:r>
            <a:r>
              <a:rPr lang="en-US" sz="1150">
                <a:solidFill>
                  <a:srgbClr val="495057"/>
                </a:solidFill>
                <a:highlight>
                  <a:srgbClr val="FFFFFF"/>
                </a:highlight>
                <a:latin typeface="Ubuntu"/>
                <a:ea typeface="Ubuntu"/>
                <a:cs typeface="Ubuntu"/>
                <a:sym typeface="Ubuntu"/>
              </a:rPr>
              <a:t>Visiteur permet aux joueurs de rejoindre le monde pour l'explorer sans interagir avec lui. Comme dans un musée, les joueurs peuvent se déplacer et regarder, mais ne peut ni construire ni détruire.</a:t>
            </a:r>
            <a:endParaRPr sz="1150">
              <a:solidFill>
                <a:srgbClr val="495057"/>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Membre permet aux joueurs de rejoindre le monde et d'y interagir, leur permettant de construire, de détruire et d'interagir avec les autres joueurs. Le plus souvent, vous choisirez Membre lorsque vous travaillez dans un environnement de jeu collaboratif.</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paramètre Opérateur permet aux joueurs de rejoindre un accès et un contrôle complets sur le monde, y compris les autorisations et les commandes des joueurs.</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434" name="Google Shape;434;g2d42c7d0400_0_37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d42c7d0400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Les personnages non-joueurs (PNJ) sont des personnages immobiles dans un monde et ils ont un grand choix de « skins ». </a:t>
            </a:r>
            <a:r>
              <a:rPr b="1" lang="en-US" sz="1150" u="sng">
                <a:solidFill>
                  <a:srgbClr val="1D2125"/>
                </a:solidFill>
                <a:highlight>
                  <a:srgbClr val="FFFFFF"/>
                </a:highlight>
                <a:latin typeface="Ubuntu"/>
                <a:ea typeface="Ubuntu"/>
                <a:cs typeface="Ubuntu"/>
                <a:sym typeface="Ubuntu"/>
              </a:rPr>
              <a:t>Ils peuvent donner des instructions, des informations, des astuces et des directives sur la leço</a:t>
            </a:r>
            <a:r>
              <a:rPr lang="en-US" sz="1150">
                <a:solidFill>
                  <a:srgbClr val="1D2125"/>
                </a:solidFill>
                <a:highlight>
                  <a:srgbClr val="FFFFFF"/>
                </a:highlight>
                <a:latin typeface="Ubuntu"/>
                <a:ea typeface="Ubuntu"/>
                <a:cs typeface="Ubuntu"/>
                <a:sym typeface="Ubuntu"/>
              </a:rPr>
              <a:t>n. Ils peuvent aussi fournir </a:t>
            </a:r>
            <a:r>
              <a:rPr b="1" lang="en-US" sz="1150" u="sng">
                <a:solidFill>
                  <a:srgbClr val="1D2125"/>
                </a:solidFill>
                <a:highlight>
                  <a:srgbClr val="FFFFFF"/>
                </a:highlight>
                <a:latin typeface="Ubuntu"/>
                <a:ea typeface="Ubuntu"/>
                <a:cs typeface="Ubuntu"/>
                <a:sym typeface="Ubuntu"/>
              </a:rPr>
              <a:t>des liens URL pour renvoyer les joueurs à des sites Web, des tutoriels, des vidéos, des questionnaires, des documents collaboratifs, etc</a:t>
            </a:r>
            <a:r>
              <a:rPr lang="en-US" sz="1150">
                <a:solidFill>
                  <a:srgbClr val="1D2125"/>
                </a:solidFill>
                <a:highlight>
                  <a:srgbClr val="FFFFFF"/>
                </a:highlight>
                <a:latin typeface="Ubuntu"/>
                <a:ea typeface="Ubuntu"/>
                <a:cs typeface="Ubuntu"/>
                <a:sym typeface="Ubuntu"/>
              </a:rPr>
              <a:t>.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rPr lang="en-US" sz="1150">
                <a:solidFill>
                  <a:srgbClr val="1D2125"/>
                </a:solidFill>
                <a:highlight>
                  <a:srgbClr val="FFFFFF"/>
                </a:highlight>
                <a:latin typeface="Ubuntu"/>
                <a:ea typeface="Ubuntu"/>
                <a:cs typeface="Ubuntu"/>
                <a:sym typeface="Ubuntu"/>
              </a:rPr>
              <a:t>Ils peuvent aussi exécuter des commandes comme fournir des ressources aux joueurs ou les téléporter à un autre endroit dans le monde. Pour faire parler un PNJ, il faut cliquer sur le bouton droit de la souris en le visant. Pour placer, supprimer, nommer ou modifier les PNJ, il faut avoir l'habileté spéciale de constructeur de monde.</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20000"/>
              </a:lnSpc>
              <a:spcBef>
                <a:spcPts val="0"/>
              </a:spcBef>
              <a:spcAft>
                <a:spcPts val="0"/>
              </a:spcAft>
              <a:buClr>
                <a:schemeClr val="dk1"/>
              </a:buClr>
              <a:buSzPts val="1100"/>
              <a:buFont typeface="Arial"/>
              <a:buNone/>
            </a:pPr>
            <a:r>
              <a:rPr lang="en-US" sz="1350">
                <a:solidFill>
                  <a:srgbClr val="0069C0"/>
                </a:solidFill>
                <a:highlight>
                  <a:srgbClr val="FFFFFF"/>
                </a:highlight>
                <a:latin typeface="Viga"/>
                <a:ea typeface="Viga"/>
                <a:cs typeface="Viga"/>
                <a:sym typeface="Viga"/>
              </a:rPr>
              <a:t>Constructeur de monde</a:t>
            </a:r>
            <a:endParaRPr sz="1350">
              <a:solidFill>
                <a:srgbClr val="0069C0"/>
              </a:solidFill>
              <a:highlight>
                <a:srgbClr val="FFFFFF"/>
              </a:highlight>
              <a:latin typeface="Viga"/>
              <a:ea typeface="Viga"/>
              <a:cs typeface="Viga"/>
              <a:sym typeface="Viga"/>
            </a:endParaRPr>
          </a:p>
          <a:p>
            <a:pPr indent="0" lvl="0" marL="0" rtl="0" algn="l">
              <a:lnSpc>
                <a:spcPct val="115000"/>
              </a:lnSpc>
              <a:spcBef>
                <a:spcPts val="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C'est une habileté spéciale qui permet de placer ou utiliser certains blocs ou certains objets de Minecraft Education, comme les PNJ. Lorsque les triches sont activées dans les paramètres du monde, l'hôte peut activer ou désactiver l'habileté de constructeur de monde pour tout joueur du monde.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activer rapidement votre propre habileté de constructeur de monde, afin de placer ou modifier un PNJ par exemple, exécutez l'une des commandes suivantes dans le clavardage (T)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/worldbuilder</a:t>
            </a:r>
            <a:endParaRPr i="1"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i="1" lang="en-US" sz="1150">
                <a:solidFill>
                  <a:srgbClr val="1D2125"/>
                </a:solidFill>
                <a:highlight>
                  <a:srgbClr val="FFFFFF"/>
                </a:highlight>
                <a:latin typeface="Ubuntu"/>
                <a:ea typeface="Ubuntu"/>
                <a:cs typeface="Ubuntu"/>
                <a:sym typeface="Ubuntu"/>
              </a:rPr>
              <a:t>/wb</a:t>
            </a:r>
            <a:endParaRPr i="1"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465" name="Google Shape;465;g2d42c7d0400_0_40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d42c7d0400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rPr>
              <a:t>Stéphanie</a:t>
            </a:r>
            <a:endParaRPr>
              <a:solidFill>
                <a:schemeClr val="dk1"/>
              </a:solidFill>
            </a:endParaRPr>
          </a:p>
          <a:p>
            <a:pPr indent="0" lvl="0" marL="0" rtl="0" algn="l">
              <a:spcBef>
                <a:spcPts val="0"/>
              </a:spcBef>
              <a:spcAft>
                <a:spcPts val="0"/>
              </a:spcAft>
              <a:buNone/>
            </a:pPr>
            <a:r>
              <a:rPr b="1" lang="en-US" sz="1150" u="sng">
                <a:solidFill>
                  <a:srgbClr val="1D2125"/>
                </a:solidFill>
                <a:highlight>
                  <a:srgbClr val="FFFFFF"/>
                </a:highlight>
                <a:latin typeface="Ubuntu"/>
                <a:ea typeface="Ubuntu"/>
                <a:cs typeface="Ubuntu"/>
                <a:sym typeface="Ubuntu"/>
              </a:rPr>
              <a:t>Les tableaux noirs servent à afficher du texte dans un monde. L'enseignant peut s'en servir pour donner de l'information ou des instructions. L'élève peut s'en servir pour noter des informations ou des réponses. </a:t>
            </a:r>
            <a:r>
              <a:rPr lang="en-US" sz="1150">
                <a:solidFill>
                  <a:srgbClr val="1D2125"/>
                </a:solidFill>
                <a:highlight>
                  <a:srgbClr val="FFFFFF"/>
                </a:highlight>
                <a:latin typeface="Ubuntu"/>
                <a:ea typeface="Ubuntu"/>
                <a:cs typeface="Ubuntu"/>
                <a:sym typeface="Ubuntu"/>
              </a:rPr>
              <a:t>Contrairement aux panneaux, ils peuvent être modifiés après avoir été placés et ils permettent d'afficher plus de texte que les panneaux. </a:t>
            </a:r>
            <a:endParaRPr sz="1150">
              <a:solidFill>
                <a:srgbClr val="1D2125"/>
              </a:solidFill>
              <a:highlight>
                <a:srgbClr val="FFFFFF"/>
              </a:highlight>
              <a:latin typeface="Ubuntu"/>
              <a:ea typeface="Ubuntu"/>
              <a:cs typeface="Ubuntu"/>
              <a:sym typeface="Ubuntu"/>
            </a:endParaRPr>
          </a:p>
          <a:p>
            <a:pPr indent="0" lvl="0" marL="0" rtl="0" algn="l">
              <a:spcBef>
                <a:spcPts val="0"/>
              </a:spcBef>
              <a:spcAft>
                <a:spcPts val="0"/>
              </a:spcAft>
              <a:buNone/>
            </a:pPr>
            <a:r>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0"/>
              </a:spcBef>
              <a:spcAft>
                <a:spcPts val="0"/>
              </a:spcAft>
              <a:buClr>
                <a:schemeClr val="dk1"/>
              </a:buClr>
              <a:buSzPts val="1100"/>
              <a:buFont typeface="Arial"/>
              <a:buNone/>
            </a:pPr>
            <a:r>
              <a:rPr b="1" lang="en-US" sz="1150" u="sng">
                <a:solidFill>
                  <a:srgbClr val="1D2125"/>
                </a:solidFill>
                <a:highlight>
                  <a:srgbClr val="FFFFFF"/>
                </a:highlight>
                <a:latin typeface="Ubuntu"/>
                <a:ea typeface="Ubuntu"/>
                <a:cs typeface="Ubuntu"/>
                <a:sym typeface="Ubuntu"/>
              </a:rPr>
              <a:t>Les tableaux noirs sont disponibles en trois tailles : l'ardoise, l'affiche et le tableau. Le verrouillage vous permet d'empêcher les non-constructeurs de monde* de détruire ou de modifier vos tableaux noirs. </a:t>
            </a:r>
            <a:endParaRPr b="1" sz="1150" u="sng">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Appuyez sur le bouton droit de la souris en visant un tableau noir existant pour le modifier. </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sz="1150">
              <a:solidFill>
                <a:srgbClr val="1D2125"/>
              </a:solidFill>
              <a:highlight>
                <a:srgbClr val="FFFFFF"/>
              </a:highlight>
              <a:latin typeface="Ubuntu"/>
              <a:ea typeface="Ubuntu"/>
              <a:cs typeface="Ubuntu"/>
              <a:sym typeface="Ubuntu"/>
            </a:endParaRPr>
          </a:p>
        </p:txBody>
      </p:sp>
      <p:sp>
        <p:nvSpPr>
          <p:cNvPr id="495" name="Google Shape;495;g2d42c7d0400_0_4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2d42c7d0400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a:solidFill>
                  <a:schemeClr val="dk1"/>
                </a:solidFill>
              </a:rPr>
              <a:t>Stéphanie</a:t>
            </a:r>
            <a:br>
              <a:rPr lang="en-US">
                <a:solidFill>
                  <a:schemeClr val="dk1"/>
                </a:solidFill>
              </a:rPr>
            </a:br>
            <a:r>
              <a:rPr lang="en-US" sz="1150">
                <a:solidFill>
                  <a:srgbClr val="1D2125"/>
                </a:solidFill>
                <a:highlight>
                  <a:srgbClr val="FFFFFF"/>
                </a:highlight>
                <a:latin typeface="Ubuntu"/>
                <a:ea typeface="Ubuntu"/>
                <a:cs typeface="Ubuntu"/>
                <a:sym typeface="Ubuntu"/>
              </a:rPr>
              <a:t>L'appareil photo permet aux joueurs de prendre des photos à l'intérieur du monde. C'est une façon de recueillir des traces de l'évolution des constructions ou des traces des notes prises sur des tableaux noirs.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peuvent être vues dans le portefeuille ou insérées dans le livre et la plume.</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Pour prendre une photo de votre point de vue, il faut appuyer sur le bouton droit de la souris quand l'appareil photo est en main. Pour prendre une photo de vous (selfie), il faut placer l'appareil photo et appuyer dessus avec le bouton droit de la souris.</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Les photos prises s'affichent dans le portefeuille. Le joueur doit appuyer sur le bouton droit de la souris pour voir le portefeuille quand il l'a en main. Lorsque le joueur regarde le portefeuille, il peut supprimer des photos, leur ajouter une légende ou les exporter comme série d'images. Cette série d'images devient un document PDF qui peut être envoyé à l'enseignant comme cahier de traces.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Le livre et la plume permettent de documenter une aventure. Les joueurs peuvent raconter une histoire en ajoutant aux pages du texte et des images.  Ils peuvent aussi modifier le titre et l'auteur. Pour finaliser leur travail, ils doivent signer le livre. Les joueurs peuvent modifier leur récit tant que celui-ci n'est pas signé. Une fois que le livre est signé, il est possible de l'exporter en document PDF qui peut être envoyé à l'enseignant. </a:t>
            </a:r>
            <a:endParaRPr sz="1150">
              <a:solidFill>
                <a:srgbClr val="1D2125"/>
              </a:solidFill>
              <a:highlight>
                <a:srgbClr val="FFFFFF"/>
              </a:highlight>
              <a:latin typeface="Ubuntu"/>
              <a:ea typeface="Ubuntu"/>
              <a:cs typeface="Ubuntu"/>
              <a:sym typeface="Ubuntu"/>
            </a:endParaRPr>
          </a:p>
          <a:p>
            <a:pPr indent="0" lvl="0" marL="0" rtl="0" algn="l">
              <a:lnSpc>
                <a:spcPct val="115000"/>
              </a:lnSpc>
              <a:spcBef>
                <a:spcPts val="1200"/>
              </a:spcBef>
              <a:spcAft>
                <a:spcPts val="0"/>
              </a:spcAft>
              <a:buClr>
                <a:schemeClr val="dk1"/>
              </a:buClr>
              <a:buSzPts val="1100"/>
              <a:buFont typeface="Arial"/>
              <a:buNone/>
            </a:pPr>
            <a:r>
              <a:rPr lang="en-US" sz="1150">
                <a:solidFill>
                  <a:srgbClr val="1D2125"/>
                </a:solidFill>
                <a:highlight>
                  <a:srgbClr val="FFFFFF"/>
                </a:highlight>
                <a:latin typeface="Ubuntu"/>
                <a:ea typeface="Ubuntu"/>
                <a:cs typeface="Ubuntu"/>
                <a:sym typeface="Ubuntu"/>
              </a:rPr>
              <a:t>Voici une vidéo qui montre comment se servir de l'appareil photo.</a:t>
            </a:r>
            <a:endParaRPr sz="1150">
              <a:solidFill>
                <a:srgbClr val="1D2125"/>
              </a:solidFill>
              <a:highlight>
                <a:srgbClr val="FFFFFF"/>
              </a:highlight>
              <a:latin typeface="Ubuntu"/>
              <a:ea typeface="Ubuntu"/>
              <a:cs typeface="Ubuntu"/>
              <a:sym typeface="Ubuntu"/>
            </a:endParaRPr>
          </a:p>
          <a:p>
            <a:pPr indent="0" lvl="0" marL="0" rtl="0" algn="l">
              <a:spcBef>
                <a:spcPts val="1200"/>
              </a:spcBef>
              <a:spcAft>
                <a:spcPts val="0"/>
              </a:spcAft>
              <a:buNone/>
            </a:pPr>
            <a:r>
              <a:t/>
            </a:r>
            <a:endParaRPr/>
          </a:p>
        </p:txBody>
      </p:sp>
      <p:sp>
        <p:nvSpPr>
          <p:cNvPr id="525" name="Google Shape;525;g2d42c7d0400_0_46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d42c7d0400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5" name="Google Shape;555;g2d42c7d0400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Stéphanie</a:t>
            </a:r>
            <a:endParaRPr b="1" sz="1850">
              <a:solidFill>
                <a:schemeClr val="dk1"/>
              </a:solidFill>
              <a:latin typeface="Nunito"/>
              <a:ea typeface="Nunito"/>
              <a:cs typeface="Nunito"/>
              <a:sym typeface="Nunito"/>
            </a:endParaRPr>
          </a:p>
          <a:p>
            <a:pPr indent="0" lvl="0" marL="101600" marR="101600" rtl="0" algn="l">
              <a:lnSpc>
                <a:spcPct val="176777"/>
              </a:lnSpc>
              <a:spcBef>
                <a:spcPts val="0"/>
              </a:spcBef>
              <a:spcAft>
                <a:spcPts val="0"/>
              </a:spcAft>
              <a:buClr>
                <a:schemeClr val="dk1"/>
              </a:buClr>
              <a:buSzPts val="1100"/>
              <a:buFont typeface="Arial"/>
              <a:buNone/>
            </a:pPr>
            <a:r>
              <a:t/>
            </a:r>
            <a:endParaRPr sz="1850">
              <a:solidFill>
                <a:schemeClr val="dk1"/>
              </a:solidFill>
              <a:latin typeface="Nunito"/>
              <a:ea typeface="Nunito"/>
              <a:cs typeface="Nunito"/>
              <a:sym typeface="Nunito"/>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2d42c7d0400_0_5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g2d42c7d0400_0_58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24901c0842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Mathieu</a:t>
            </a:r>
            <a:endParaRPr/>
          </a:p>
        </p:txBody>
      </p:sp>
      <p:sp>
        <p:nvSpPr>
          <p:cNvPr id="569" name="Google Shape;569;g24901c08422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dff1a659c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
        <p:nvSpPr>
          <p:cNvPr id="585" name="Google Shape;585;g2dff1a659c2_0_3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1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
        <p:nvSpPr>
          <p:cNvPr id="18" name="Google Shape;1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1" name="Shape 21"/>
        <p:cNvGrpSpPr/>
        <p:nvPr/>
      </p:nvGrpSpPr>
      <p:grpSpPr>
        <a:xfrm>
          <a:off x="0" y="0"/>
          <a:ext cx="0" cy="0"/>
          <a:chOff x="0" y="0"/>
          <a:chExt cx="0" cy="0"/>
        </a:xfrm>
      </p:grpSpPr>
      <p:sp>
        <p:nvSpPr>
          <p:cNvPr id="22" name="Google Shape;22;p4"/>
          <p:cNvSpPr/>
          <p:nvPr>
            <p:ph idx="2" type="pic"/>
          </p:nvPr>
        </p:nvSpPr>
        <p:spPr>
          <a:xfrm>
            <a:off x="473754" y="1965945"/>
            <a:ext cx="3502024" cy="3997325"/>
          </a:xfrm>
          <a:prstGeom prst="rect">
            <a:avLst/>
          </a:prstGeom>
          <a:noFill/>
          <a:ln>
            <a:noFill/>
          </a:ln>
        </p:spPr>
      </p:sp>
      <p:sp>
        <p:nvSpPr>
          <p:cNvPr id="23" name="Google Shape;23;p4"/>
          <p:cNvSpPr/>
          <p:nvPr>
            <p:ph idx="3" type="pic"/>
          </p:nvPr>
        </p:nvSpPr>
        <p:spPr>
          <a:xfrm>
            <a:off x="4344988" y="1965945"/>
            <a:ext cx="3502024" cy="3997325"/>
          </a:xfrm>
          <a:prstGeom prst="rect">
            <a:avLst/>
          </a:prstGeom>
          <a:noFill/>
          <a:ln>
            <a:noFill/>
          </a:ln>
        </p:spPr>
      </p:sp>
      <p:sp>
        <p:nvSpPr>
          <p:cNvPr id="24" name="Google Shape;24;p4"/>
          <p:cNvSpPr/>
          <p:nvPr>
            <p:ph idx="4" type="pic"/>
          </p:nvPr>
        </p:nvSpPr>
        <p:spPr>
          <a:xfrm>
            <a:off x="8191500" y="1965945"/>
            <a:ext cx="3502024" cy="3997325"/>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25" name="Shape 25"/>
        <p:cNvGrpSpPr/>
        <p:nvPr/>
      </p:nvGrpSpPr>
      <p:grpSpPr>
        <a:xfrm>
          <a:off x="0" y="0"/>
          <a:ext cx="0" cy="0"/>
          <a:chOff x="0" y="0"/>
          <a:chExt cx="0" cy="0"/>
        </a:xfrm>
      </p:grpSpPr>
      <p:sp>
        <p:nvSpPr>
          <p:cNvPr id="26" name="Google Shape;26;p5"/>
          <p:cNvSpPr/>
          <p:nvPr>
            <p:ph idx="2" type="pic"/>
          </p:nvPr>
        </p:nvSpPr>
        <p:spPr>
          <a:xfrm>
            <a:off x="334054" y="378445"/>
            <a:ext cx="11523892" cy="610111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27" name="Shape 27"/>
        <p:cNvGrpSpPr/>
        <p:nvPr/>
      </p:nvGrpSpPr>
      <p:grpSpPr>
        <a:xfrm>
          <a:off x="0" y="0"/>
          <a:ext cx="0" cy="0"/>
          <a:chOff x="0" y="0"/>
          <a:chExt cx="0" cy="0"/>
        </a:xfrm>
      </p:grpSpPr>
      <p:sp>
        <p:nvSpPr>
          <p:cNvPr id="28" name="Google Shape;28;p6"/>
          <p:cNvSpPr/>
          <p:nvPr>
            <p:ph idx="2" type="pic"/>
          </p:nvPr>
        </p:nvSpPr>
        <p:spPr>
          <a:xfrm>
            <a:off x="2427622" y="2115403"/>
            <a:ext cx="2306472" cy="3330054"/>
          </a:xfrm>
          <a:prstGeom prst="rect">
            <a:avLst/>
          </a:prstGeom>
          <a:noFill/>
          <a:ln>
            <a:noFill/>
          </a:ln>
        </p:spPr>
      </p:sp>
      <p:sp>
        <p:nvSpPr>
          <p:cNvPr id="29" name="Google Shape;29;p6"/>
          <p:cNvSpPr/>
          <p:nvPr>
            <p:ph idx="3" type="pic"/>
          </p:nvPr>
        </p:nvSpPr>
        <p:spPr>
          <a:xfrm>
            <a:off x="4942764" y="2115403"/>
            <a:ext cx="2306472" cy="3330054"/>
          </a:xfrm>
          <a:prstGeom prst="rect">
            <a:avLst/>
          </a:prstGeom>
          <a:noFill/>
          <a:ln>
            <a:noFill/>
          </a:ln>
        </p:spPr>
      </p:sp>
      <p:sp>
        <p:nvSpPr>
          <p:cNvPr id="30" name="Google Shape;30;p6"/>
          <p:cNvSpPr/>
          <p:nvPr>
            <p:ph idx="4" type="pic"/>
          </p:nvPr>
        </p:nvSpPr>
        <p:spPr>
          <a:xfrm>
            <a:off x="7457906" y="2115403"/>
            <a:ext cx="2306472" cy="3330054"/>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1" name="Shape 31"/>
        <p:cNvGrpSpPr/>
        <p:nvPr/>
      </p:nvGrpSpPr>
      <p:grpSpPr>
        <a:xfrm>
          <a:off x="0" y="0"/>
          <a:ext cx="0" cy="0"/>
          <a:chOff x="0" y="0"/>
          <a:chExt cx="0" cy="0"/>
        </a:xfrm>
      </p:grpSpPr>
      <p:sp>
        <p:nvSpPr>
          <p:cNvPr id="32" name="Google Shape;32;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4" name="Google Shape;34;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 name="Shape 37"/>
        <p:cNvGrpSpPr/>
        <p:nvPr/>
      </p:nvGrpSpPr>
      <p:grpSpPr>
        <a:xfrm>
          <a:off x="0" y="0"/>
          <a:ext cx="0" cy="0"/>
          <a:chOff x="0" y="0"/>
          <a:chExt cx="0" cy="0"/>
        </a:xfrm>
      </p:grpSpPr>
      <p:sp>
        <p:nvSpPr>
          <p:cNvPr id="38" name="Google Shape;38;p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0" name="Google Shape;40;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3" name="Shape 43"/>
        <p:cNvGrpSpPr/>
        <p:nvPr/>
      </p:nvGrpSpPr>
      <p:grpSpPr>
        <a:xfrm>
          <a:off x="0" y="0"/>
          <a:ext cx="0" cy="0"/>
          <a:chOff x="0" y="0"/>
          <a:chExt cx="0" cy="0"/>
        </a:xfrm>
      </p:grpSpPr>
      <p:sp>
        <p:nvSpPr>
          <p:cNvPr id="44" name="Google Shape;4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9"/>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9"/>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0" name="Shape 50"/>
        <p:cNvGrpSpPr/>
        <p:nvPr/>
      </p:nvGrpSpPr>
      <p:grpSpPr>
        <a:xfrm>
          <a:off x="0" y="0"/>
          <a:ext cx="0" cy="0"/>
          <a:chOff x="0" y="0"/>
          <a:chExt cx="0" cy="0"/>
        </a:xfrm>
      </p:grpSpPr>
      <p:sp>
        <p:nvSpPr>
          <p:cNvPr id="51" name="Google Shape;51;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 name="Google Shape;52;p1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 name="Google Shape;53;p1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 name="Google Shape;54;p1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1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9" name="Shape 59"/>
        <p:cNvGrpSpPr/>
        <p:nvPr/>
      </p:nvGrpSpPr>
      <p:grpSpPr>
        <a:xfrm>
          <a:off x="0" y="0"/>
          <a:ext cx="0" cy="0"/>
          <a:chOff x="0" y="0"/>
          <a:chExt cx="0" cy="0"/>
        </a:xfrm>
      </p:grpSpPr>
      <p:sp>
        <p:nvSpPr>
          <p:cNvPr id="60" name="Google Shape;60;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 name="Google Shape;6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 name="Shape 64"/>
        <p:cNvGrpSpPr/>
        <p:nvPr/>
      </p:nvGrpSpPr>
      <p:grpSpPr>
        <a:xfrm>
          <a:off x="0" y="0"/>
          <a:ext cx="0" cy="0"/>
          <a:chOff x="0" y="0"/>
          <a:chExt cx="0" cy="0"/>
        </a:xfrm>
      </p:grpSpPr>
      <p:sp>
        <p:nvSpPr>
          <p:cNvPr id="65" name="Google Shape;65;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7" name="Google Shape;67;p1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8" name="Google Shape;68;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1" name="Shape 71"/>
        <p:cNvGrpSpPr/>
        <p:nvPr/>
      </p:nvGrpSpPr>
      <p:grpSpPr>
        <a:xfrm>
          <a:off x="0" y="0"/>
          <a:ext cx="0" cy="0"/>
          <a:chOff x="0" y="0"/>
          <a:chExt cx="0" cy="0"/>
        </a:xfrm>
      </p:grpSpPr>
      <p:sp>
        <p:nvSpPr>
          <p:cNvPr id="72" name="Google Shape;72;p1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 name="Google Shape;73;p13"/>
          <p:cNvSpPr/>
          <p:nvPr>
            <p:ph idx="2" type="pic"/>
          </p:nvPr>
        </p:nvSpPr>
        <p:spPr>
          <a:xfrm>
            <a:off x="5183188" y="987425"/>
            <a:ext cx="6172200" cy="4873625"/>
          </a:xfrm>
          <a:prstGeom prst="rect">
            <a:avLst/>
          </a:prstGeom>
          <a:noFill/>
          <a:ln>
            <a:noFill/>
          </a:ln>
        </p:spPr>
      </p:sp>
      <p:sp>
        <p:nvSpPr>
          <p:cNvPr id="74" name="Google Shape;74;p1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8" name="Shape 78"/>
        <p:cNvGrpSpPr/>
        <p:nvPr/>
      </p:nvGrpSpPr>
      <p:grpSpPr>
        <a:xfrm>
          <a:off x="0" y="0"/>
          <a:ext cx="0" cy="0"/>
          <a:chOff x="0" y="0"/>
          <a:chExt cx="0" cy="0"/>
        </a:xfrm>
      </p:grpSpPr>
      <p:sp>
        <p:nvSpPr>
          <p:cNvPr id="79" name="Google Shape;79;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 name="Shape 84"/>
        <p:cNvGrpSpPr/>
        <p:nvPr/>
      </p:nvGrpSpPr>
      <p:grpSpPr>
        <a:xfrm>
          <a:off x="0" y="0"/>
          <a:ext cx="0" cy="0"/>
          <a:chOff x="0" y="0"/>
          <a:chExt cx="0" cy="0"/>
        </a:xfrm>
      </p:grpSpPr>
      <p:sp>
        <p:nvSpPr>
          <p:cNvPr id="85" name="Google Shape;85;p1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16"/>
          <p:cNvSpPr txBox="1"/>
          <p:nvPr>
            <p:ph type="title"/>
          </p:nvPr>
        </p:nvSpPr>
        <p:spPr>
          <a:xfrm>
            <a:off x="415600" y="593367"/>
            <a:ext cx="11360700" cy="7635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2" name="Google Shape;92;p16"/>
          <p:cNvSpPr txBox="1"/>
          <p:nvPr>
            <p:ph idx="1" type="body"/>
          </p:nvPr>
        </p:nvSpPr>
        <p:spPr>
          <a:xfrm>
            <a:off x="415600" y="1536633"/>
            <a:ext cx="11360700" cy="45552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93" name="Google Shape;93;p16"/>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4" name="Shape 94"/>
        <p:cNvGrpSpPr/>
        <p:nvPr/>
      </p:nvGrpSpPr>
      <p:grpSpPr>
        <a:xfrm>
          <a:off x="0" y="0"/>
          <a:ext cx="0" cy="0"/>
          <a:chOff x="0" y="0"/>
          <a:chExt cx="0" cy="0"/>
        </a:xfrm>
      </p:grpSpPr>
      <p:sp>
        <p:nvSpPr>
          <p:cNvPr id="95" name="Google Shape;95;p17"/>
          <p:cNvSpPr/>
          <p:nvPr/>
        </p:nvSpPr>
        <p:spPr>
          <a:xfrm>
            <a:off x="3624906" y="0"/>
            <a:ext cx="8567100" cy="20106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7"/>
          <p:cNvSpPr/>
          <p:nvPr/>
        </p:nvSpPr>
        <p:spPr>
          <a:xfrm>
            <a:off x="0" y="2205900"/>
            <a:ext cx="640800" cy="46521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7"/>
          <p:cNvSpPr/>
          <p:nvPr/>
        </p:nvSpPr>
        <p:spPr>
          <a:xfrm>
            <a:off x="257189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7"/>
          <p:cNvSpPr/>
          <p:nvPr/>
        </p:nvSpPr>
        <p:spPr>
          <a:xfrm>
            <a:off x="2694262"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7"/>
          <p:cNvSpPr/>
          <p:nvPr/>
        </p:nvSpPr>
        <p:spPr>
          <a:xfrm>
            <a:off x="2816626"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7"/>
          <p:cNvSpPr/>
          <p:nvPr/>
        </p:nvSpPr>
        <p:spPr>
          <a:xfrm>
            <a:off x="2938989" y="6518075"/>
            <a:ext cx="72000" cy="69900"/>
          </a:xfrm>
          <a:prstGeom prst="ellipse">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101" name="Google Shape;101;p17"/>
          <p:cNvCxnSpPr/>
          <p:nvPr/>
        </p:nvCxnSpPr>
        <p:spPr>
          <a:xfrm>
            <a:off x="3333891" y="6557675"/>
            <a:ext cx="7788300" cy="0"/>
          </a:xfrm>
          <a:prstGeom prst="straightConnector1">
            <a:avLst/>
          </a:prstGeom>
          <a:noFill/>
          <a:ln cap="flat" cmpd="sng" w="19050">
            <a:solidFill>
              <a:srgbClr val="434343"/>
            </a:solidFill>
            <a:prstDash val="solid"/>
            <a:round/>
            <a:headEnd len="sm" w="sm" type="none"/>
            <a:tailEnd len="sm" w="sm" type="none"/>
          </a:ln>
        </p:spPr>
      </p:cxnSp>
      <p:sp>
        <p:nvSpPr>
          <p:cNvPr id="102" name="Google Shape;102;p17"/>
          <p:cNvSpPr/>
          <p:nvPr/>
        </p:nvSpPr>
        <p:spPr>
          <a:xfrm>
            <a:off x="149300" y="144640"/>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3" name="Google Shape;103;p17"/>
          <p:cNvSpPr/>
          <p:nvPr/>
        </p:nvSpPr>
        <p:spPr>
          <a:xfrm rot="5400000">
            <a:off x="10165488" y="3940576"/>
            <a:ext cx="1972393" cy="1794744"/>
          </a:xfrm>
          <a:custGeom>
            <a:rect b="b" l="l" r="r" t="t"/>
            <a:pathLst>
              <a:path extrusionOk="0" h="1501878" w="1650538">
                <a:moveTo>
                  <a:pt x="1627365" y="1455553"/>
                </a:moveTo>
                <a:cubicBezTo>
                  <a:pt x="1640162" y="1455553"/>
                  <a:pt x="1650538" y="1465923"/>
                  <a:pt x="1650538" y="1478716"/>
                </a:cubicBezTo>
                <a:cubicBezTo>
                  <a:pt x="1650538" y="1491508"/>
                  <a:pt x="1640162" y="1501878"/>
                  <a:pt x="1627365" y="1501878"/>
                </a:cubicBezTo>
                <a:cubicBezTo>
                  <a:pt x="1614570" y="1501878"/>
                  <a:pt x="1604196" y="1491508"/>
                  <a:pt x="1604196" y="1478716"/>
                </a:cubicBezTo>
                <a:cubicBezTo>
                  <a:pt x="1604196" y="1465923"/>
                  <a:pt x="1614570" y="1455553"/>
                  <a:pt x="1627365" y="1455553"/>
                </a:cubicBezTo>
                <a:close/>
                <a:moveTo>
                  <a:pt x="1450276" y="1455553"/>
                </a:moveTo>
                <a:cubicBezTo>
                  <a:pt x="1463070" y="1455553"/>
                  <a:pt x="1473440" y="1465923"/>
                  <a:pt x="1473440" y="1478716"/>
                </a:cubicBezTo>
                <a:cubicBezTo>
                  <a:pt x="1473440" y="1491508"/>
                  <a:pt x="1463070" y="1501878"/>
                  <a:pt x="1450276" y="1501878"/>
                </a:cubicBezTo>
                <a:cubicBezTo>
                  <a:pt x="1437482" y="1501878"/>
                  <a:pt x="1427110" y="1491508"/>
                  <a:pt x="1427110" y="1478716"/>
                </a:cubicBezTo>
                <a:cubicBezTo>
                  <a:pt x="1427110" y="1465923"/>
                  <a:pt x="1437482" y="1455553"/>
                  <a:pt x="1450276" y="1455553"/>
                </a:cubicBezTo>
                <a:close/>
                <a:moveTo>
                  <a:pt x="1273177" y="1455553"/>
                </a:moveTo>
                <a:cubicBezTo>
                  <a:pt x="1285971" y="1455553"/>
                  <a:pt x="1296344" y="1465923"/>
                  <a:pt x="1296344" y="1478716"/>
                </a:cubicBezTo>
                <a:cubicBezTo>
                  <a:pt x="1296344" y="1491508"/>
                  <a:pt x="1285971" y="1501878"/>
                  <a:pt x="1273177" y="1501878"/>
                </a:cubicBezTo>
                <a:cubicBezTo>
                  <a:pt x="1260383" y="1501878"/>
                  <a:pt x="1250011" y="1491508"/>
                  <a:pt x="1250011" y="1478716"/>
                </a:cubicBezTo>
                <a:cubicBezTo>
                  <a:pt x="1250011" y="1465923"/>
                  <a:pt x="1260383" y="1455553"/>
                  <a:pt x="1273177" y="1455553"/>
                </a:cubicBezTo>
                <a:close/>
                <a:moveTo>
                  <a:pt x="1096085" y="1455553"/>
                </a:moveTo>
                <a:cubicBezTo>
                  <a:pt x="1108880" y="1455553"/>
                  <a:pt x="1119251" y="1465923"/>
                  <a:pt x="1119251" y="1478716"/>
                </a:cubicBezTo>
                <a:cubicBezTo>
                  <a:pt x="1119251" y="1491508"/>
                  <a:pt x="1108880" y="1501878"/>
                  <a:pt x="1096085" y="1501878"/>
                </a:cubicBezTo>
                <a:cubicBezTo>
                  <a:pt x="1083289" y="1501878"/>
                  <a:pt x="1072914" y="1491508"/>
                  <a:pt x="1072914" y="1478716"/>
                </a:cubicBezTo>
                <a:cubicBezTo>
                  <a:pt x="1072914" y="1465923"/>
                  <a:pt x="1083289" y="1455553"/>
                  <a:pt x="1096085" y="1455553"/>
                </a:cubicBezTo>
                <a:close/>
                <a:moveTo>
                  <a:pt x="918982" y="1455553"/>
                </a:moveTo>
                <a:cubicBezTo>
                  <a:pt x="931774" y="1455553"/>
                  <a:pt x="942146" y="1465923"/>
                  <a:pt x="942146" y="1478716"/>
                </a:cubicBezTo>
                <a:cubicBezTo>
                  <a:pt x="942146" y="1491509"/>
                  <a:pt x="931774" y="1501878"/>
                  <a:pt x="918982" y="1501878"/>
                </a:cubicBezTo>
                <a:cubicBezTo>
                  <a:pt x="906186" y="1501878"/>
                  <a:pt x="895815" y="1491509"/>
                  <a:pt x="895815" y="1478716"/>
                </a:cubicBezTo>
                <a:cubicBezTo>
                  <a:pt x="895815" y="1465923"/>
                  <a:pt x="906186" y="1455553"/>
                  <a:pt x="918982" y="1455553"/>
                </a:cubicBezTo>
                <a:close/>
                <a:moveTo>
                  <a:pt x="741886" y="1455553"/>
                </a:moveTo>
                <a:cubicBezTo>
                  <a:pt x="754681" y="1455553"/>
                  <a:pt x="765052" y="1465923"/>
                  <a:pt x="765052" y="1478716"/>
                </a:cubicBezTo>
                <a:cubicBezTo>
                  <a:pt x="765052" y="1491509"/>
                  <a:pt x="754681" y="1501878"/>
                  <a:pt x="741886" y="1501878"/>
                </a:cubicBezTo>
                <a:cubicBezTo>
                  <a:pt x="729092" y="1501878"/>
                  <a:pt x="718720" y="1491509"/>
                  <a:pt x="718720" y="1478716"/>
                </a:cubicBezTo>
                <a:cubicBezTo>
                  <a:pt x="718720" y="1465923"/>
                  <a:pt x="729092" y="1455553"/>
                  <a:pt x="741886" y="1455553"/>
                </a:cubicBezTo>
                <a:close/>
                <a:moveTo>
                  <a:pt x="564784" y="1455553"/>
                </a:moveTo>
                <a:cubicBezTo>
                  <a:pt x="577578" y="1455553"/>
                  <a:pt x="587950" y="1465923"/>
                  <a:pt x="587950" y="1478716"/>
                </a:cubicBezTo>
                <a:cubicBezTo>
                  <a:pt x="587950" y="1491509"/>
                  <a:pt x="577578" y="1501878"/>
                  <a:pt x="564784" y="1501878"/>
                </a:cubicBezTo>
                <a:cubicBezTo>
                  <a:pt x="551990" y="1501878"/>
                  <a:pt x="541618" y="1491509"/>
                  <a:pt x="541618" y="1478716"/>
                </a:cubicBezTo>
                <a:cubicBezTo>
                  <a:pt x="541618" y="1465923"/>
                  <a:pt x="551990" y="1455553"/>
                  <a:pt x="564784" y="1455553"/>
                </a:cubicBezTo>
                <a:close/>
                <a:moveTo>
                  <a:pt x="387688" y="1455553"/>
                </a:moveTo>
                <a:cubicBezTo>
                  <a:pt x="400481" y="1455553"/>
                  <a:pt x="410850" y="1465923"/>
                  <a:pt x="410850" y="1478716"/>
                </a:cubicBezTo>
                <a:cubicBezTo>
                  <a:pt x="410850" y="1491509"/>
                  <a:pt x="400481" y="1501878"/>
                  <a:pt x="387688" y="1501878"/>
                </a:cubicBezTo>
                <a:cubicBezTo>
                  <a:pt x="374892" y="1501878"/>
                  <a:pt x="364520" y="1491509"/>
                  <a:pt x="364520" y="1478716"/>
                </a:cubicBezTo>
                <a:cubicBezTo>
                  <a:pt x="364520" y="1465923"/>
                  <a:pt x="374892" y="1455553"/>
                  <a:pt x="387688" y="1455553"/>
                </a:cubicBezTo>
                <a:close/>
                <a:moveTo>
                  <a:pt x="210584" y="1455553"/>
                </a:moveTo>
                <a:cubicBezTo>
                  <a:pt x="223378" y="1455553"/>
                  <a:pt x="233750" y="1465923"/>
                  <a:pt x="233750" y="1478716"/>
                </a:cubicBezTo>
                <a:cubicBezTo>
                  <a:pt x="233750" y="1491509"/>
                  <a:pt x="223378" y="1501878"/>
                  <a:pt x="210584" y="1501878"/>
                </a:cubicBezTo>
                <a:cubicBezTo>
                  <a:pt x="197790" y="1501878"/>
                  <a:pt x="187418" y="1491509"/>
                  <a:pt x="187418" y="1478716"/>
                </a:cubicBezTo>
                <a:cubicBezTo>
                  <a:pt x="187418" y="1465923"/>
                  <a:pt x="197790" y="1455553"/>
                  <a:pt x="210584" y="1455553"/>
                </a:cubicBezTo>
                <a:close/>
                <a:moveTo>
                  <a:pt x="33486" y="1455553"/>
                </a:moveTo>
                <a:cubicBezTo>
                  <a:pt x="46280" y="1455553"/>
                  <a:pt x="56652" y="1465923"/>
                  <a:pt x="56652" y="1478716"/>
                </a:cubicBezTo>
                <a:cubicBezTo>
                  <a:pt x="56652" y="1491509"/>
                  <a:pt x="46280" y="1501878"/>
                  <a:pt x="33486" y="1501878"/>
                </a:cubicBezTo>
                <a:cubicBezTo>
                  <a:pt x="20692" y="1501878"/>
                  <a:pt x="10320" y="1491509"/>
                  <a:pt x="10320" y="1478716"/>
                </a:cubicBezTo>
                <a:cubicBezTo>
                  <a:pt x="10320" y="1465923"/>
                  <a:pt x="20692" y="1455553"/>
                  <a:pt x="33486" y="1455553"/>
                </a:cubicBezTo>
                <a:close/>
                <a:moveTo>
                  <a:pt x="1621171" y="1263547"/>
                </a:moveTo>
                <a:cubicBezTo>
                  <a:pt x="1633968" y="1263547"/>
                  <a:pt x="1644342" y="1273917"/>
                  <a:pt x="1644342" y="1286711"/>
                </a:cubicBezTo>
                <a:cubicBezTo>
                  <a:pt x="1644342" y="1299505"/>
                  <a:pt x="1633968" y="1309877"/>
                  <a:pt x="1621171" y="1309877"/>
                </a:cubicBezTo>
                <a:cubicBezTo>
                  <a:pt x="1608373" y="1309877"/>
                  <a:pt x="1597999" y="1299505"/>
                  <a:pt x="1597999" y="1286711"/>
                </a:cubicBezTo>
                <a:cubicBezTo>
                  <a:pt x="1597999" y="1273917"/>
                  <a:pt x="1608373" y="1263547"/>
                  <a:pt x="1621171" y="1263547"/>
                </a:cubicBezTo>
                <a:close/>
                <a:moveTo>
                  <a:pt x="1444083" y="1263547"/>
                </a:moveTo>
                <a:cubicBezTo>
                  <a:pt x="1456876" y="1263547"/>
                  <a:pt x="1467247" y="1273917"/>
                  <a:pt x="1467247" y="1286711"/>
                </a:cubicBezTo>
                <a:cubicBezTo>
                  <a:pt x="1467247" y="1299505"/>
                  <a:pt x="1456876" y="1309877"/>
                  <a:pt x="1444083" y="1309877"/>
                </a:cubicBezTo>
                <a:cubicBezTo>
                  <a:pt x="1431289" y="1309877"/>
                  <a:pt x="1420919" y="1299505"/>
                  <a:pt x="1420919" y="1286711"/>
                </a:cubicBezTo>
                <a:cubicBezTo>
                  <a:pt x="1420919" y="1273917"/>
                  <a:pt x="1431289" y="1263547"/>
                  <a:pt x="1444083" y="1263547"/>
                </a:cubicBezTo>
                <a:close/>
                <a:moveTo>
                  <a:pt x="1266984" y="1263547"/>
                </a:moveTo>
                <a:cubicBezTo>
                  <a:pt x="1279777" y="1263547"/>
                  <a:pt x="1290150" y="1273917"/>
                  <a:pt x="1290150" y="1286711"/>
                </a:cubicBezTo>
                <a:cubicBezTo>
                  <a:pt x="1290150" y="1299506"/>
                  <a:pt x="1279777" y="1309877"/>
                  <a:pt x="1266984" y="1309877"/>
                </a:cubicBezTo>
                <a:cubicBezTo>
                  <a:pt x="1254188" y="1309877"/>
                  <a:pt x="1243818" y="1299506"/>
                  <a:pt x="1243818" y="1286711"/>
                </a:cubicBezTo>
                <a:cubicBezTo>
                  <a:pt x="1243818" y="1273917"/>
                  <a:pt x="1254188" y="1263547"/>
                  <a:pt x="1266984" y="1263547"/>
                </a:cubicBezTo>
                <a:close/>
                <a:moveTo>
                  <a:pt x="1089891" y="1263547"/>
                </a:moveTo>
                <a:cubicBezTo>
                  <a:pt x="1102686" y="1263547"/>
                  <a:pt x="1113060" y="1273917"/>
                  <a:pt x="1113060" y="1286711"/>
                </a:cubicBezTo>
                <a:cubicBezTo>
                  <a:pt x="1113060" y="1299506"/>
                  <a:pt x="1102686" y="1309877"/>
                  <a:pt x="1089891" y="1309877"/>
                </a:cubicBezTo>
                <a:cubicBezTo>
                  <a:pt x="1077094" y="1309877"/>
                  <a:pt x="1066719" y="1299506"/>
                  <a:pt x="1066719" y="1286711"/>
                </a:cubicBezTo>
                <a:cubicBezTo>
                  <a:pt x="1066719" y="1273917"/>
                  <a:pt x="1077094" y="1263547"/>
                  <a:pt x="1089891" y="1263547"/>
                </a:cubicBezTo>
                <a:close/>
                <a:moveTo>
                  <a:pt x="912789" y="1263547"/>
                </a:moveTo>
                <a:cubicBezTo>
                  <a:pt x="925583" y="1263547"/>
                  <a:pt x="935953" y="1273917"/>
                  <a:pt x="935953" y="1286711"/>
                </a:cubicBezTo>
                <a:cubicBezTo>
                  <a:pt x="935953" y="1299506"/>
                  <a:pt x="925583" y="1309877"/>
                  <a:pt x="912789" y="1309877"/>
                </a:cubicBezTo>
                <a:cubicBezTo>
                  <a:pt x="899990" y="1309877"/>
                  <a:pt x="889623" y="1299506"/>
                  <a:pt x="889623" y="1286711"/>
                </a:cubicBezTo>
                <a:cubicBezTo>
                  <a:pt x="889623" y="1273917"/>
                  <a:pt x="899990" y="1263547"/>
                  <a:pt x="912789" y="1263547"/>
                </a:cubicBezTo>
                <a:close/>
                <a:moveTo>
                  <a:pt x="735692" y="1263547"/>
                </a:moveTo>
                <a:cubicBezTo>
                  <a:pt x="748486" y="1263547"/>
                  <a:pt x="758858" y="1273917"/>
                  <a:pt x="758858" y="1286711"/>
                </a:cubicBezTo>
                <a:cubicBezTo>
                  <a:pt x="758858" y="1299507"/>
                  <a:pt x="748486" y="1309877"/>
                  <a:pt x="735692" y="1309877"/>
                </a:cubicBezTo>
                <a:cubicBezTo>
                  <a:pt x="722898" y="1309877"/>
                  <a:pt x="712525" y="1299507"/>
                  <a:pt x="712525" y="1286711"/>
                </a:cubicBezTo>
                <a:cubicBezTo>
                  <a:pt x="712525" y="1273917"/>
                  <a:pt x="722898" y="1263547"/>
                  <a:pt x="735692" y="1263547"/>
                </a:cubicBezTo>
                <a:close/>
                <a:moveTo>
                  <a:pt x="558589" y="1263547"/>
                </a:moveTo>
                <a:cubicBezTo>
                  <a:pt x="571384" y="1263547"/>
                  <a:pt x="581756" y="1273917"/>
                  <a:pt x="581756" y="1286711"/>
                </a:cubicBezTo>
                <a:cubicBezTo>
                  <a:pt x="581756" y="1299507"/>
                  <a:pt x="571384" y="1309877"/>
                  <a:pt x="558589" y="1309877"/>
                </a:cubicBezTo>
                <a:cubicBezTo>
                  <a:pt x="545796" y="1309877"/>
                  <a:pt x="535423" y="1299507"/>
                  <a:pt x="535423" y="1286711"/>
                </a:cubicBezTo>
                <a:cubicBezTo>
                  <a:pt x="535423" y="1273917"/>
                  <a:pt x="545796" y="1263547"/>
                  <a:pt x="558589" y="1263547"/>
                </a:cubicBezTo>
                <a:close/>
                <a:moveTo>
                  <a:pt x="381492" y="1263547"/>
                </a:moveTo>
                <a:cubicBezTo>
                  <a:pt x="394287" y="1263547"/>
                  <a:pt x="404657" y="1273917"/>
                  <a:pt x="404657" y="1286711"/>
                </a:cubicBezTo>
                <a:cubicBezTo>
                  <a:pt x="404657" y="1299507"/>
                  <a:pt x="394287" y="1309877"/>
                  <a:pt x="381492" y="1309877"/>
                </a:cubicBezTo>
                <a:cubicBezTo>
                  <a:pt x="368698" y="1309877"/>
                  <a:pt x="358325" y="1299507"/>
                  <a:pt x="358325" y="1286711"/>
                </a:cubicBezTo>
                <a:cubicBezTo>
                  <a:pt x="358325" y="1273917"/>
                  <a:pt x="368698" y="1263547"/>
                  <a:pt x="381492" y="1263547"/>
                </a:cubicBezTo>
                <a:close/>
                <a:moveTo>
                  <a:pt x="204391" y="1263547"/>
                </a:moveTo>
                <a:cubicBezTo>
                  <a:pt x="217185" y="1263547"/>
                  <a:pt x="227557" y="1273917"/>
                  <a:pt x="227557" y="1286711"/>
                </a:cubicBezTo>
                <a:cubicBezTo>
                  <a:pt x="227557" y="1299507"/>
                  <a:pt x="217185" y="1309877"/>
                  <a:pt x="204391" y="1309877"/>
                </a:cubicBezTo>
                <a:cubicBezTo>
                  <a:pt x="191597" y="1309877"/>
                  <a:pt x="181225" y="1299507"/>
                  <a:pt x="181225" y="1286711"/>
                </a:cubicBezTo>
                <a:cubicBezTo>
                  <a:pt x="181225" y="1273917"/>
                  <a:pt x="191597" y="1263547"/>
                  <a:pt x="204391" y="1263547"/>
                </a:cubicBezTo>
                <a:close/>
                <a:moveTo>
                  <a:pt x="27292" y="1263547"/>
                </a:moveTo>
                <a:cubicBezTo>
                  <a:pt x="40086" y="1263547"/>
                  <a:pt x="50458" y="1273917"/>
                  <a:pt x="50458" y="1286711"/>
                </a:cubicBezTo>
                <a:cubicBezTo>
                  <a:pt x="50458" y="1299507"/>
                  <a:pt x="40086" y="1309879"/>
                  <a:pt x="27292" y="1309879"/>
                </a:cubicBezTo>
                <a:cubicBezTo>
                  <a:pt x="14499" y="1309879"/>
                  <a:pt x="4127" y="1299507"/>
                  <a:pt x="4127" y="1286711"/>
                </a:cubicBezTo>
                <a:cubicBezTo>
                  <a:pt x="4127" y="1273917"/>
                  <a:pt x="14499" y="1263547"/>
                  <a:pt x="27292" y="1263547"/>
                </a:cubicBezTo>
                <a:close/>
                <a:moveTo>
                  <a:pt x="1623236" y="1092182"/>
                </a:moveTo>
                <a:cubicBezTo>
                  <a:pt x="1636033" y="1092182"/>
                  <a:pt x="1646408" y="1102552"/>
                  <a:pt x="1646408" y="1115347"/>
                </a:cubicBezTo>
                <a:cubicBezTo>
                  <a:pt x="1646408" y="1128142"/>
                  <a:pt x="1636033" y="1138515"/>
                  <a:pt x="1623236" y="1138515"/>
                </a:cubicBezTo>
                <a:cubicBezTo>
                  <a:pt x="1610438" y="1138515"/>
                  <a:pt x="1600064" y="1128142"/>
                  <a:pt x="1600064" y="1115347"/>
                </a:cubicBezTo>
                <a:cubicBezTo>
                  <a:pt x="1600064" y="1102552"/>
                  <a:pt x="1610438" y="1092182"/>
                  <a:pt x="1623236" y="1092182"/>
                </a:cubicBezTo>
                <a:close/>
                <a:moveTo>
                  <a:pt x="1446146" y="1092182"/>
                </a:moveTo>
                <a:cubicBezTo>
                  <a:pt x="1458940" y="1092182"/>
                  <a:pt x="1469312" y="1102552"/>
                  <a:pt x="1469312" y="1115347"/>
                </a:cubicBezTo>
                <a:cubicBezTo>
                  <a:pt x="1469312" y="1128142"/>
                  <a:pt x="1458940" y="1138515"/>
                  <a:pt x="1446146" y="1138515"/>
                </a:cubicBezTo>
                <a:cubicBezTo>
                  <a:pt x="1433354" y="1138515"/>
                  <a:pt x="1422981" y="1128142"/>
                  <a:pt x="1422981" y="1115347"/>
                </a:cubicBezTo>
                <a:cubicBezTo>
                  <a:pt x="1422981" y="1102552"/>
                  <a:pt x="1433354" y="1092182"/>
                  <a:pt x="1446146" y="1092182"/>
                </a:cubicBezTo>
                <a:close/>
                <a:moveTo>
                  <a:pt x="1269048" y="1092182"/>
                </a:moveTo>
                <a:cubicBezTo>
                  <a:pt x="1281842" y="1092182"/>
                  <a:pt x="1292214" y="1102553"/>
                  <a:pt x="1292214" y="1115347"/>
                </a:cubicBezTo>
                <a:cubicBezTo>
                  <a:pt x="1292214" y="1128143"/>
                  <a:pt x="1281842" y="1138515"/>
                  <a:pt x="1269048" y="1138515"/>
                </a:cubicBezTo>
                <a:cubicBezTo>
                  <a:pt x="1256253" y="1138515"/>
                  <a:pt x="1245882" y="1128143"/>
                  <a:pt x="1245882" y="1115347"/>
                </a:cubicBezTo>
                <a:cubicBezTo>
                  <a:pt x="1245882" y="1102553"/>
                  <a:pt x="1256253" y="1092182"/>
                  <a:pt x="1269048" y="1092182"/>
                </a:cubicBezTo>
                <a:close/>
                <a:moveTo>
                  <a:pt x="1091956" y="1092182"/>
                </a:moveTo>
                <a:cubicBezTo>
                  <a:pt x="1104753" y="1092182"/>
                  <a:pt x="1115123" y="1102553"/>
                  <a:pt x="1115123" y="1115347"/>
                </a:cubicBezTo>
                <a:cubicBezTo>
                  <a:pt x="1115123" y="1128143"/>
                  <a:pt x="1104753" y="1138515"/>
                  <a:pt x="1091956" y="1138515"/>
                </a:cubicBezTo>
                <a:cubicBezTo>
                  <a:pt x="1079159" y="1138515"/>
                  <a:pt x="1068786" y="1128143"/>
                  <a:pt x="1068786" y="1115347"/>
                </a:cubicBezTo>
                <a:cubicBezTo>
                  <a:pt x="1068786" y="1102553"/>
                  <a:pt x="1079159" y="1092182"/>
                  <a:pt x="1091956" y="1092182"/>
                </a:cubicBezTo>
                <a:close/>
                <a:moveTo>
                  <a:pt x="914854" y="1092182"/>
                </a:moveTo>
                <a:cubicBezTo>
                  <a:pt x="927647" y="1092182"/>
                  <a:pt x="938017" y="1102553"/>
                  <a:pt x="938017" y="1115347"/>
                </a:cubicBezTo>
                <a:cubicBezTo>
                  <a:pt x="938017" y="1128143"/>
                  <a:pt x="927647" y="1138515"/>
                  <a:pt x="914854" y="1138515"/>
                </a:cubicBezTo>
                <a:cubicBezTo>
                  <a:pt x="902054" y="1138515"/>
                  <a:pt x="891687" y="1128143"/>
                  <a:pt x="891687" y="1115347"/>
                </a:cubicBezTo>
                <a:cubicBezTo>
                  <a:pt x="891687" y="1102553"/>
                  <a:pt x="902054" y="1092182"/>
                  <a:pt x="914854" y="1092182"/>
                </a:cubicBezTo>
                <a:close/>
                <a:moveTo>
                  <a:pt x="737757" y="1092182"/>
                </a:moveTo>
                <a:cubicBezTo>
                  <a:pt x="750552" y="1092182"/>
                  <a:pt x="760924" y="1102553"/>
                  <a:pt x="760924" y="1115347"/>
                </a:cubicBezTo>
                <a:cubicBezTo>
                  <a:pt x="760924" y="1128143"/>
                  <a:pt x="750552" y="1138515"/>
                  <a:pt x="737757" y="1138515"/>
                </a:cubicBezTo>
                <a:cubicBezTo>
                  <a:pt x="724963" y="1138515"/>
                  <a:pt x="714591" y="1128143"/>
                  <a:pt x="714591" y="1115347"/>
                </a:cubicBezTo>
                <a:cubicBezTo>
                  <a:pt x="714591" y="1102553"/>
                  <a:pt x="724963" y="1092182"/>
                  <a:pt x="737757" y="1092182"/>
                </a:cubicBezTo>
                <a:close/>
                <a:moveTo>
                  <a:pt x="560655" y="1092182"/>
                </a:moveTo>
                <a:cubicBezTo>
                  <a:pt x="573449" y="1092182"/>
                  <a:pt x="583821" y="1102553"/>
                  <a:pt x="583821" y="1115348"/>
                </a:cubicBezTo>
                <a:cubicBezTo>
                  <a:pt x="583821" y="1128143"/>
                  <a:pt x="573449" y="1138515"/>
                  <a:pt x="560655" y="1138515"/>
                </a:cubicBezTo>
                <a:cubicBezTo>
                  <a:pt x="547861" y="1138515"/>
                  <a:pt x="537489" y="1128143"/>
                  <a:pt x="537489" y="1115348"/>
                </a:cubicBezTo>
                <a:cubicBezTo>
                  <a:pt x="537489" y="1102553"/>
                  <a:pt x="547861" y="1092182"/>
                  <a:pt x="560655" y="1092182"/>
                </a:cubicBezTo>
                <a:close/>
                <a:moveTo>
                  <a:pt x="383558" y="1092182"/>
                </a:moveTo>
                <a:cubicBezTo>
                  <a:pt x="396353" y="1092182"/>
                  <a:pt x="406723" y="1102553"/>
                  <a:pt x="406723" y="1115348"/>
                </a:cubicBezTo>
                <a:cubicBezTo>
                  <a:pt x="406723" y="1128143"/>
                  <a:pt x="396353" y="1138515"/>
                  <a:pt x="383558" y="1138515"/>
                </a:cubicBezTo>
                <a:cubicBezTo>
                  <a:pt x="370763" y="1138515"/>
                  <a:pt x="360391" y="1128143"/>
                  <a:pt x="360391" y="1115348"/>
                </a:cubicBezTo>
                <a:cubicBezTo>
                  <a:pt x="360391" y="1102553"/>
                  <a:pt x="370763" y="1092182"/>
                  <a:pt x="383558" y="1092182"/>
                </a:cubicBezTo>
                <a:close/>
                <a:moveTo>
                  <a:pt x="206455" y="1092182"/>
                </a:moveTo>
                <a:cubicBezTo>
                  <a:pt x="219249" y="1092182"/>
                  <a:pt x="229621" y="1102553"/>
                  <a:pt x="229621" y="1115348"/>
                </a:cubicBezTo>
                <a:cubicBezTo>
                  <a:pt x="229621" y="1128143"/>
                  <a:pt x="219249" y="1138515"/>
                  <a:pt x="206455" y="1138515"/>
                </a:cubicBezTo>
                <a:cubicBezTo>
                  <a:pt x="193661" y="1138515"/>
                  <a:pt x="183289" y="1128143"/>
                  <a:pt x="183289" y="1115348"/>
                </a:cubicBezTo>
                <a:cubicBezTo>
                  <a:pt x="183289" y="1102553"/>
                  <a:pt x="193661" y="1092182"/>
                  <a:pt x="206455" y="1092182"/>
                </a:cubicBezTo>
                <a:close/>
                <a:moveTo>
                  <a:pt x="29357" y="1092182"/>
                </a:moveTo>
                <a:cubicBezTo>
                  <a:pt x="42151" y="1092182"/>
                  <a:pt x="52523" y="1102553"/>
                  <a:pt x="52523" y="1115348"/>
                </a:cubicBezTo>
                <a:cubicBezTo>
                  <a:pt x="52523" y="1128143"/>
                  <a:pt x="42151" y="1138515"/>
                  <a:pt x="29357" y="1138515"/>
                </a:cubicBezTo>
                <a:cubicBezTo>
                  <a:pt x="16563" y="1138515"/>
                  <a:pt x="6191" y="1128143"/>
                  <a:pt x="6191" y="1115348"/>
                </a:cubicBezTo>
                <a:cubicBezTo>
                  <a:pt x="6191" y="1102553"/>
                  <a:pt x="16563" y="1092182"/>
                  <a:pt x="29357" y="1092182"/>
                </a:cubicBezTo>
                <a:close/>
                <a:moveTo>
                  <a:pt x="1623236" y="900174"/>
                </a:moveTo>
                <a:cubicBezTo>
                  <a:pt x="1636033" y="900174"/>
                  <a:pt x="1646408" y="910547"/>
                  <a:pt x="1646408" y="923339"/>
                </a:cubicBezTo>
                <a:cubicBezTo>
                  <a:pt x="1646408" y="936133"/>
                  <a:pt x="1636033" y="946506"/>
                  <a:pt x="1623236" y="946506"/>
                </a:cubicBezTo>
                <a:cubicBezTo>
                  <a:pt x="1610438" y="946506"/>
                  <a:pt x="1600064" y="936133"/>
                  <a:pt x="1600064" y="923339"/>
                </a:cubicBezTo>
                <a:cubicBezTo>
                  <a:pt x="1600064" y="910547"/>
                  <a:pt x="1610438" y="900174"/>
                  <a:pt x="1623236" y="900174"/>
                </a:cubicBezTo>
                <a:close/>
                <a:moveTo>
                  <a:pt x="1446147" y="900174"/>
                </a:moveTo>
                <a:cubicBezTo>
                  <a:pt x="1458941" y="900174"/>
                  <a:pt x="1469313" y="910547"/>
                  <a:pt x="1469313" y="923339"/>
                </a:cubicBezTo>
                <a:cubicBezTo>
                  <a:pt x="1469313" y="936133"/>
                  <a:pt x="1458941" y="946506"/>
                  <a:pt x="1446147" y="946506"/>
                </a:cubicBezTo>
                <a:cubicBezTo>
                  <a:pt x="1433354" y="946506"/>
                  <a:pt x="1422981" y="936133"/>
                  <a:pt x="1422981" y="923339"/>
                </a:cubicBezTo>
                <a:cubicBezTo>
                  <a:pt x="1422981" y="910547"/>
                  <a:pt x="1433354" y="900174"/>
                  <a:pt x="1446147" y="900174"/>
                </a:cubicBezTo>
                <a:close/>
                <a:moveTo>
                  <a:pt x="1269048" y="900174"/>
                </a:moveTo>
                <a:cubicBezTo>
                  <a:pt x="1281842" y="900174"/>
                  <a:pt x="1292215" y="910547"/>
                  <a:pt x="1292215" y="923339"/>
                </a:cubicBezTo>
                <a:cubicBezTo>
                  <a:pt x="1292215" y="936133"/>
                  <a:pt x="1281842" y="946506"/>
                  <a:pt x="1269048" y="946506"/>
                </a:cubicBezTo>
                <a:cubicBezTo>
                  <a:pt x="1256253" y="946506"/>
                  <a:pt x="1245882" y="936133"/>
                  <a:pt x="1245882" y="923339"/>
                </a:cubicBezTo>
                <a:cubicBezTo>
                  <a:pt x="1245882" y="910547"/>
                  <a:pt x="1256253" y="900174"/>
                  <a:pt x="1269048" y="900174"/>
                </a:cubicBezTo>
                <a:close/>
                <a:moveTo>
                  <a:pt x="1091956" y="900174"/>
                </a:moveTo>
                <a:cubicBezTo>
                  <a:pt x="1104753" y="900174"/>
                  <a:pt x="1115123" y="910547"/>
                  <a:pt x="1115123" y="923339"/>
                </a:cubicBezTo>
                <a:cubicBezTo>
                  <a:pt x="1115123" y="936133"/>
                  <a:pt x="1104753" y="946506"/>
                  <a:pt x="1091956" y="946506"/>
                </a:cubicBezTo>
                <a:cubicBezTo>
                  <a:pt x="1079160" y="946506"/>
                  <a:pt x="1068786" y="936133"/>
                  <a:pt x="1068786" y="923339"/>
                </a:cubicBezTo>
                <a:cubicBezTo>
                  <a:pt x="1068786" y="910547"/>
                  <a:pt x="1079160" y="900174"/>
                  <a:pt x="1091956" y="900174"/>
                </a:cubicBezTo>
                <a:close/>
                <a:moveTo>
                  <a:pt x="914854" y="900174"/>
                </a:moveTo>
                <a:cubicBezTo>
                  <a:pt x="927647" y="900174"/>
                  <a:pt x="938019" y="910547"/>
                  <a:pt x="938019" y="923339"/>
                </a:cubicBezTo>
                <a:cubicBezTo>
                  <a:pt x="938019" y="936133"/>
                  <a:pt x="927647" y="946506"/>
                  <a:pt x="914854" y="946506"/>
                </a:cubicBezTo>
                <a:cubicBezTo>
                  <a:pt x="902054" y="946506"/>
                  <a:pt x="891687" y="936133"/>
                  <a:pt x="891687" y="923339"/>
                </a:cubicBezTo>
                <a:cubicBezTo>
                  <a:pt x="891687" y="910547"/>
                  <a:pt x="902054" y="900174"/>
                  <a:pt x="914854" y="900174"/>
                </a:cubicBezTo>
                <a:close/>
                <a:moveTo>
                  <a:pt x="737758" y="900174"/>
                </a:moveTo>
                <a:cubicBezTo>
                  <a:pt x="750552" y="900174"/>
                  <a:pt x="760924" y="910547"/>
                  <a:pt x="760924" y="923339"/>
                </a:cubicBezTo>
                <a:cubicBezTo>
                  <a:pt x="760924" y="936134"/>
                  <a:pt x="750552" y="946506"/>
                  <a:pt x="737758" y="946506"/>
                </a:cubicBezTo>
                <a:cubicBezTo>
                  <a:pt x="724964" y="946506"/>
                  <a:pt x="714592" y="936134"/>
                  <a:pt x="714592" y="923339"/>
                </a:cubicBezTo>
                <a:cubicBezTo>
                  <a:pt x="714592" y="910547"/>
                  <a:pt x="724964" y="900174"/>
                  <a:pt x="737758" y="900174"/>
                </a:cubicBezTo>
                <a:close/>
                <a:moveTo>
                  <a:pt x="560655" y="900174"/>
                </a:moveTo>
                <a:cubicBezTo>
                  <a:pt x="573450" y="900174"/>
                  <a:pt x="583822" y="910547"/>
                  <a:pt x="583822" y="923339"/>
                </a:cubicBezTo>
                <a:cubicBezTo>
                  <a:pt x="583822" y="936134"/>
                  <a:pt x="573450" y="946506"/>
                  <a:pt x="560655" y="946506"/>
                </a:cubicBezTo>
                <a:cubicBezTo>
                  <a:pt x="547862" y="946506"/>
                  <a:pt x="537490" y="936134"/>
                  <a:pt x="537490" y="923339"/>
                </a:cubicBezTo>
                <a:cubicBezTo>
                  <a:pt x="537490" y="910547"/>
                  <a:pt x="547862" y="900174"/>
                  <a:pt x="560655" y="900174"/>
                </a:cubicBezTo>
                <a:close/>
                <a:moveTo>
                  <a:pt x="383559" y="900174"/>
                </a:moveTo>
                <a:cubicBezTo>
                  <a:pt x="396353" y="900174"/>
                  <a:pt x="406723" y="910547"/>
                  <a:pt x="406723" y="923339"/>
                </a:cubicBezTo>
                <a:cubicBezTo>
                  <a:pt x="406723" y="936134"/>
                  <a:pt x="396353" y="946506"/>
                  <a:pt x="383559" y="946506"/>
                </a:cubicBezTo>
                <a:cubicBezTo>
                  <a:pt x="370763" y="946506"/>
                  <a:pt x="360392" y="936134"/>
                  <a:pt x="360392" y="923339"/>
                </a:cubicBezTo>
                <a:cubicBezTo>
                  <a:pt x="360392" y="910547"/>
                  <a:pt x="370763" y="900174"/>
                  <a:pt x="383559" y="900174"/>
                </a:cubicBezTo>
                <a:close/>
                <a:moveTo>
                  <a:pt x="206456" y="900174"/>
                </a:moveTo>
                <a:cubicBezTo>
                  <a:pt x="219249" y="900174"/>
                  <a:pt x="229621" y="910547"/>
                  <a:pt x="229621" y="923339"/>
                </a:cubicBezTo>
                <a:cubicBezTo>
                  <a:pt x="229621" y="936134"/>
                  <a:pt x="219249" y="946506"/>
                  <a:pt x="206456" y="946506"/>
                </a:cubicBezTo>
                <a:cubicBezTo>
                  <a:pt x="193662" y="946506"/>
                  <a:pt x="183290" y="936134"/>
                  <a:pt x="183290" y="923339"/>
                </a:cubicBezTo>
                <a:cubicBezTo>
                  <a:pt x="183290" y="910547"/>
                  <a:pt x="193662" y="900174"/>
                  <a:pt x="206456" y="900174"/>
                </a:cubicBezTo>
                <a:close/>
                <a:moveTo>
                  <a:pt x="29357" y="900174"/>
                </a:moveTo>
                <a:cubicBezTo>
                  <a:pt x="42151" y="900174"/>
                  <a:pt x="52523" y="910547"/>
                  <a:pt x="52523" y="923339"/>
                </a:cubicBezTo>
                <a:cubicBezTo>
                  <a:pt x="52523" y="936134"/>
                  <a:pt x="42151" y="946506"/>
                  <a:pt x="29357" y="946506"/>
                </a:cubicBezTo>
                <a:cubicBezTo>
                  <a:pt x="16564" y="946506"/>
                  <a:pt x="6192" y="936134"/>
                  <a:pt x="6192" y="923339"/>
                </a:cubicBezTo>
                <a:cubicBezTo>
                  <a:pt x="6192" y="910547"/>
                  <a:pt x="16564" y="900174"/>
                  <a:pt x="29357" y="900174"/>
                </a:cubicBezTo>
                <a:close/>
                <a:moveTo>
                  <a:pt x="1448211" y="728810"/>
                </a:moveTo>
                <a:cubicBezTo>
                  <a:pt x="1461004" y="728810"/>
                  <a:pt x="1471376" y="739182"/>
                  <a:pt x="1471376" y="751977"/>
                </a:cubicBezTo>
                <a:cubicBezTo>
                  <a:pt x="1471376" y="764771"/>
                  <a:pt x="1461004" y="775143"/>
                  <a:pt x="1448211" y="775143"/>
                </a:cubicBezTo>
                <a:cubicBezTo>
                  <a:pt x="1435418" y="775143"/>
                  <a:pt x="1425046" y="764771"/>
                  <a:pt x="1425046" y="751977"/>
                </a:cubicBezTo>
                <a:cubicBezTo>
                  <a:pt x="1425046" y="739182"/>
                  <a:pt x="1435418" y="728810"/>
                  <a:pt x="1448211" y="728810"/>
                </a:cubicBezTo>
                <a:close/>
                <a:moveTo>
                  <a:pt x="1271113" y="728810"/>
                </a:moveTo>
                <a:cubicBezTo>
                  <a:pt x="1283908" y="728810"/>
                  <a:pt x="1294279" y="739182"/>
                  <a:pt x="1294279" y="751977"/>
                </a:cubicBezTo>
                <a:cubicBezTo>
                  <a:pt x="1294279" y="764771"/>
                  <a:pt x="1283908" y="775143"/>
                  <a:pt x="1271113" y="775143"/>
                </a:cubicBezTo>
                <a:cubicBezTo>
                  <a:pt x="1258318" y="775143"/>
                  <a:pt x="1247946" y="764771"/>
                  <a:pt x="1247946" y="751977"/>
                </a:cubicBezTo>
                <a:cubicBezTo>
                  <a:pt x="1247946" y="739182"/>
                  <a:pt x="1258318" y="728810"/>
                  <a:pt x="1271113" y="728810"/>
                </a:cubicBezTo>
                <a:close/>
                <a:moveTo>
                  <a:pt x="1094023" y="728810"/>
                </a:moveTo>
                <a:cubicBezTo>
                  <a:pt x="1106818" y="728810"/>
                  <a:pt x="1117189" y="739182"/>
                  <a:pt x="1117189" y="751977"/>
                </a:cubicBezTo>
                <a:cubicBezTo>
                  <a:pt x="1117189" y="764771"/>
                  <a:pt x="1106818" y="775143"/>
                  <a:pt x="1094023" y="775143"/>
                </a:cubicBezTo>
                <a:cubicBezTo>
                  <a:pt x="1081225" y="775143"/>
                  <a:pt x="1070851" y="764771"/>
                  <a:pt x="1070851" y="751977"/>
                </a:cubicBezTo>
                <a:cubicBezTo>
                  <a:pt x="1070851" y="739182"/>
                  <a:pt x="1081225" y="728810"/>
                  <a:pt x="1094023" y="728810"/>
                </a:cubicBezTo>
                <a:close/>
                <a:moveTo>
                  <a:pt x="916920" y="728810"/>
                </a:moveTo>
                <a:cubicBezTo>
                  <a:pt x="929710" y="728810"/>
                  <a:pt x="940083" y="739182"/>
                  <a:pt x="940083" y="751977"/>
                </a:cubicBezTo>
                <a:cubicBezTo>
                  <a:pt x="940083" y="764771"/>
                  <a:pt x="929710" y="775143"/>
                  <a:pt x="916920" y="775143"/>
                </a:cubicBezTo>
                <a:cubicBezTo>
                  <a:pt x="904121" y="775143"/>
                  <a:pt x="893752" y="764771"/>
                  <a:pt x="893752" y="751977"/>
                </a:cubicBezTo>
                <a:cubicBezTo>
                  <a:pt x="893752" y="739182"/>
                  <a:pt x="904121" y="728810"/>
                  <a:pt x="916920" y="728810"/>
                </a:cubicBezTo>
                <a:close/>
                <a:moveTo>
                  <a:pt x="739823" y="728810"/>
                </a:moveTo>
                <a:cubicBezTo>
                  <a:pt x="752617" y="728810"/>
                  <a:pt x="762989" y="739182"/>
                  <a:pt x="762989" y="751977"/>
                </a:cubicBezTo>
                <a:cubicBezTo>
                  <a:pt x="762989" y="764771"/>
                  <a:pt x="752617" y="775143"/>
                  <a:pt x="739823" y="775143"/>
                </a:cubicBezTo>
                <a:cubicBezTo>
                  <a:pt x="727029" y="775143"/>
                  <a:pt x="716656" y="764771"/>
                  <a:pt x="716656" y="751977"/>
                </a:cubicBezTo>
                <a:cubicBezTo>
                  <a:pt x="716656" y="739182"/>
                  <a:pt x="727029" y="728810"/>
                  <a:pt x="739823" y="728810"/>
                </a:cubicBezTo>
                <a:close/>
                <a:moveTo>
                  <a:pt x="562720" y="728810"/>
                </a:moveTo>
                <a:cubicBezTo>
                  <a:pt x="575514" y="728810"/>
                  <a:pt x="585887" y="739182"/>
                  <a:pt x="585887" y="751977"/>
                </a:cubicBezTo>
                <a:cubicBezTo>
                  <a:pt x="585887" y="764771"/>
                  <a:pt x="575514" y="775143"/>
                  <a:pt x="562720" y="775143"/>
                </a:cubicBezTo>
                <a:cubicBezTo>
                  <a:pt x="549926" y="775143"/>
                  <a:pt x="539554" y="764771"/>
                  <a:pt x="539554" y="751977"/>
                </a:cubicBezTo>
                <a:cubicBezTo>
                  <a:pt x="539554" y="739182"/>
                  <a:pt x="549926" y="728810"/>
                  <a:pt x="562720" y="728810"/>
                </a:cubicBezTo>
                <a:close/>
                <a:moveTo>
                  <a:pt x="385624" y="728810"/>
                </a:moveTo>
                <a:cubicBezTo>
                  <a:pt x="398417" y="728810"/>
                  <a:pt x="408787" y="739182"/>
                  <a:pt x="408787" y="751977"/>
                </a:cubicBezTo>
                <a:cubicBezTo>
                  <a:pt x="408787" y="764771"/>
                  <a:pt x="398417" y="775143"/>
                  <a:pt x="385624" y="775143"/>
                </a:cubicBezTo>
                <a:cubicBezTo>
                  <a:pt x="372828" y="775143"/>
                  <a:pt x="362457" y="764771"/>
                  <a:pt x="362457" y="751977"/>
                </a:cubicBezTo>
                <a:cubicBezTo>
                  <a:pt x="362457" y="739182"/>
                  <a:pt x="372828" y="728810"/>
                  <a:pt x="385624" y="728810"/>
                </a:cubicBezTo>
                <a:close/>
                <a:moveTo>
                  <a:pt x="208520" y="728810"/>
                </a:moveTo>
                <a:cubicBezTo>
                  <a:pt x="221314" y="728810"/>
                  <a:pt x="231686" y="739182"/>
                  <a:pt x="231686" y="751977"/>
                </a:cubicBezTo>
                <a:cubicBezTo>
                  <a:pt x="231686" y="764771"/>
                  <a:pt x="221314" y="775143"/>
                  <a:pt x="208520" y="775143"/>
                </a:cubicBezTo>
                <a:cubicBezTo>
                  <a:pt x="195726" y="775143"/>
                  <a:pt x="185354" y="764771"/>
                  <a:pt x="185354" y="751977"/>
                </a:cubicBezTo>
                <a:cubicBezTo>
                  <a:pt x="185354" y="739182"/>
                  <a:pt x="195726" y="728810"/>
                  <a:pt x="208520" y="728810"/>
                </a:cubicBezTo>
                <a:close/>
                <a:moveTo>
                  <a:pt x="31422" y="728810"/>
                </a:moveTo>
                <a:cubicBezTo>
                  <a:pt x="44216" y="728810"/>
                  <a:pt x="54588" y="739182"/>
                  <a:pt x="54588" y="751977"/>
                </a:cubicBezTo>
                <a:cubicBezTo>
                  <a:pt x="54588" y="764771"/>
                  <a:pt x="44216" y="775143"/>
                  <a:pt x="31422" y="775143"/>
                </a:cubicBezTo>
                <a:cubicBezTo>
                  <a:pt x="18628" y="775143"/>
                  <a:pt x="8256" y="764771"/>
                  <a:pt x="8256" y="751977"/>
                </a:cubicBezTo>
                <a:cubicBezTo>
                  <a:pt x="8256" y="739182"/>
                  <a:pt x="18628" y="728810"/>
                  <a:pt x="31422" y="728810"/>
                </a:cubicBezTo>
                <a:close/>
                <a:moveTo>
                  <a:pt x="1625301" y="728809"/>
                </a:moveTo>
                <a:cubicBezTo>
                  <a:pt x="1638099" y="728809"/>
                  <a:pt x="1648473" y="739182"/>
                  <a:pt x="1648473" y="751977"/>
                </a:cubicBezTo>
                <a:cubicBezTo>
                  <a:pt x="1648473" y="764771"/>
                  <a:pt x="1638099" y="775143"/>
                  <a:pt x="1625301" y="775143"/>
                </a:cubicBezTo>
                <a:cubicBezTo>
                  <a:pt x="1612505" y="775143"/>
                  <a:pt x="1602129" y="764771"/>
                  <a:pt x="1602129" y="751977"/>
                </a:cubicBezTo>
                <a:cubicBezTo>
                  <a:pt x="1602129" y="739182"/>
                  <a:pt x="1612505" y="728809"/>
                  <a:pt x="1625301" y="728809"/>
                </a:cubicBezTo>
                <a:close/>
                <a:moveTo>
                  <a:pt x="1617040" y="534738"/>
                </a:moveTo>
                <a:cubicBezTo>
                  <a:pt x="1629841" y="534738"/>
                  <a:pt x="1640215" y="545109"/>
                  <a:pt x="1640215" y="557903"/>
                </a:cubicBezTo>
                <a:cubicBezTo>
                  <a:pt x="1640215" y="570697"/>
                  <a:pt x="1629841" y="581069"/>
                  <a:pt x="1617040" y="581069"/>
                </a:cubicBezTo>
                <a:cubicBezTo>
                  <a:pt x="1604244" y="581069"/>
                  <a:pt x="1593870" y="570697"/>
                  <a:pt x="1593870" y="557903"/>
                </a:cubicBezTo>
                <a:cubicBezTo>
                  <a:pt x="1593870" y="545109"/>
                  <a:pt x="1604244" y="534738"/>
                  <a:pt x="1617040" y="534738"/>
                </a:cubicBezTo>
                <a:close/>
                <a:moveTo>
                  <a:pt x="1439956" y="534738"/>
                </a:moveTo>
                <a:cubicBezTo>
                  <a:pt x="1452749" y="534738"/>
                  <a:pt x="1463120" y="545110"/>
                  <a:pt x="1463120" y="557903"/>
                </a:cubicBezTo>
                <a:cubicBezTo>
                  <a:pt x="1463120" y="570697"/>
                  <a:pt x="1452749" y="581069"/>
                  <a:pt x="1439956" y="581069"/>
                </a:cubicBezTo>
                <a:cubicBezTo>
                  <a:pt x="1427161" y="581069"/>
                  <a:pt x="1416790" y="570697"/>
                  <a:pt x="1416790" y="557903"/>
                </a:cubicBezTo>
                <a:cubicBezTo>
                  <a:pt x="1416790" y="545110"/>
                  <a:pt x="1427161" y="534738"/>
                  <a:pt x="1439956" y="534738"/>
                </a:cubicBezTo>
                <a:close/>
                <a:moveTo>
                  <a:pt x="1262857" y="534738"/>
                </a:moveTo>
                <a:cubicBezTo>
                  <a:pt x="1275650" y="534738"/>
                  <a:pt x="1286023" y="545110"/>
                  <a:pt x="1286023" y="557903"/>
                </a:cubicBezTo>
                <a:cubicBezTo>
                  <a:pt x="1286023" y="570697"/>
                  <a:pt x="1275650" y="581069"/>
                  <a:pt x="1262857" y="581069"/>
                </a:cubicBezTo>
                <a:cubicBezTo>
                  <a:pt x="1250062" y="581069"/>
                  <a:pt x="1239692" y="570697"/>
                  <a:pt x="1239692" y="557903"/>
                </a:cubicBezTo>
                <a:cubicBezTo>
                  <a:pt x="1239692" y="545110"/>
                  <a:pt x="1250062" y="534738"/>
                  <a:pt x="1262857" y="534738"/>
                </a:cubicBezTo>
                <a:close/>
                <a:moveTo>
                  <a:pt x="1085764" y="534738"/>
                </a:moveTo>
                <a:cubicBezTo>
                  <a:pt x="1098561" y="534738"/>
                  <a:pt x="1108933" y="545110"/>
                  <a:pt x="1108933" y="557903"/>
                </a:cubicBezTo>
                <a:cubicBezTo>
                  <a:pt x="1108933" y="570697"/>
                  <a:pt x="1098561" y="581069"/>
                  <a:pt x="1085764" y="581069"/>
                </a:cubicBezTo>
                <a:cubicBezTo>
                  <a:pt x="1072968" y="581069"/>
                  <a:pt x="1062591" y="570697"/>
                  <a:pt x="1062591" y="557903"/>
                </a:cubicBezTo>
                <a:cubicBezTo>
                  <a:pt x="1062591" y="545110"/>
                  <a:pt x="1072968" y="534738"/>
                  <a:pt x="1085764" y="534738"/>
                </a:cubicBezTo>
                <a:close/>
                <a:moveTo>
                  <a:pt x="908662" y="534738"/>
                </a:moveTo>
                <a:cubicBezTo>
                  <a:pt x="921456" y="534738"/>
                  <a:pt x="931826" y="545110"/>
                  <a:pt x="931826" y="557903"/>
                </a:cubicBezTo>
                <a:cubicBezTo>
                  <a:pt x="931826" y="570697"/>
                  <a:pt x="921456" y="581069"/>
                  <a:pt x="908662" y="581069"/>
                </a:cubicBezTo>
                <a:cubicBezTo>
                  <a:pt x="895866" y="581069"/>
                  <a:pt x="885496" y="570697"/>
                  <a:pt x="885496" y="557903"/>
                </a:cubicBezTo>
                <a:cubicBezTo>
                  <a:pt x="885496" y="545110"/>
                  <a:pt x="895866" y="534738"/>
                  <a:pt x="908662" y="534738"/>
                </a:cubicBezTo>
                <a:close/>
                <a:moveTo>
                  <a:pt x="731565" y="534738"/>
                </a:moveTo>
                <a:cubicBezTo>
                  <a:pt x="744360" y="534738"/>
                  <a:pt x="754732" y="545110"/>
                  <a:pt x="754732" y="557904"/>
                </a:cubicBezTo>
                <a:cubicBezTo>
                  <a:pt x="754732" y="570697"/>
                  <a:pt x="744360" y="581069"/>
                  <a:pt x="731565" y="581069"/>
                </a:cubicBezTo>
                <a:cubicBezTo>
                  <a:pt x="718771" y="581069"/>
                  <a:pt x="708399" y="570697"/>
                  <a:pt x="708399" y="557904"/>
                </a:cubicBezTo>
                <a:cubicBezTo>
                  <a:pt x="708399" y="545110"/>
                  <a:pt x="718771" y="534738"/>
                  <a:pt x="731565" y="534738"/>
                </a:cubicBezTo>
                <a:close/>
                <a:moveTo>
                  <a:pt x="554463" y="534738"/>
                </a:moveTo>
                <a:cubicBezTo>
                  <a:pt x="567258" y="534738"/>
                  <a:pt x="577630" y="545110"/>
                  <a:pt x="577630" y="557904"/>
                </a:cubicBezTo>
                <a:cubicBezTo>
                  <a:pt x="577630" y="570697"/>
                  <a:pt x="567258" y="581069"/>
                  <a:pt x="554463" y="581069"/>
                </a:cubicBezTo>
                <a:cubicBezTo>
                  <a:pt x="541669" y="581069"/>
                  <a:pt x="531297" y="570697"/>
                  <a:pt x="531297" y="557904"/>
                </a:cubicBezTo>
                <a:cubicBezTo>
                  <a:pt x="531297" y="545110"/>
                  <a:pt x="541669" y="534738"/>
                  <a:pt x="554463" y="534738"/>
                </a:cubicBezTo>
                <a:close/>
                <a:moveTo>
                  <a:pt x="377366" y="534738"/>
                </a:moveTo>
                <a:cubicBezTo>
                  <a:pt x="390162" y="534738"/>
                  <a:pt x="400532" y="545110"/>
                  <a:pt x="400532" y="557904"/>
                </a:cubicBezTo>
                <a:cubicBezTo>
                  <a:pt x="400532" y="570697"/>
                  <a:pt x="390162" y="581069"/>
                  <a:pt x="377366" y="581069"/>
                </a:cubicBezTo>
                <a:cubicBezTo>
                  <a:pt x="364572" y="581069"/>
                  <a:pt x="354199" y="570697"/>
                  <a:pt x="354199" y="557904"/>
                </a:cubicBezTo>
                <a:cubicBezTo>
                  <a:pt x="354199" y="545110"/>
                  <a:pt x="364572" y="534738"/>
                  <a:pt x="377366" y="534738"/>
                </a:cubicBezTo>
                <a:close/>
                <a:moveTo>
                  <a:pt x="200263" y="534738"/>
                </a:moveTo>
                <a:cubicBezTo>
                  <a:pt x="213057" y="534738"/>
                  <a:pt x="223429" y="545110"/>
                  <a:pt x="223429" y="557904"/>
                </a:cubicBezTo>
                <a:cubicBezTo>
                  <a:pt x="223429" y="570697"/>
                  <a:pt x="213057" y="581069"/>
                  <a:pt x="200263" y="581069"/>
                </a:cubicBezTo>
                <a:cubicBezTo>
                  <a:pt x="187470" y="581069"/>
                  <a:pt x="177098" y="570697"/>
                  <a:pt x="177098" y="557904"/>
                </a:cubicBezTo>
                <a:cubicBezTo>
                  <a:pt x="177098" y="545110"/>
                  <a:pt x="187470" y="534738"/>
                  <a:pt x="200263" y="534738"/>
                </a:cubicBezTo>
                <a:close/>
                <a:moveTo>
                  <a:pt x="23165" y="534738"/>
                </a:moveTo>
                <a:cubicBezTo>
                  <a:pt x="35959" y="534738"/>
                  <a:pt x="46331" y="545110"/>
                  <a:pt x="46331" y="557904"/>
                </a:cubicBezTo>
                <a:cubicBezTo>
                  <a:pt x="46331" y="570697"/>
                  <a:pt x="35959" y="581069"/>
                  <a:pt x="23165" y="581069"/>
                </a:cubicBezTo>
                <a:cubicBezTo>
                  <a:pt x="10371" y="581069"/>
                  <a:pt x="0" y="570697"/>
                  <a:pt x="0" y="557904"/>
                </a:cubicBezTo>
                <a:cubicBezTo>
                  <a:pt x="0" y="545110"/>
                  <a:pt x="10371" y="534738"/>
                  <a:pt x="23165" y="534738"/>
                </a:cubicBezTo>
                <a:close/>
                <a:moveTo>
                  <a:pt x="1619106" y="363375"/>
                </a:moveTo>
                <a:cubicBezTo>
                  <a:pt x="1631904" y="363375"/>
                  <a:pt x="1642279" y="373746"/>
                  <a:pt x="1642279" y="386540"/>
                </a:cubicBezTo>
                <a:cubicBezTo>
                  <a:pt x="1642279" y="399334"/>
                  <a:pt x="1631904" y="409706"/>
                  <a:pt x="1619106" y="409706"/>
                </a:cubicBezTo>
                <a:cubicBezTo>
                  <a:pt x="1606309" y="409706"/>
                  <a:pt x="1595935" y="399334"/>
                  <a:pt x="1595935" y="386540"/>
                </a:cubicBezTo>
                <a:cubicBezTo>
                  <a:pt x="1595935" y="373746"/>
                  <a:pt x="1606309" y="363375"/>
                  <a:pt x="1619106" y="363375"/>
                </a:cubicBezTo>
                <a:close/>
                <a:moveTo>
                  <a:pt x="1442019" y="363375"/>
                </a:moveTo>
                <a:cubicBezTo>
                  <a:pt x="1454813" y="363375"/>
                  <a:pt x="1465185" y="373746"/>
                  <a:pt x="1465185" y="386540"/>
                </a:cubicBezTo>
                <a:cubicBezTo>
                  <a:pt x="1465185" y="399334"/>
                  <a:pt x="1454813" y="409706"/>
                  <a:pt x="1442019" y="409706"/>
                </a:cubicBezTo>
                <a:cubicBezTo>
                  <a:pt x="1429226" y="409706"/>
                  <a:pt x="1418854" y="399334"/>
                  <a:pt x="1418854" y="386540"/>
                </a:cubicBezTo>
                <a:cubicBezTo>
                  <a:pt x="1418854" y="373746"/>
                  <a:pt x="1429226" y="363375"/>
                  <a:pt x="1442019" y="363375"/>
                </a:cubicBezTo>
                <a:close/>
                <a:moveTo>
                  <a:pt x="1264920" y="363375"/>
                </a:moveTo>
                <a:cubicBezTo>
                  <a:pt x="1277715" y="363375"/>
                  <a:pt x="1288086" y="373746"/>
                  <a:pt x="1288086" y="386540"/>
                </a:cubicBezTo>
                <a:cubicBezTo>
                  <a:pt x="1288086" y="399334"/>
                  <a:pt x="1277715" y="409706"/>
                  <a:pt x="1264920" y="409706"/>
                </a:cubicBezTo>
                <a:cubicBezTo>
                  <a:pt x="1252126" y="409706"/>
                  <a:pt x="1241754" y="399334"/>
                  <a:pt x="1241754" y="386540"/>
                </a:cubicBezTo>
                <a:cubicBezTo>
                  <a:pt x="1241754" y="373746"/>
                  <a:pt x="1252126" y="363375"/>
                  <a:pt x="1264920" y="363375"/>
                </a:cubicBezTo>
                <a:close/>
                <a:moveTo>
                  <a:pt x="1087829" y="363375"/>
                </a:moveTo>
                <a:cubicBezTo>
                  <a:pt x="1100626" y="363375"/>
                  <a:pt x="1110998" y="373746"/>
                  <a:pt x="1110998" y="386540"/>
                </a:cubicBezTo>
                <a:cubicBezTo>
                  <a:pt x="1110998" y="399334"/>
                  <a:pt x="1100626" y="409706"/>
                  <a:pt x="1087829" y="409706"/>
                </a:cubicBezTo>
                <a:cubicBezTo>
                  <a:pt x="1075032" y="409706"/>
                  <a:pt x="1064659" y="399334"/>
                  <a:pt x="1064659" y="386540"/>
                </a:cubicBezTo>
                <a:cubicBezTo>
                  <a:pt x="1064659" y="373746"/>
                  <a:pt x="1075032" y="363375"/>
                  <a:pt x="1087829" y="363375"/>
                </a:cubicBezTo>
                <a:close/>
                <a:moveTo>
                  <a:pt x="910729" y="363375"/>
                </a:moveTo>
                <a:cubicBezTo>
                  <a:pt x="923520" y="363375"/>
                  <a:pt x="933892" y="373746"/>
                  <a:pt x="933892" y="386540"/>
                </a:cubicBezTo>
                <a:cubicBezTo>
                  <a:pt x="933892" y="399334"/>
                  <a:pt x="923520" y="409706"/>
                  <a:pt x="910729" y="409706"/>
                </a:cubicBezTo>
                <a:cubicBezTo>
                  <a:pt x="897930" y="409706"/>
                  <a:pt x="887563" y="399334"/>
                  <a:pt x="887563" y="386540"/>
                </a:cubicBezTo>
                <a:cubicBezTo>
                  <a:pt x="887563" y="373746"/>
                  <a:pt x="897930" y="363375"/>
                  <a:pt x="910729" y="363375"/>
                </a:cubicBezTo>
                <a:close/>
                <a:moveTo>
                  <a:pt x="733631" y="363375"/>
                </a:moveTo>
                <a:cubicBezTo>
                  <a:pt x="746425" y="363375"/>
                  <a:pt x="756797" y="373746"/>
                  <a:pt x="756797" y="386540"/>
                </a:cubicBezTo>
                <a:cubicBezTo>
                  <a:pt x="756797" y="399334"/>
                  <a:pt x="746425" y="409706"/>
                  <a:pt x="733631" y="409706"/>
                </a:cubicBezTo>
                <a:cubicBezTo>
                  <a:pt x="720836" y="409706"/>
                  <a:pt x="710464" y="399334"/>
                  <a:pt x="710464" y="386540"/>
                </a:cubicBezTo>
                <a:cubicBezTo>
                  <a:pt x="710464" y="373746"/>
                  <a:pt x="720836" y="363375"/>
                  <a:pt x="733631" y="363375"/>
                </a:cubicBezTo>
                <a:close/>
                <a:moveTo>
                  <a:pt x="556528" y="363375"/>
                </a:moveTo>
                <a:cubicBezTo>
                  <a:pt x="569322" y="363375"/>
                  <a:pt x="579694" y="373746"/>
                  <a:pt x="579694" y="386541"/>
                </a:cubicBezTo>
                <a:cubicBezTo>
                  <a:pt x="579694" y="399334"/>
                  <a:pt x="569322" y="409706"/>
                  <a:pt x="556528" y="409706"/>
                </a:cubicBezTo>
                <a:cubicBezTo>
                  <a:pt x="543734" y="409706"/>
                  <a:pt x="533362" y="399334"/>
                  <a:pt x="533362" y="386541"/>
                </a:cubicBezTo>
                <a:cubicBezTo>
                  <a:pt x="533362" y="373746"/>
                  <a:pt x="543734" y="363375"/>
                  <a:pt x="556528" y="363375"/>
                </a:cubicBezTo>
                <a:close/>
                <a:moveTo>
                  <a:pt x="379431" y="363375"/>
                </a:moveTo>
                <a:cubicBezTo>
                  <a:pt x="392226" y="363375"/>
                  <a:pt x="402597" y="373746"/>
                  <a:pt x="402597" y="386541"/>
                </a:cubicBezTo>
                <a:cubicBezTo>
                  <a:pt x="402597" y="399334"/>
                  <a:pt x="392226" y="409706"/>
                  <a:pt x="379431" y="409706"/>
                </a:cubicBezTo>
                <a:cubicBezTo>
                  <a:pt x="366637" y="409706"/>
                  <a:pt x="356264" y="399334"/>
                  <a:pt x="356264" y="386541"/>
                </a:cubicBezTo>
                <a:cubicBezTo>
                  <a:pt x="356264" y="373746"/>
                  <a:pt x="366637" y="363375"/>
                  <a:pt x="379431" y="363375"/>
                </a:cubicBezTo>
                <a:close/>
                <a:moveTo>
                  <a:pt x="202328" y="363375"/>
                </a:moveTo>
                <a:cubicBezTo>
                  <a:pt x="215122" y="363375"/>
                  <a:pt x="225494" y="373746"/>
                  <a:pt x="225494" y="386541"/>
                </a:cubicBezTo>
                <a:cubicBezTo>
                  <a:pt x="225494" y="399334"/>
                  <a:pt x="215122" y="409706"/>
                  <a:pt x="202328" y="409706"/>
                </a:cubicBezTo>
                <a:cubicBezTo>
                  <a:pt x="189534" y="409706"/>
                  <a:pt x="179162" y="399334"/>
                  <a:pt x="179162" y="386541"/>
                </a:cubicBezTo>
                <a:cubicBezTo>
                  <a:pt x="179162" y="373746"/>
                  <a:pt x="189534" y="363375"/>
                  <a:pt x="202328" y="363375"/>
                </a:cubicBezTo>
                <a:close/>
                <a:moveTo>
                  <a:pt x="25230" y="363375"/>
                </a:moveTo>
                <a:cubicBezTo>
                  <a:pt x="38024" y="363375"/>
                  <a:pt x="48396" y="373746"/>
                  <a:pt x="48396" y="386541"/>
                </a:cubicBezTo>
                <a:cubicBezTo>
                  <a:pt x="48396" y="399334"/>
                  <a:pt x="38024" y="409706"/>
                  <a:pt x="25230" y="409706"/>
                </a:cubicBezTo>
                <a:cubicBezTo>
                  <a:pt x="12436" y="409706"/>
                  <a:pt x="2064" y="399334"/>
                  <a:pt x="2064" y="386541"/>
                </a:cubicBezTo>
                <a:cubicBezTo>
                  <a:pt x="2064" y="373746"/>
                  <a:pt x="12436" y="363375"/>
                  <a:pt x="25230" y="363375"/>
                </a:cubicBezTo>
                <a:close/>
                <a:moveTo>
                  <a:pt x="1619106" y="171363"/>
                </a:moveTo>
                <a:cubicBezTo>
                  <a:pt x="1631906" y="171363"/>
                  <a:pt x="1642280" y="181735"/>
                  <a:pt x="1642280" y="194528"/>
                </a:cubicBezTo>
                <a:cubicBezTo>
                  <a:pt x="1642280" y="207322"/>
                  <a:pt x="1631906" y="217694"/>
                  <a:pt x="1619106" y="217694"/>
                </a:cubicBezTo>
                <a:cubicBezTo>
                  <a:pt x="1606309" y="217694"/>
                  <a:pt x="1595935" y="207322"/>
                  <a:pt x="1595935" y="194528"/>
                </a:cubicBezTo>
                <a:cubicBezTo>
                  <a:pt x="1595935" y="181735"/>
                  <a:pt x="1606309" y="171363"/>
                  <a:pt x="1619106" y="171363"/>
                </a:cubicBezTo>
                <a:close/>
                <a:moveTo>
                  <a:pt x="1442020" y="171363"/>
                </a:moveTo>
                <a:cubicBezTo>
                  <a:pt x="1454815" y="171363"/>
                  <a:pt x="1465185" y="181735"/>
                  <a:pt x="1465185" y="194529"/>
                </a:cubicBezTo>
                <a:cubicBezTo>
                  <a:pt x="1465185" y="207323"/>
                  <a:pt x="1454815" y="217694"/>
                  <a:pt x="1442020" y="217694"/>
                </a:cubicBezTo>
                <a:cubicBezTo>
                  <a:pt x="1429226" y="217694"/>
                  <a:pt x="1418855" y="207323"/>
                  <a:pt x="1418855" y="194529"/>
                </a:cubicBezTo>
                <a:cubicBezTo>
                  <a:pt x="1418855" y="181735"/>
                  <a:pt x="1429226" y="171363"/>
                  <a:pt x="1442020" y="171363"/>
                </a:cubicBezTo>
                <a:close/>
                <a:moveTo>
                  <a:pt x="1264921" y="171363"/>
                </a:moveTo>
                <a:cubicBezTo>
                  <a:pt x="1277715" y="171363"/>
                  <a:pt x="1288088" y="181735"/>
                  <a:pt x="1288088" y="194529"/>
                </a:cubicBezTo>
                <a:cubicBezTo>
                  <a:pt x="1288088" y="207323"/>
                  <a:pt x="1277715" y="217694"/>
                  <a:pt x="1264921" y="217694"/>
                </a:cubicBezTo>
                <a:cubicBezTo>
                  <a:pt x="1252126" y="217694"/>
                  <a:pt x="1241754" y="207323"/>
                  <a:pt x="1241754" y="194529"/>
                </a:cubicBezTo>
                <a:cubicBezTo>
                  <a:pt x="1241754" y="181735"/>
                  <a:pt x="1252126" y="171363"/>
                  <a:pt x="1264921" y="171363"/>
                </a:cubicBezTo>
                <a:close/>
                <a:moveTo>
                  <a:pt x="1087830" y="171363"/>
                </a:moveTo>
                <a:cubicBezTo>
                  <a:pt x="1100626" y="171363"/>
                  <a:pt x="1110998" y="181735"/>
                  <a:pt x="1110998" y="194529"/>
                </a:cubicBezTo>
                <a:cubicBezTo>
                  <a:pt x="1110998" y="207323"/>
                  <a:pt x="1100626" y="217695"/>
                  <a:pt x="1087830" y="217695"/>
                </a:cubicBezTo>
                <a:cubicBezTo>
                  <a:pt x="1075032" y="217695"/>
                  <a:pt x="1064659" y="207323"/>
                  <a:pt x="1064659" y="194529"/>
                </a:cubicBezTo>
                <a:cubicBezTo>
                  <a:pt x="1064659" y="181735"/>
                  <a:pt x="1075032" y="171363"/>
                  <a:pt x="1087830" y="171363"/>
                </a:cubicBezTo>
                <a:close/>
                <a:moveTo>
                  <a:pt x="910729" y="171363"/>
                </a:moveTo>
                <a:cubicBezTo>
                  <a:pt x="923523" y="171363"/>
                  <a:pt x="933892" y="181735"/>
                  <a:pt x="933892" y="194529"/>
                </a:cubicBezTo>
                <a:cubicBezTo>
                  <a:pt x="933892" y="207323"/>
                  <a:pt x="923523" y="217695"/>
                  <a:pt x="910729" y="217695"/>
                </a:cubicBezTo>
                <a:cubicBezTo>
                  <a:pt x="897930" y="217695"/>
                  <a:pt x="887563" y="207323"/>
                  <a:pt x="887563" y="194529"/>
                </a:cubicBezTo>
                <a:cubicBezTo>
                  <a:pt x="887563" y="181735"/>
                  <a:pt x="897930" y="171363"/>
                  <a:pt x="910729" y="171363"/>
                </a:cubicBezTo>
                <a:close/>
                <a:moveTo>
                  <a:pt x="733631" y="171363"/>
                </a:moveTo>
                <a:cubicBezTo>
                  <a:pt x="746426" y="171363"/>
                  <a:pt x="756798" y="181735"/>
                  <a:pt x="756798" y="194529"/>
                </a:cubicBezTo>
                <a:cubicBezTo>
                  <a:pt x="756798" y="207323"/>
                  <a:pt x="746426" y="217695"/>
                  <a:pt x="733631" y="217695"/>
                </a:cubicBezTo>
                <a:cubicBezTo>
                  <a:pt x="720837" y="217695"/>
                  <a:pt x="710465" y="207323"/>
                  <a:pt x="710465" y="194529"/>
                </a:cubicBezTo>
                <a:cubicBezTo>
                  <a:pt x="710465" y="181735"/>
                  <a:pt x="720837" y="171363"/>
                  <a:pt x="733631" y="171363"/>
                </a:cubicBezTo>
                <a:close/>
                <a:moveTo>
                  <a:pt x="556529" y="171363"/>
                </a:moveTo>
                <a:cubicBezTo>
                  <a:pt x="569323" y="171363"/>
                  <a:pt x="579695" y="181735"/>
                  <a:pt x="579695" y="194529"/>
                </a:cubicBezTo>
                <a:cubicBezTo>
                  <a:pt x="579695" y="207323"/>
                  <a:pt x="569323" y="217695"/>
                  <a:pt x="556529" y="217695"/>
                </a:cubicBezTo>
                <a:cubicBezTo>
                  <a:pt x="543734" y="217695"/>
                  <a:pt x="533362" y="207323"/>
                  <a:pt x="533362" y="194529"/>
                </a:cubicBezTo>
                <a:cubicBezTo>
                  <a:pt x="533362" y="181735"/>
                  <a:pt x="543734" y="171363"/>
                  <a:pt x="556529" y="171363"/>
                </a:cubicBezTo>
                <a:close/>
                <a:moveTo>
                  <a:pt x="379431" y="171363"/>
                </a:moveTo>
                <a:cubicBezTo>
                  <a:pt x="392227" y="171363"/>
                  <a:pt x="402597" y="181735"/>
                  <a:pt x="402597" y="194529"/>
                </a:cubicBezTo>
                <a:cubicBezTo>
                  <a:pt x="402597" y="207323"/>
                  <a:pt x="392227" y="217695"/>
                  <a:pt x="379431" y="217695"/>
                </a:cubicBezTo>
                <a:cubicBezTo>
                  <a:pt x="366637" y="217695"/>
                  <a:pt x="356265" y="207323"/>
                  <a:pt x="356265" y="194529"/>
                </a:cubicBezTo>
                <a:cubicBezTo>
                  <a:pt x="356265" y="181735"/>
                  <a:pt x="366637" y="171363"/>
                  <a:pt x="379431" y="171363"/>
                </a:cubicBezTo>
                <a:close/>
                <a:moveTo>
                  <a:pt x="202328" y="171363"/>
                </a:moveTo>
                <a:cubicBezTo>
                  <a:pt x="215122" y="171363"/>
                  <a:pt x="225494" y="181735"/>
                  <a:pt x="225494" y="194529"/>
                </a:cubicBezTo>
                <a:cubicBezTo>
                  <a:pt x="225494" y="207323"/>
                  <a:pt x="215122" y="217695"/>
                  <a:pt x="202328" y="217695"/>
                </a:cubicBezTo>
                <a:cubicBezTo>
                  <a:pt x="189534" y="217695"/>
                  <a:pt x="179162" y="207323"/>
                  <a:pt x="179162" y="194529"/>
                </a:cubicBezTo>
                <a:cubicBezTo>
                  <a:pt x="179162" y="181735"/>
                  <a:pt x="189534" y="171363"/>
                  <a:pt x="202328" y="171363"/>
                </a:cubicBezTo>
                <a:close/>
                <a:moveTo>
                  <a:pt x="25230" y="171363"/>
                </a:moveTo>
                <a:cubicBezTo>
                  <a:pt x="38024" y="171363"/>
                  <a:pt x="48396" y="181735"/>
                  <a:pt x="48396" y="194529"/>
                </a:cubicBezTo>
                <a:cubicBezTo>
                  <a:pt x="48396" y="207323"/>
                  <a:pt x="38024" y="217695"/>
                  <a:pt x="25230" y="217695"/>
                </a:cubicBezTo>
                <a:cubicBezTo>
                  <a:pt x="12436" y="217695"/>
                  <a:pt x="2064" y="207323"/>
                  <a:pt x="2064" y="194529"/>
                </a:cubicBezTo>
                <a:cubicBezTo>
                  <a:pt x="2064" y="181735"/>
                  <a:pt x="12436" y="171363"/>
                  <a:pt x="25230" y="171363"/>
                </a:cubicBezTo>
                <a:close/>
                <a:moveTo>
                  <a:pt x="1621172" y="0"/>
                </a:moveTo>
                <a:cubicBezTo>
                  <a:pt x="1633971" y="0"/>
                  <a:pt x="1644345" y="10372"/>
                  <a:pt x="1644345" y="23166"/>
                </a:cubicBezTo>
                <a:cubicBezTo>
                  <a:pt x="1644345" y="35960"/>
                  <a:pt x="1633971" y="46332"/>
                  <a:pt x="1621172" y="46332"/>
                </a:cubicBezTo>
                <a:cubicBezTo>
                  <a:pt x="1608375" y="46332"/>
                  <a:pt x="1598000" y="35960"/>
                  <a:pt x="1598000" y="23166"/>
                </a:cubicBezTo>
                <a:cubicBezTo>
                  <a:pt x="1598000" y="10372"/>
                  <a:pt x="1608375" y="0"/>
                  <a:pt x="1621172" y="0"/>
                </a:cubicBezTo>
                <a:close/>
                <a:moveTo>
                  <a:pt x="1444085" y="0"/>
                </a:moveTo>
                <a:cubicBezTo>
                  <a:pt x="1456880" y="0"/>
                  <a:pt x="1467249" y="10372"/>
                  <a:pt x="1467249" y="23166"/>
                </a:cubicBezTo>
                <a:cubicBezTo>
                  <a:pt x="1467249" y="35960"/>
                  <a:pt x="1456880" y="46332"/>
                  <a:pt x="1444085" y="46332"/>
                </a:cubicBezTo>
                <a:cubicBezTo>
                  <a:pt x="1431293" y="46332"/>
                  <a:pt x="1420920" y="35960"/>
                  <a:pt x="1420920" y="23166"/>
                </a:cubicBezTo>
                <a:cubicBezTo>
                  <a:pt x="1420920" y="10372"/>
                  <a:pt x="1431293" y="0"/>
                  <a:pt x="1444085" y="0"/>
                </a:cubicBezTo>
                <a:close/>
                <a:moveTo>
                  <a:pt x="1266987" y="0"/>
                </a:moveTo>
                <a:cubicBezTo>
                  <a:pt x="1279781" y="0"/>
                  <a:pt x="1290153" y="10372"/>
                  <a:pt x="1290153" y="23166"/>
                </a:cubicBezTo>
                <a:cubicBezTo>
                  <a:pt x="1290153" y="35960"/>
                  <a:pt x="1279781" y="46332"/>
                  <a:pt x="1266987" y="46332"/>
                </a:cubicBezTo>
                <a:cubicBezTo>
                  <a:pt x="1254191" y="46332"/>
                  <a:pt x="1243821" y="35960"/>
                  <a:pt x="1243821" y="23166"/>
                </a:cubicBezTo>
                <a:cubicBezTo>
                  <a:pt x="1243821" y="10372"/>
                  <a:pt x="1254191" y="0"/>
                  <a:pt x="1266987" y="0"/>
                </a:cubicBezTo>
                <a:close/>
                <a:moveTo>
                  <a:pt x="1089895" y="0"/>
                </a:moveTo>
                <a:cubicBezTo>
                  <a:pt x="1102692" y="0"/>
                  <a:pt x="1113063" y="10372"/>
                  <a:pt x="1113063" y="23166"/>
                </a:cubicBezTo>
                <a:cubicBezTo>
                  <a:pt x="1113063" y="35960"/>
                  <a:pt x="1102692" y="46332"/>
                  <a:pt x="1089895" y="46332"/>
                </a:cubicBezTo>
                <a:cubicBezTo>
                  <a:pt x="1077098" y="46332"/>
                  <a:pt x="1066725" y="35960"/>
                  <a:pt x="1066725" y="23166"/>
                </a:cubicBezTo>
                <a:cubicBezTo>
                  <a:pt x="1066725" y="10372"/>
                  <a:pt x="1077098" y="0"/>
                  <a:pt x="1089895" y="0"/>
                </a:cubicBezTo>
                <a:close/>
                <a:moveTo>
                  <a:pt x="912794" y="0"/>
                </a:moveTo>
                <a:cubicBezTo>
                  <a:pt x="925585" y="0"/>
                  <a:pt x="935957" y="10372"/>
                  <a:pt x="935957" y="23166"/>
                </a:cubicBezTo>
                <a:cubicBezTo>
                  <a:pt x="935957" y="35960"/>
                  <a:pt x="925585" y="46332"/>
                  <a:pt x="912794" y="46332"/>
                </a:cubicBezTo>
                <a:cubicBezTo>
                  <a:pt x="899993" y="46332"/>
                  <a:pt x="889627" y="35960"/>
                  <a:pt x="889627" y="23166"/>
                </a:cubicBezTo>
                <a:cubicBezTo>
                  <a:pt x="889627" y="10372"/>
                  <a:pt x="899993" y="0"/>
                  <a:pt x="912794" y="0"/>
                </a:cubicBezTo>
                <a:close/>
                <a:moveTo>
                  <a:pt x="735696" y="0"/>
                </a:moveTo>
                <a:cubicBezTo>
                  <a:pt x="748490" y="0"/>
                  <a:pt x="758862" y="10372"/>
                  <a:pt x="758862" y="23166"/>
                </a:cubicBezTo>
                <a:cubicBezTo>
                  <a:pt x="758862" y="35960"/>
                  <a:pt x="748490" y="46332"/>
                  <a:pt x="735696" y="46332"/>
                </a:cubicBezTo>
                <a:cubicBezTo>
                  <a:pt x="722902" y="46332"/>
                  <a:pt x="712529" y="35960"/>
                  <a:pt x="712529" y="23166"/>
                </a:cubicBezTo>
                <a:cubicBezTo>
                  <a:pt x="712529" y="10372"/>
                  <a:pt x="722902" y="0"/>
                  <a:pt x="735696" y="0"/>
                </a:cubicBezTo>
                <a:close/>
                <a:moveTo>
                  <a:pt x="558593" y="0"/>
                </a:moveTo>
                <a:cubicBezTo>
                  <a:pt x="571387" y="0"/>
                  <a:pt x="581760" y="10372"/>
                  <a:pt x="581760" y="23166"/>
                </a:cubicBezTo>
                <a:cubicBezTo>
                  <a:pt x="581760" y="35960"/>
                  <a:pt x="571387" y="46332"/>
                  <a:pt x="558593" y="46332"/>
                </a:cubicBezTo>
                <a:cubicBezTo>
                  <a:pt x="545799" y="46332"/>
                  <a:pt x="535428" y="35960"/>
                  <a:pt x="535428" y="23166"/>
                </a:cubicBezTo>
                <a:cubicBezTo>
                  <a:pt x="535428" y="10372"/>
                  <a:pt x="545799" y="0"/>
                  <a:pt x="558593" y="0"/>
                </a:cubicBezTo>
                <a:close/>
                <a:moveTo>
                  <a:pt x="381496" y="0"/>
                </a:moveTo>
                <a:cubicBezTo>
                  <a:pt x="394291" y="0"/>
                  <a:pt x="404661" y="10372"/>
                  <a:pt x="404661" y="23166"/>
                </a:cubicBezTo>
                <a:cubicBezTo>
                  <a:pt x="404661" y="35960"/>
                  <a:pt x="394291" y="46332"/>
                  <a:pt x="381496" y="46332"/>
                </a:cubicBezTo>
                <a:cubicBezTo>
                  <a:pt x="368702" y="46332"/>
                  <a:pt x="358329" y="35960"/>
                  <a:pt x="358329" y="23166"/>
                </a:cubicBezTo>
                <a:cubicBezTo>
                  <a:pt x="358329" y="10372"/>
                  <a:pt x="368702" y="0"/>
                  <a:pt x="381496" y="0"/>
                </a:cubicBezTo>
                <a:close/>
                <a:moveTo>
                  <a:pt x="204394" y="0"/>
                </a:moveTo>
                <a:cubicBezTo>
                  <a:pt x="217188" y="0"/>
                  <a:pt x="227560" y="10372"/>
                  <a:pt x="227560" y="23166"/>
                </a:cubicBezTo>
                <a:cubicBezTo>
                  <a:pt x="227560" y="35960"/>
                  <a:pt x="217188" y="46332"/>
                  <a:pt x="204394" y="46332"/>
                </a:cubicBezTo>
                <a:cubicBezTo>
                  <a:pt x="191600" y="46332"/>
                  <a:pt x="181228" y="35960"/>
                  <a:pt x="181228" y="23166"/>
                </a:cubicBezTo>
                <a:cubicBezTo>
                  <a:pt x="181228" y="10372"/>
                  <a:pt x="191600" y="0"/>
                  <a:pt x="204394" y="0"/>
                </a:cubicBezTo>
                <a:close/>
                <a:moveTo>
                  <a:pt x="27296" y="0"/>
                </a:moveTo>
                <a:cubicBezTo>
                  <a:pt x="40090" y="0"/>
                  <a:pt x="50462" y="10372"/>
                  <a:pt x="50462" y="23166"/>
                </a:cubicBezTo>
                <a:cubicBezTo>
                  <a:pt x="50462" y="35960"/>
                  <a:pt x="40090" y="46332"/>
                  <a:pt x="27296" y="46332"/>
                </a:cubicBezTo>
                <a:cubicBezTo>
                  <a:pt x="14502" y="46332"/>
                  <a:pt x="4130" y="35960"/>
                  <a:pt x="4130" y="23166"/>
                </a:cubicBezTo>
                <a:cubicBezTo>
                  <a:pt x="4130" y="10372"/>
                  <a:pt x="14502" y="0"/>
                  <a:pt x="27296" y="0"/>
                </a:cubicBezTo>
                <a:close/>
              </a:path>
            </a:pathLst>
          </a:custGeom>
          <a:gradFill>
            <a:gsLst>
              <a:gs pos="0">
                <a:schemeClr val="accent1"/>
              </a:gs>
              <a:gs pos="100000">
                <a:srgbClr val="F3F3F3"/>
              </a:gs>
            </a:gsLst>
            <a:lin ang="5400012"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04" name="Google Shape;104;p17"/>
          <p:cNvSpPr/>
          <p:nvPr/>
        </p:nvSpPr>
        <p:spPr>
          <a:xfrm>
            <a:off x="11551082" y="2579124"/>
            <a:ext cx="640800" cy="604200"/>
          </a:xfrm>
          <a:prstGeom prst="rect">
            <a:avLst/>
          </a:prstGeom>
          <a:solidFill>
            <a:srgbClr val="00336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7"/>
          <p:cNvSpPr/>
          <p:nvPr/>
        </p:nvSpPr>
        <p:spPr>
          <a:xfrm>
            <a:off x="968054" y="6253800"/>
            <a:ext cx="640800" cy="604200"/>
          </a:xfrm>
          <a:prstGeom prst="rect">
            <a:avLst/>
          </a:prstGeom>
          <a:solidFill>
            <a:srgbClr val="F6A51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7"/>
          <p:cNvSpPr txBox="1"/>
          <p:nvPr>
            <p:ph type="title"/>
          </p:nvPr>
        </p:nvSpPr>
        <p:spPr>
          <a:xfrm>
            <a:off x="4189336" y="538163"/>
            <a:ext cx="6598800" cy="1007700"/>
          </a:xfrm>
          <a:prstGeom prst="rect">
            <a:avLst/>
          </a:prstGeom>
        </p:spPr>
        <p:txBody>
          <a:bodyPr anchorCtr="0" anchor="ctr" bIns="45700" lIns="91425" spcFirstLastPara="1" rIns="91425" wrap="square" tIns="45700">
            <a:normAutofit/>
          </a:bodyPr>
          <a:lstStyle>
            <a:lvl1pPr lvl="0" rtl="0">
              <a:spcBef>
                <a:spcPts val="0"/>
              </a:spcBef>
              <a:spcAft>
                <a:spcPts val="0"/>
              </a:spcAft>
              <a:buSzPts val="4400"/>
              <a:buNone/>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107" name="Google Shape;107;p17"/>
          <p:cNvSpPr txBox="1"/>
          <p:nvPr>
            <p:ph idx="1" type="body"/>
          </p:nvPr>
        </p:nvSpPr>
        <p:spPr>
          <a:xfrm>
            <a:off x="1398136" y="2693850"/>
            <a:ext cx="6805800" cy="3398100"/>
          </a:xfrm>
          <a:prstGeom prst="rect">
            <a:avLst/>
          </a:prstGeom>
        </p:spPr>
        <p:txBody>
          <a:bodyPr anchorCtr="0" anchor="t" bIns="45700" lIns="91425" spcFirstLastPara="1" rIns="91425" wrap="square" tIns="45700">
            <a:normAutofit/>
          </a:bodyPr>
          <a:lstStyle>
            <a:lvl1pPr indent="-406400" lvl="0" marL="457200" rtl="0">
              <a:spcBef>
                <a:spcPts val="1000"/>
              </a:spcBef>
              <a:spcAft>
                <a:spcPts val="0"/>
              </a:spcAft>
              <a:buSzPts val="2800"/>
              <a:buChar char="•"/>
              <a:defRPr/>
            </a:lvl1pPr>
            <a:lvl2pPr indent="-381000" lvl="1" marL="914400" rtl="0">
              <a:spcBef>
                <a:spcPts val="500"/>
              </a:spcBef>
              <a:spcAft>
                <a:spcPts val="0"/>
              </a:spcAft>
              <a:buSzPts val="2400"/>
              <a:buChar char="•"/>
              <a:defRPr/>
            </a:lvl2pPr>
            <a:lvl3pPr indent="-355600" lvl="2" marL="1371600" rtl="0">
              <a:spcBef>
                <a:spcPts val="500"/>
              </a:spcBef>
              <a:spcAft>
                <a:spcPts val="0"/>
              </a:spcAft>
              <a:buSzPts val="2000"/>
              <a:buChar char="•"/>
              <a:defRPr/>
            </a:lvl3pPr>
            <a:lvl4pPr indent="-342900" lvl="3" marL="1828800" rtl="0">
              <a:spcBef>
                <a:spcPts val="500"/>
              </a:spcBef>
              <a:spcAft>
                <a:spcPts val="0"/>
              </a:spcAft>
              <a:buSzPts val="1800"/>
              <a:buChar char="•"/>
              <a:defRPr/>
            </a:lvl4pPr>
            <a:lvl5pPr indent="-342900" lvl="4" marL="2286000" rtl="0">
              <a:spcBef>
                <a:spcPts val="500"/>
              </a:spcBef>
              <a:spcAft>
                <a:spcPts val="0"/>
              </a:spcAft>
              <a:buSzPts val="1800"/>
              <a:buChar char="•"/>
              <a:defRPr/>
            </a:lvl5pPr>
            <a:lvl6pPr indent="-342900" lvl="5" marL="2743200" rtl="0">
              <a:spcBef>
                <a:spcPts val="500"/>
              </a:spcBef>
              <a:spcAft>
                <a:spcPts val="0"/>
              </a:spcAft>
              <a:buSzPts val="1800"/>
              <a:buChar char="•"/>
              <a:defRPr/>
            </a:lvl6pPr>
            <a:lvl7pPr indent="-342900" lvl="6" marL="3200400" rtl="0">
              <a:spcBef>
                <a:spcPts val="500"/>
              </a:spcBef>
              <a:spcAft>
                <a:spcPts val="0"/>
              </a:spcAft>
              <a:buSzPts val="1800"/>
              <a:buChar char="•"/>
              <a:defRPr/>
            </a:lvl7pPr>
            <a:lvl8pPr indent="-342900" lvl="7" marL="3657600" rtl="0">
              <a:spcBef>
                <a:spcPts val="500"/>
              </a:spcBef>
              <a:spcAft>
                <a:spcPts val="0"/>
              </a:spcAft>
              <a:buSzPts val="1800"/>
              <a:buChar char="•"/>
              <a:defRPr/>
            </a:lvl8pPr>
            <a:lvl9pPr indent="-342900" lvl="8" marL="4114800" rtl="0">
              <a:spcBef>
                <a:spcPts val="500"/>
              </a:spcBef>
              <a:spcAft>
                <a:spcPts val="0"/>
              </a:spcAft>
              <a:buSzPts val="1800"/>
              <a:buChar char="•"/>
              <a:defRPr/>
            </a:lvl9pPr>
          </a:lstStyle>
          <a:p/>
        </p:txBody>
      </p:sp>
      <p:sp>
        <p:nvSpPr>
          <p:cNvPr id="108" name="Google Shape;108;p17"/>
          <p:cNvSpPr txBox="1"/>
          <p:nvPr>
            <p:ph idx="12" type="sldNum"/>
          </p:nvPr>
        </p:nvSpPr>
        <p:spPr>
          <a:xfrm>
            <a:off x="11296610" y="6217622"/>
            <a:ext cx="731700" cy="5247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17"/>
          <p:cNvSpPr txBox="1"/>
          <p:nvPr/>
        </p:nvSpPr>
        <p:spPr>
          <a:xfrm rot="5400000">
            <a:off x="-630579" y="62068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lt2"/>
                </a:solidFill>
                <a:latin typeface="Barlow Condensed"/>
                <a:ea typeface="Barlow Condensed"/>
                <a:cs typeface="Barlow Condensed"/>
                <a:sym typeface="Barlow Condensed"/>
              </a:rPr>
              <a:t>SLIDESMANIA.COM</a:t>
            </a:r>
            <a:endParaRPr>
              <a:solidFill>
                <a:schemeClr val="lt2"/>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18" Type="http://schemas.openxmlformats.org/officeDocument/2006/relationships/theme" Target="../theme/theme2.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Lst>
  <mc:AlternateContent>
    <mc:Choice Requires="p14">
      <p:transition spd="slow" p14:dur="9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2.png"/><Relationship Id="rId10" Type="http://schemas.openxmlformats.org/officeDocument/2006/relationships/hyperlink" Target="https://education.minecraft.net/get-started/download"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hyperlink" Target="http://recitmst.qc.ca/minecraft6122024" TargetMode="External"/><Relationship Id="rId5" Type="http://schemas.openxmlformats.org/officeDocument/2006/relationships/image" Target="../media/image16.png"/><Relationship Id="rId6" Type="http://schemas.openxmlformats.org/officeDocument/2006/relationships/image" Target="../media/image74.png"/><Relationship Id="rId7" Type="http://schemas.openxmlformats.org/officeDocument/2006/relationships/image" Target="../media/image7.png"/><Relationship Id="rId8" Type="http://schemas.openxmlformats.org/officeDocument/2006/relationships/hyperlink" Target="http://recitmst.qc.ca/minecraft6122024" TargetMode="External"/></Relationships>
</file>

<file path=ppt/slides/_rels/slide2.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4.png"/><Relationship Id="rId4" Type="http://schemas.openxmlformats.org/officeDocument/2006/relationships/hyperlink" Target="http://recitmst.qc.ca/minecraft6122024" TargetMode="External"/><Relationship Id="rId9" Type="http://schemas.openxmlformats.org/officeDocument/2006/relationships/hyperlink" Target="https://creativecommons.org/licenses/by-nc-sa/4.0/deed.fr" TargetMode="External"/><Relationship Id="rId5" Type="http://schemas.openxmlformats.org/officeDocument/2006/relationships/hyperlink" Target="http://recitmst.qc.ca/minecraft6122024" TargetMode="External"/><Relationship Id="rId6" Type="http://schemas.openxmlformats.org/officeDocument/2006/relationships/hyperlink" Target="http://recitmst.qc.ca/minecraft6122024" TargetMode="External"/><Relationship Id="rId7" Type="http://schemas.openxmlformats.org/officeDocument/2006/relationships/hyperlink" Target="mailto:equipe@recitmst.qc.ca" TargetMode="External"/><Relationship Id="rId8" Type="http://schemas.openxmlformats.org/officeDocument/2006/relationships/hyperlink" Target="https://creativecommons.org/licenses/by-nc-sa/4.0/deed.f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6.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hyperlink" Target="http://www.youtube.com/watch?v=OTEUQcRRQhw" TargetMode="External"/><Relationship Id="rId5" Type="http://schemas.openxmlformats.org/officeDocument/2006/relationships/image" Target="../media/image8.jpg"/></Relationships>
</file>

<file path=ppt/slides/_rels/slide5.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4.png"/><Relationship Id="rId13" Type="http://schemas.openxmlformats.org/officeDocument/2006/relationships/image" Target="../media/image22.png"/><Relationship Id="rId12"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5.png"/><Relationship Id="rId14" Type="http://schemas.openxmlformats.org/officeDocument/2006/relationships/image" Target="../media/image28.png"/><Relationship Id="rId5" Type="http://schemas.openxmlformats.org/officeDocument/2006/relationships/slide" Target="/ppt/slides/slide7.xml"/><Relationship Id="rId6" Type="http://schemas.openxmlformats.org/officeDocument/2006/relationships/image" Target="../media/image9.png"/><Relationship Id="rId7" Type="http://schemas.openxmlformats.org/officeDocument/2006/relationships/slide" Target="/ppt/slides/slide5.xml"/><Relationship Id="rId8" Type="http://schemas.openxmlformats.org/officeDocument/2006/relationships/slide" Target="/ppt/slides/slide5.xml"/></Relationships>
</file>

<file path=ppt/slides/_rels/slide6.xml.rels><?xml version="1.0" encoding="UTF-8" standalone="yes"?><Relationships xmlns="http://schemas.openxmlformats.org/package/2006/relationships"><Relationship Id="rId11" Type="http://schemas.openxmlformats.org/officeDocument/2006/relationships/image" Target="../media/image9.png"/><Relationship Id="rId10"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8.xml"/><Relationship Id="rId4" Type="http://schemas.openxmlformats.org/officeDocument/2006/relationships/slide" Target="/ppt/slides/slide7.xml"/><Relationship Id="rId9" Type="http://schemas.openxmlformats.org/officeDocument/2006/relationships/image" Target="../media/image20.png"/><Relationship Id="rId5" Type="http://schemas.openxmlformats.org/officeDocument/2006/relationships/image" Target="../media/image25.png"/><Relationship Id="rId6" Type="http://schemas.openxmlformats.org/officeDocument/2006/relationships/image" Target="../media/image21.png"/><Relationship Id="rId7" Type="http://schemas.openxmlformats.org/officeDocument/2006/relationships/image" Target="../media/image13.png"/><Relationship Id="rId8" Type="http://schemas.openxmlformats.org/officeDocument/2006/relationships/image" Target="../media/image19.png"/></Relationships>
</file>

<file path=ppt/slides/_rels/slide7.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image" Target="../media/image27.png"/><Relationship Id="rId13" Type="http://schemas.openxmlformats.org/officeDocument/2006/relationships/image" Target="../media/image38.png"/><Relationship Id="rId12" Type="http://schemas.openxmlformats.org/officeDocument/2006/relationships/image" Target="../media/image32.png"/><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6.xml"/><Relationship Id="rId4" Type="http://schemas.openxmlformats.org/officeDocument/2006/relationships/slide" Target="/ppt/slides/slide8.xml"/><Relationship Id="rId9" Type="http://schemas.openxmlformats.org/officeDocument/2006/relationships/image" Target="../media/image36.png"/><Relationship Id="rId14" Type="http://schemas.openxmlformats.org/officeDocument/2006/relationships/hyperlink" Target="https://sites.google.com/csbe.qc.ca/evaluerautrementenmath/types-de-probl%C3%A8mes/t%C3%A2ches-cr%C3%A9atives?authuser=0" TargetMode="External"/><Relationship Id="rId5" Type="http://schemas.openxmlformats.org/officeDocument/2006/relationships/image" Target="../media/image18.png"/><Relationship Id="rId6" Type="http://schemas.openxmlformats.org/officeDocument/2006/relationships/image" Target="../media/image9.png"/><Relationship Id="rId7" Type="http://schemas.openxmlformats.org/officeDocument/2006/relationships/image" Target="../media/image30.png"/><Relationship Id="rId8"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7.xml"/><Relationship Id="rId4" Type="http://schemas.openxmlformats.org/officeDocument/2006/relationships/slide" Target="/ppt/slides/slide6.xml"/><Relationship Id="rId5" Type="http://schemas.openxmlformats.org/officeDocument/2006/relationships/image" Target="../media/image9.png"/><Relationship Id="rId6" Type="http://schemas.openxmlformats.org/officeDocument/2006/relationships/image" Target="../media/image33.png"/><Relationship Id="rId7" Type="http://schemas.openxmlformats.org/officeDocument/2006/relationships/image" Target="../media/image49.png"/><Relationship Id="rId8"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hyperlink" Target="https://drive.google.com/file/d/15Dgfb5XmCduoOZXRGaz3E1mIsbEWrO9M/view?usp=drive_link" TargetMode="External"/><Relationship Id="rId5" Type="http://schemas.openxmlformats.org/officeDocument/2006/relationships/hyperlink" Target="https://campus.recit.qc.ca/mod/page/view.php?id=9691"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hyperlink" Target="https://drive.google.com/file/d/1n9BgKZnlXRbRNzji4vjvzxV76bjyakHW/view?usp=drive_link" TargetMode="External"/><Relationship Id="rId5" Type="http://schemas.openxmlformats.org/officeDocument/2006/relationships/hyperlink" Target="https://campus.recit.qc.ca/mod/page/view.php?id=19412"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hyperlink" Target="https://docs.google.com/presentation/d/e/2PACX-1vSPgrVpmE7OkpSMqs-RTExtLXDsSTWFLvb6EOqgNAexYDtev34ZjLn0nkVWz3PCByxZtkiNozttUuVL/pub?start=false&amp;loop=false&amp;delayms=3000" TargetMode="External"/><Relationship Id="rId5" Type="http://schemas.openxmlformats.org/officeDocument/2006/relationships/hyperlink" Target="https://drive.google.com/file/d/1sKlLQnCyp5a3naeiaqfG1aDn18a4WR_C/view?usp=drive_link"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hyperlink" Target="https://campus.recit.qc.ca/course/view.php?id=329#section-3" TargetMode="External"/><Relationship Id="rId5" Type="http://schemas.openxmlformats.org/officeDocument/2006/relationships/hyperlink" Target="https://campus.recit.qc.ca/mod/page/view.php?id=15095"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hyperlink" Target="https://campus.recit.qc.ca/mod/page/view.php?id=24605"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education.minecraft.net/fr-fr/get-started/download" TargetMode="External"/><Relationship Id="rId4" Type="http://schemas.openxmlformats.org/officeDocument/2006/relationships/hyperlink" Target="https://campus.recit.qc.ca/mod/page/view.php?id=9673" TargetMode="External"/><Relationship Id="rId5" Type="http://schemas.openxmlformats.org/officeDocument/2006/relationships/hyperlink" Target="https://campus.recit.qc.ca/mod/page/view.php?id=9674" TargetMode="External"/><Relationship Id="rId6" Type="http://schemas.openxmlformats.org/officeDocument/2006/relationships/hyperlink" Target="https://campus.recit.qc.ca/mod/page/view.php?id=9675" TargetMode="External"/><Relationship Id="rId7" Type="http://schemas.openxmlformats.org/officeDocument/2006/relationships/hyperlink" Target="https://campus.recit.qc.ca/mod/page/view.php?id=9676" TargetMode="External"/><Relationship Id="rId8" Type="http://schemas.openxmlformats.org/officeDocument/2006/relationships/image" Target="../media/image4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image" Target="../media/image46.png"/><Relationship Id="rId4" Type="http://schemas.openxmlformats.org/officeDocument/2006/relationships/image" Target="../media/image39.png"/><Relationship Id="rId5" Type="http://schemas.openxmlformats.org/officeDocument/2006/relationships/image" Target="../media/image6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42.png"/><Relationship Id="rId4" Type="http://schemas.openxmlformats.org/officeDocument/2006/relationships/image" Target="../media/image4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 Id="rId3" Type="http://schemas.openxmlformats.org/officeDocument/2006/relationships/image" Target="../media/image48.png"/><Relationship Id="rId4" Type="http://schemas.openxmlformats.org/officeDocument/2006/relationships/image" Target="../media/image44.png"/><Relationship Id="rId5"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image" Target="../media/image54.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 Id="rId3" Type="http://schemas.openxmlformats.org/officeDocument/2006/relationships/image" Target="../media/image57.png"/><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 Id="rId3" Type="http://schemas.openxmlformats.org/officeDocument/2006/relationships/image" Target="../media/image51.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11" Type="http://schemas.openxmlformats.org/officeDocument/2006/relationships/image" Target="../media/image32.png"/><Relationship Id="rId10" Type="http://schemas.openxmlformats.org/officeDocument/2006/relationships/image" Target="../media/image72.png"/><Relationship Id="rId12"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slide" Target="/ppt/slides/slide23.xml"/><Relationship Id="rId4" Type="http://schemas.openxmlformats.org/officeDocument/2006/relationships/slide" Target="/ppt/slides/slide25.xml"/><Relationship Id="rId9" Type="http://schemas.openxmlformats.org/officeDocument/2006/relationships/image" Target="../media/image53.png"/><Relationship Id="rId5" Type="http://schemas.openxmlformats.org/officeDocument/2006/relationships/slide" Target="/ppt/slides/slide24.xml"/><Relationship Id="rId6" Type="http://schemas.openxmlformats.org/officeDocument/2006/relationships/image" Target="../media/image55.png"/><Relationship Id="rId7" Type="http://schemas.openxmlformats.org/officeDocument/2006/relationships/image" Target="../media/image9.png"/><Relationship Id="rId8"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slide" Target="/ppt/slides/slide22.xml"/><Relationship Id="rId4" Type="http://schemas.openxmlformats.org/officeDocument/2006/relationships/slide" Target="/ppt/slides/slide25.xml"/><Relationship Id="rId9" Type="http://schemas.openxmlformats.org/officeDocument/2006/relationships/image" Target="../media/image33.png"/><Relationship Id="rId5" Type="http://schemas.openxmlformats.org/officeDocument/2006/relationships/slide" Target="/ppt/slides/slide24.xml"/><Relationship Id="rId6" Type="http://schemas.openxmlformats.org/officeDocument/2006/relationships/image" Target="../media/image68.png"/><Relationship Id="rId7" Type="http://schemas.openxmlformats.org/officeDocument/2006/relationships/image" Target="../media/image9.png"/><Relationship Id="rId8" Type="http://schemas.openxmlformats.org/officeDocument/2006/relationships/image" Target="../media/image5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3.xml"/><Relationship Id="rId4" Type="http://schemas.openxmlformats.org/officeDocument/2006/relationships/slide" Target="/ppt/slides/slide22.xml"/><Relationship Id="rId9" Type="http://schemas.openxmlformats.org/officeDocument/2006/relationships/image" Target="../media/image66.png"/><Relationship Id="rId5" Type="http://schemas.openxmlformats.org/officeDocument/2006/relationships/slide" Target="/ppt/slides/slide25.xml"/><Relationship Id="rId6" Type="http://schemas.openxmlformats.org/officeDocument/2006/relationships/image" Target="../media/image64.png"/><Relationship Id="rId7" Type="http://schemas.openxmlformats.org/officeDocument/2006/relationships/image" Target="../media/image9.png"/><Relationship Id="rId8" Type="http://schemas.openxmlformats.org/officeDocument/2006/relationships/image" Target="../media/image33.png"/></Relationships>
</file>

<file path=ppt/slides/_rels/slide25.xml.rels><?xml version="1.0" encoding="UTF-8" standalone="yes"?><Relationships xmlns="http://schemas.openxmlformats.org/package/2006/relationships"><Relationship Id="rId10"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24.xml"/><Relationship Id="rId4" Type="http://schemas.openxmlformats.org/officeDocument/2006/relationships/slide" Target="/ppt/slides/slide23.xml"/><Relationship Id="rId9" Type="http://schemas.openxmlformats.org/officeDocument/2006/relationships/image" Target="../media/image32.png"/><Relationship Id="rId5" Type="http://schemas.openxmlformats.org/officeDocument/2006/relationships/slide" Target="/ppt/slides/slide22.xml"/><Relationship Id="rId6" Type="http://schemas.openxmlformats.org/officeDocument/2006/relationships/image" Target="../media/image33.png"/><Relationship Id="rId7" Type="http://schemas.openxmlformats.org/officeDocument/2006/relationships/image" Target="../media/image76.png"/><Relationship Id="rId8"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campus.recit.qc.ca/mod/page/view.php?id=9677" TargetMode="External"/><Relationship Id="rId4" Type="http://schemas.openxmlformats.org/officeDocument/2006/relationships/hyperlink" Target="https://campus.recit.qc.ca/mod/page/view.php?id=9683" TargetMode="External"/><Relationship Id="rId5" Type="http://schemas.openxmlformats.org/officeDocument/2006/relationships/hyperlink" Target="https://campus.recit.qc.ca/mod/page/view.php?id=9681" TargetMode="External"/><Relationship Id="rId6" Type="http://schemas.openxmlformats.org/officeDocument/2006/relationships/hyperlink" Target="https://campus.recit.qc.ca/mod/page/view.php?id=9680" TargetMode="External"/><Relationship Id="rId7" Type="http://schemas.openxmlformats.org/officeDocument/2006/relationships/image" Target="../media/image7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campus.recit.qc.ca/login/index.php" TargetMode="External"/><Relationship Id="rId4" Type="http://schemas.openxmlformats.org/officeDocument/2006/relationships/hyperlink" Target="https://campus.recit.qc.ca/enrol/index.php?id=329" TargetMode="External"/><Relationship Id="rId5" Type="http://schemas.openxmlformats.org/officeDocument/2006/relationships/hyperlink" Target="https://campus.recit.qc.ca/mod/page/view.php?id=26001" TargetMode="External"/><Relationship Id="rId6" Type="http://schemas.openxmlformats.org/officeDocument/2006/relationships/image" Target="../media/image65.png"/></Relationships>
</file>

<file path=ppt/slides/_rels/slide28.xml.rels><?xml version="1.0" encoding="UTF-8" standalone="yes"?><Relationships xmlns="http://schemas.openxmlformats.org/package/2006/relationships"><Relationship Id="rId10" Type="http://schemas.openxmlformats.org/officeDocument/2006/relationships/hyperlink" Target="http://recitmst.qc.ca/minecraft6122024" TargetMode="External"/><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hyperlink" Target="http://recitmst.qc.ca/minecraft6122024" TargetMode="External"/><Relationship Id="rId5" Type="http://schemas.openxmlformats.org/officeDocument/2006/relationships/image" Target="../media/image38.png"/><Relationship Id="rId6" Type="http://schemas.openxmlformats.org/officeDocument/2006/relationships/image" Target="../media/image16.png"/><Relationship Id="rId7" Type="http://schemas.openxmlformats.org/officeDocument/2006/relationships/image" Target="../media/image74.png"/><Relationship Id="rId8"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18"/>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115" name="Google Shape;115;p18"/>
          <p:cNvPicPr preferRelativeResize="0"/>
          <p:nvPr/>
        </p:nvPicPr>
        <p:blipFill rotWithShape="1">
          <a:blip r:embed="rId4">
            <a:alphaModFix/>
          </a:blip>
          <a:srcRect b="0" l="0" r="0" t="0"/>
          <a:stretch/>
        </p:blipFill>
        <p:spPr>
          <a:xfrm>
            <a:off x="8142514" y="3530721"/>
            <a:ext cx="4963887" cy="3901106"/>
          </a:xfrm>
          <a:prstGeom prst="rect">
            <a:avLst/>
          </a:prstGeom>
          <a:noFill/>
          <a:ln>
            <a:noFill/>
          </a:ln>
          <a:effectLst>
            <a:outerShdw blurRad="419100" rotWithShape="0" algn="tl" dir="2700000" dist="38100">
              <a:srgbClr val="000000">
                <a:alpha val="80000"/>
              </a:srgbClr>
            </a:outerShdw>
          </a:effectLst>
        </p:spPr>
      </p:pic>
      <p:sp>
        <p:nvSpPr>
          <p:cNvPr id="116" name="Google Shape;116;p18">
            <a:hlinkClick action="ppaction://hlinkshowjump?jump=nextslide"/>
          </p:cNvPr>
          <p:cNvSpPr/>
          <p:nvPr/>
        </p:nvSpPr>
        <p:spPr>
          <a:xfrm>
            <a:off x="1190250" y="2184150"/>
            <a:ext cx="9656700" cy="13533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u="none" cap="none" strike="noStrike">
              <a:solidFill>
                <a:schemeClr val="lt1"/>
              </a:solidFill>
              <a:latin typeface="Calibri"/>
              <a:ea typeface="Calibri"/>
              <a:cs typeface="Calibri"/>
              <a:sym typeface="Calibri"/>
            </a:endParaRPr>
          </a:p>
        </p:txBody>
      </p:sp>
      <p:sp>
        <p:nvSpPr>
          <p:cNvPr id="117" name="Google Shape;117;p18"/>
          <p:cNvSpPr txBox="1"/>
          <p:nvPr/>
        </p:nvSpPr>
        <p:spPr>
          <a:xfrm>
            <a:off x="1266808" y="2293050"/>
            <a:ext cx="9502200" cy="1200600"/>
          </a:xfrm>
          <a:prstGeom prst="rect">
            <a:avLst/>
          </a:prstGeom>
          <a:noFill/>
          <a:ln>
            <a:noFill/>
          </a:ln>
        </p:spPr>
        <p:txBody>
          <a:bodyPr anchorCtr="0" anchor="t" bIns="45700" lIns="91425" spcFirstLastPara="1" rIns="91425" wrap="square" tIns="45700">
            <a:spAutoFit/>
          </a:bodyPr>
          <a:lstStyle/>
          <a:p>
            <a:pPr indent="0" lvl="0" marL="0" rtl="0" algn="ctr">
              <a:lnSpc>
                <a:spcPct val="150000"/>
              </a:lnSpc>
              <a:spcBef>
                <a:spcPts val="0"/>
              </a:spcBef>
              <a:spcAft>
                <a:spcPts val="0"/>
              </a:spcAft>
              <a:buSzPts val="1100"/>
              <a:buNone/>
            </a:pPr>
            <a:r>
              <a:rPr lang="en-US" sz="1800">
                <a:solidFill>
                  <a:schemeClr val="lt1"/>
                </a:solidFill>
                <a:latin typeface="Press Start 2P"/>
                <a:ea typeface="Press Start 2P"/>
                <a:cs typeface="Press Start 2P"/>
                <a:sym typeface="Press Start 2P"/>
              </a:rPr>
              <a:t>Minecraft Education pour l’enseignement-apprentissage des mathématiques</a:t>
            </a:r>
            <a:endParaRPr sz="2100">
              <a:solidFill>
                <a:srgbClr val="D8D8D8"/>
              </a:solidFill>
              <a:latin typeface="Press Start 2P"/>
              <a:ea typeface="Press Start 2P"/>
              <a:cs typeface="Press Start 2P"/>
              <a:sym typeface="Press Start 2P"/>
            </a:endParaRPr>
          </a:p>
        </p:txBody>
      </p:sp>
      <p:sp>
        <p:nvSpPr>
          <p:cNvPr id="118" name="Google Shape;118;p18"/>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pic>
        <p:nvPicPr>
          <p:cNvPr id="119" name="Google Shape;119;p18"/>
          <p:cNvPicPr preferRelativeResize="0"/>
          <p:nvPr/>
        </p:nvPicPr>
        <p:blipFill>
          <a:blip r:embed="rId5">
            <a:alphaModFix/>
          </a:blip>
          <a:stretch>
            <a:fillRect/>
          </a:stretch>
        </p:blipFill>
        <p:spPr>
          <a:xfrm>
            <a:off x="255127" y="-228200"/>
            <a:ext cx="871925" cy="1407200"/>
          </a:xfrm>
          <a:prstGeom prst="rect">
            <a:avLst/>
          </a:prstGeom>
          <a:noFill/>
          <a:ln>
            <a:noFill/>
          </a:ln>
        </p:spPr>
      </p:pic>
      <p:pic>
        <p:nvPicPr>
          <p:cNvPr id="120" name="Google Shape;120;p18"/>
          <p:cNvPicPr preferRelativeResize="0"/>
          <p:nvPr/>
        </p:nvPicPr>
        <p:blipFill>
          <a:blip r:embed="rId6">
            <a:alphaModFix/>
          </a:blip>
          <a:stretch>
            <a:fillRect/>
          </a:stretch>
        </p:blipFill>
        <p:spPr>
          <a:xfrm>
            <a:off x="3301725" y="787846"/>
            <a:ext cx="5588550" cy="1353299"/>
          </a:xfrm>
          <a:prstGeom prst="rect">
            <a:avLst/>
          </a:prstGeom>
          <a:noFill/>
          <a:ln>
            <a:noFill/>
          </a:ln>
        </p:spPr>
      </p:pic>
      <p:pic>
        <p:nvPicPr>
          <p:cNvPr descr="A picture containing LEGO, toy&#10;&#10;Description automatically generated" id="121" name="Google Shape;121;p18"/>
          <p:cNvPicPr preferRelativeResize="0"/>
          <p:nvPr/>
        </p:nvPicPr>
        <p:blipFill rotWithShape="1">
          <a:blip r:embed="rId7">
            <a:alphaModFix/>
          </a:blip>
          <a:srcRect b="0" l="0" r="0" t="0"/>
          <a:stretch/>
        </p:blipFill>
        <p:spPr>
          <a:xfrm flipH="1">
            <a:off x="483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122" name="Google Shape;122;p18"/>
          <p:cNvSpPr txBox="1"/>
          <p:nvPr/>
        </p:nvSpPr>
        <p:spPr>
          <a:xfrm>
            <a:off x="2533125" y="5252700"/>
            <a:ext cx="67242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600" u="sng">
                <a:solidFill>
                  <a:schemeClr val="accent4"/>
                </a:solidFill>
                <a:latin typeface="Press Start 2P"/>
                <a:ea typeface="Press Start 2P"/>
                <a:cs typeface="Press Start 2P"/>
                <a:sym typeface="Press Start 2P"/>
                <a:hlinkClick r:id="rId8">
                  <a:extLst>
                    <a:ext uri="{A12FA001-AC4F-418D-AE19-62706E023703}">
                      <ahyp:hlinkClr val="tx"/>
                    </a:ext>
                  </a:extLst>
                </a:hlinkClick>
              </a:rPr>
              <a:t>recitmst.qc.ca/minecraft</a:t>
            </a:r>
            <a:r>
              <a:rPr lang="en-US" sz="1600"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6122024</a:t>
            </a:r>
            <a:endParaRPr sz="1600">
              <a:solidFill>
                <a:schemeClr val="accent4"/>
              </a:solidFill>
              <a:latin typeface="Press Start 2P"/>
              <a:ea typeface="Press Start 2P"/>
              <a:cs typeface="Press Start 2P"/>
              <a:sym typeface="Press Start 2P"/>
            </a:endParaRPr>
          </a:p>
        </p:txBody>
      </p:sp>
      <p:sp>
        <p:nvSpPr>
          <p:cNvPr id="123" name="Google Shape;123;p18"/>
          <p:cNvSpPr/>
          <p:nvPr/>
        </p:nvSpPr>
        <p:spPr>
          <a:xfrm>
            <a:off x="9497100" y="3077400"/>
            <a:ext cx="2639100" cy="855600"/>
          </a:xfrm>
          <a:prstGeom prst="wedgeRoundRectCallout">
            <a:avLst>
              <a:gd fmla="val 24260" name="adj1"/>
              <a:gd fmla="val 85382" name="adj2"/>
              <a:gd fmla="val 0" name="adj3"/>
            </a:avLst>
          </a:prstGeom>
          <a:solidFill>
            <a:srgbClr val="B6D7A8"/>
          </a:solid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200" u="sng">
                <a:solidFill>
                  <a:srgbClr val="0563C1"/>
                </a:solidFill>
                <a:latin typeface="Press Start 2P"/>
                <a:ea typeface="Press Start 2P"/>
                <a:cs typeface="Press Start 2P"/>
                <a:sym typeface="Press Start 2P"/>
                <a:hlinkClick r:id="rId10">
                  <a:extLst>
                    <a:ext uri="{A12FA001-AC4F-418D-AE19-62706E023703}">
                      <ahyp:hlinkClr val="tx"/>
                    </a:ext>
                  </a:extLst>
                </a:hlinkClick>
              </a:rPr>
              <a:t>Lien pour télécharger Minecraft</a:t>
            </a:r>
            <a:r>
              <a:rPr lang="en-US" sz="1200">
                <a:latin typeface="Press Start 2P"/>
                <a:ea typeface="Press Start 2P"/>
                <a:cs typeface="Press Start 2P"/>
                <a:sym typeface="Press Start 2P"/>
              </a:rPr>
              <a:t> selon votre appareil.</a:t>
            </a:r>
            <a:endParaRPr sz="1200">
              <a:latin typeface="Press Start 2P"/>
              <a:ea typeface="Press Start 2P"/>
              <a:cs typeface="Press Start 2P"/>
              <a:sym typeface="Press Start 2P"/>
            </a:endParaRPr>
          </a:p>
        </p:txBody>
      </p:sp>
      <p:sp>
        <p:nvSpPr>
          <p:cNvPr id="124" name="Google Shape;124;p18"/>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125" name="Google Shape;125;p18"/>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rgbClr val="FFFFFF"/>
                </a:solidFill>
                <a:latin typeface="Press Start 2P"/>
                <a:ea typeface="Press Start 2P"/>
                <a:cs typeface="Press Start 2P"/>
                <a:sym typeface="Press Start 2P"/>
              </a:rPr>
              <a:t>Stéphanie Rioux</a:t>
            </a:r>
            <a:endParaRPr sz="2300">
              <a:solidFill>
                <a:srgbClr val="FFFFFF"/>
              </a:solidFill>
              <a:latin typeface="Press Start 2P"/>
              <a:ea typeface="Press Start 2P"/>
              <a:cs typeface="Press Start 2P"/>
              <a:sym typeface="Press Start 2P"/>
            </a:endParaRPr>
          </a:p>
          <a:p>
            <a:pPr indent="0" lvl="0" marL="0" rtl="0" algn="ctr">
              <a:spcBef>
                <a:spcPts val="0"/>
              </a:spcBef>
              <a:spcAft>
                <a:spcPts val="0"/>
              </a:spcAft>
              <a:buClr>
                <a:srgbClr val="000000"/>
              </a:buClr>
              <a:buFont typeface="Arial"/>
              <a:buNone/>
            </a:pPr>
            <a:r>
              <a:t/>
            </a:r>
            <a:endParaRPr sz="1500">
              <a:solidFill>
                <a:srgbClr val="FFFFFF"/>
              </a:solidFill>
              <a:latin typeface="Press Start 2P"/>
              <a:ea typeface="Press Start 2P"/>
              <a:cs typeface="Press Start 2P"/>
              <a:sym typeface="Press Start 2P"/>
            </a:endParaRPr>
          </a:p>
          <a:p>
            <a:pPr indent="0" lvl="0" marL="0" rtl="0" algn="ctr">
              <a:spcBef>
                <a:spcPts val="0"/>
              </a:spcBef>
              <a:spcAft>
                <a:spcPts val="0"/>
              </a:spcAft>
              <a:buClr>
                <a:srgbClr val="000000"/>
              </a:buClr>
              <a:buFont typeface="Arial"/>
              <a:buNone/>
            </a:pPr>
            <a:r>
              <a:rPr lang="en-US">
                <a:solidFill>
                  <a:srgbClr val="FFFFFF"/>
                </a:solidFill>
                <a:latin typeface="Press Start 2P"/>
                <a:ea typeface="Press Start 2P"/>
                <a:cs typeface="Press Start 2P"/>
                <a:sym typeface="Press Start 2P"/>
              </a:rPr>
              <a:t>stephanie.rioux@recit.qc.ca</a:t>
            </a:r>
            <a:endParaRPr sz="1600">
              <a:solidFill>
                <a:srgbClr val="FFFFFF"/>
              </a:solidFill>
              <a:latin typeface="Press Start 2P"/>
              <a:ea typeface="Press Start 2P"/>
              <a:cs typeface="Press Start 2P"/>
              <a:sym typeface="Press Start 2P"/>
            </a:endParaRPr>
          </a:p>
        </p:txBody>
      </p:sp>
      <p:pic>
        <p:nvPicPr>
          <p:cNvPr id="126" name="Google Shape;126;p18"/>
          <p:cNvPicPr preferRelativeResize="0"/>
          <p:nvPr/>
        </p:nvPicPr>
        <p:blipFill>
          <a:blip r:embed="rId11">
            <a:alphaModFix/>
          </a:blip>
          <a:stretch>
            <a:fillRect/>
          </a:stretch>
        </p:blipFill>
        <p:spPr>
          <a:xfrm>
            <a:off x="9902775" y="-166025"/>
            <a:ext cx="2021101" cy="20211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500"/>
                                        <p:tgtEl>
                                          <p:spTgt spid="114"/>
                                        </p:tgtEl>
                                      </p:cBhvr>
                                    </p:animEffect>
                                  </p:childTnLst>
                                </p:cTn>
                              </p:par>
                              <p:par>
                                <p:cTn fill="hold" nodeType="withEffect" presetClass="entr" presetID="2" presetSubtype="4">
                                  <p:stCondLst>
                                    <p:cond delay="0"/>
                                  </p:stCondLst>
                                  <p:childTnLst>
                                    <p:set>
                                      <p:cBhvr>
                                        <p:cTn dur="1" fill="hold">
                                          <p:stCondLst>
                                            <p:cond delay="0"/>
                                          </p:stCondLst>
                                        </p:cTn>
                                        <p:tgtEl>
                                          <p:spTgt spid="115"/>
                                        </p:tgtEl>
                                        <p:attrNameLst>
                                          <p:attrName>style.visibility</p:attrName>
                                        </p:attrNameLst>
                                      </p:cBhvr>
                                      <p:to>
                                        <p:strVal val="visible"/>
                                      </p:to>
                                    </p:set>
                                    <p:anim calcmode="lin" valueType="num">
                                      <p:cBhvr additive="base">
                                        <p:cTn dur="1000"/>
                                        <p:tgtEl>
                                          <p:spTgt spid="1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21"/>
                                        </p:tgtEl>
                                        <p:attrNameLst>
                                          <p:attrName>style.visibility</p:attrName>
                                        </p:attrNameLst>
                                      </p:cBhvr>
                                      <p:to>
                                        <p:strVal val="visible"/>
                                      </p:to>
                                    </p:set>
                                    <p:anim calcmode="lin" valueType="num">
                                      <p:cBhvr additive="base">
                                        <p:cTn dur="1000"/>
                                        <p:tgtEl>
                                          <p:spTgt spid="121"/>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62626"/>
        </a:solidFill>
      </p:bgPr>
    </p:bg>
    <p:spTree>
      <p:nvGrpSpPr>
        <p:cNvPr id="130" name="Shape 130"/>
        <p:cNvGrpSpPr/>
        <p:nvPr/>
      </p:nvGrpSpPr>
      <p:grpSpPr>
        <a:xfrm>
          <a:off x="0" y="0"/>
          <a:ext cx="0" cy="0"/>
          <a:chOff x="0" y="0"/>
          <a:chExt cx="0" cy="0"/>
        </a:xfrm>
      </p:grpSpPr>
      <p:sp>
        <p:nvSpPr>
          <p:cNvPr id="131" name="Google Shape;131;p19"/>
          <p:cNvSpPr/>
          <p:nvPr/>
        </p:nvSpPr>
        <p:spPr>
          <a:xfrm>
            <a:off x="2133600" y="4130674"/>
            <a:ext cx="79248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19"/>
          <p:cNvSpPr/>
          <p:nvPr/>
        </p:nvSpPr>
        <p:spPr>
          <a:xfrm>
            <a:off x="2133600" y="4130674"/>
            <a:ext cx="39624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19"/>
          <p:cNvSpPr/>
          <p:nvPr/>
        </p:nvSpPr>
        <p:spPr>
          <a:xfrm>
            <a:off x="2095500" y="4095750"/>
            <a:ext cx="8001000" cy="238200"/>
          </a:xfrm>
          <a:prstGeom prst="rect">
            <a:avLst/>
          </a:prstGeom>
          <a:no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4" name="Google Shape;134;p19"/>
          <p:cNvSpPr/>
          <p:nvPr/>
        </p:nvSpPr>
        <p:spPr>
          <a:xfrm>
            <a:off x="2133600" y="4130675"/>
            <a:ext cx="1505100" cy="1683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19"/>
          <p:cNvSpPr txBox="1"/>
          <p:nvPr/>
        </p:nvSpPr>
        <p:spPr>
          <a:xfrm>
            <a:off x="4964921" y="4817097"/>
            <a:ext cx="2262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rgbClr val="D8D8D8"/>
                </a:solidFill>
                <a:latin typeface="Press Start 2P"/>
                <a:ea typeface="Press Start 2P"/>
                <a:cs typeface="Press Start 2P"/>
                <a:sym typeface="Press Start 2P"/>
              </a:rPr>
              <a:t>Loading……</a:t>
            </a:r>
            <a:endParaRPr/>
          </a:p>
        </p:txBody>
      </p:sp>
      <p:pic>
        <p:nvPicPr>
          <p:cNvPr id="136" name="Google Shape;136;p19">
            <a:hlinkClick action="ppaction://hlinkshowjump?jump=nextslide"/>
          </p:cNvPr>
          <p:cNvPicPr preferRelativeResize="0"/>
          <p:nvPr/>
        </p:nvPicPr>
        <p:blipFill>
          <a:blip r:embed="rId3">
            <a:alphaModFix/>
          </a:blip>
          <a:stretch>
            <a:fillRect/>
          </a:stretch>
        </p:blipFill>
        <p:spPr>
          <a:xfrm>
            <a:off x="3301725" y="1606796"/>
            <a:ext cx="5588550" cy="1353299"/>
          </a:xfrm>
          <a:prstGeom prst="rect">
            <a:avLst/>
          </a:prstGeom>
          <a:noFill/>
          <a:ln>
            <a:noFill/>
          </a:ln>
        </p:spPr>
      </p:pic>
      <p:sp>
        <p:nvSpPr>
          <p:cNvPr id="137" name="Google Shape;137;p19"/>
          <p:cNvSpPr txBox="1"/>
          <p:nvPr/>
        </p:nvSpPr>
        <p:spPr>
          <a:xfrm>
            <a:off x="282750" y="6478675"/>
            <a:ext cx="10265400" cy="3078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chemeClr val="dk1"/>
              </a:buClr>
              <a:buSzPts val="1100"/>
              <a:buFont typeface="Arial"/>
              <a:buNone/>
            </a:pPr>
            <a:r>
              <a:rPr lang="en-US" sz="1000">
                <a:solidFill>
                  <a:schemeClr val="lt1"/>
                </a:solidFill>
                <a:latin typeface="Ubuntu"/>
                <a:ea typeface="Ubuntu"/>
                <a:cs typeface="Ubuntu"/>
                <a:sym typeface="Ubuntu"/>
              </a:rPr>
              <a:t>Cette présentation,</a:t>
            </a:r>
            <a:r>
              <a:rPr lang="en-US" sz="1000">
                <a:solidFill>
                  <a:schemeClr val="accent4"/>
                </a:solidFill>
                <a:latin typeface="Ubuntu"/>
                <a:ea typeface="Ubuntu"/>
                <a:cs typeface="Ubuntu"/>
                <a:sym typeface="Ubuntu"/>
              </a:rPr>
              <a:t> </a:t>
            </a:r>
            <a:r>
              <a:rPr lang="en-US" sz="1000" u="sng">
                <a:solidFill>
                  <a:schemeClr val="accent4"/>
                </a:solidFill>
                <a:latin typeface="Ubuntu"/>
                <a:ea typeface="Ubuntu"/>
                <a:cs typeface="Ubuntu"/>
                <a:sym typeface="Ubuntu"/>
                <a:hlinkClick r:id="rId4">
                  <a:extLst>
                    <a:ext uri="{A12FA001-AC4F-418D-AE19-62706E023703}">
                      <ahyp:hlinkClr val="tx"/>
                    </a:ext>
                  </a:extLst>
                </a:hlinkClick>
              </a:rPr>
              <a:t>recitmst.qc.ca/minecraft</a:t>
            </a:r>
            <a:r>
              <a:rPr lang="en-US" sz="1000" u="sng">
                <a:solidFill>
                  <a:schemeClr val="accent4"/>
                </a:solidFill>
                <a:latin typeface="Ubuntu"/>
                <a:ea typeface="Ubuntu"/>
                <a:cs typeface="Ubuntu"/>
                <a:sym typeface="Ubuntu"/>
                <a:hlinkClick r:id="rId5">
                  <a:extLst>
                    <a:ext uri="{A12FA001-AC4F-418D-AE19-62706E023703}">
                      <ahyp:hlinkClr val="tx"/>
                    </a:ext>
                  </a:extLst>
                </a:hlinkClick>
              </a:rPr>
              <a:t>612</a:t>
            </a:r>
            <a:r>
              <a:rPr lang="en-US" sz="1000" u="sng">
                <a:solidFill>
                  <a:schemeClr val="accent4"/>
                </a:solidFill>
                <a:latin typeface="Ubuntu"/>
                <a:ea typeface="Ubuntu"/>
                <a:cs typeface="Ubuntu"/>
                <a:sym typeface="Ubuntu"/>
                <a:hlinkClick r:id="rId6">
                  <a:extLst>
                    <a:ext uri="{A12FA001-AC4F-418D-AE19-62706E023703}">
                      <ahyp:hlinkClr val="tx"/>
                    </a:ext>
                  </a:extLst>
                </a:hlinkClick>
              </a:rPr>
              <a:t>2024</a:t>
            </a:r>
            <a:r>
              <a:rPr lang="en-US" sz="1000">
                <a:solidFill>
                  <a:schemeClr val="accent4"/>
                </a:solidFill>
                <a:latin typeface="Ubuntu"/>
                <a:ea typeface="Ubuntu"/>
                <a:cs typeface="Ubuntu"/>
                <a:sym typeface="Ubuntu"/>
              </a:rPr>
              <a:t> </a:t>
            </a:r>
            <a:r>
              <a:rPr lang="en-US" sz="1000">
                <a:solidFill>
                  <a:schemeClr val="lt1"/>
                </a:solidFill>
                <a:latin typeface="Ubuntu"/>
                <a:ea typeface="Ubuntu"/>
                <a:cs typeface="Ubuntu"/>
                <a:sym typeface="Ubuntu"/>
              </a:rPr>
              <a:t>du </a:t>
            </a:r>
            <a:r>
              <a:rPr lang="en-US" sz="1000" u="sng">
                <a:solidFill>
                  <a:schemeClr val="lt1"/>
                </a:solidFill>
                <a:latin typeface="Ubuntu"/>
                <a:ea typeface="Ubuntu"/>
                <a:cs typeface="Ubuntu"/>
                <a:sym typeface="Ubuntu"/>
                <a:hlinkClick r:id="rId7">
                  <a:extLst>
                    <a:ext uri="{A12FA001-AC4F-418D-AE19-62706E023703}">
                      <ahyp:hlinkClr val="tx"/>
                    </a:ext>
                  </a:extLst>
                </a:hlinkClick>
              </a:rPr>
              <a:t>RÉCIT MST</a:t>
            </a:r>
            <a:r>
              <a:rPr lang="en-US" sz="1000">
                <a:solidFill>
                  <a:schemeClr val="lt1"/>
                </a:solidFill>
                <a:latin typeface="Ubuntu"/>
                <a:ea typeface="Ubuntu"/>
                <a:cs typeface="Ubuntu"/>
                <a:sym typeface="Ubuntu"/>
              </a:rPr>
              <a:t> est mise à disposition, sauf exception, selon les termes de la </a:t>
            </a:r>
            <a:r>
              <a:rPr lang="en-US" sz="1000" u="sng">
                <a:solidFill>
                  <a:schemeClr val="lt1"/>
                </a:solidFill>
                <a:hlinkClick r:id="rId8">
                  <a:extLst>
                    <a:ext uri="{A12FA001-AC4F-418D-AE19-62706E023703}">
                      <ahyp:hlinkClr val="tx"/>
                    </a:ext>
                  </a:extLst>
                </a:hlinkClick>
              </a:rPr>
              <a:t>Licence CC</a:t>
            </a:r>
            <a:r>
              <a:rPr lang="en-US" sz="1000">
                <a:solidFill>
                  <a:schemeClr val="lt1"/>
                </a:solidFill>
                <a:latin typeface="Ubuntu"/>
                <a:ea typeface="Ubuntu"/>
                <a:cs typeface="Ubuntu"/>
                <a:sym typeface="Ubuntu"/>
              </a:rPr>
              <a:t>.</a:t>
            </a:r>
            <a:endParaRPr>
              <a:solidFill>
                <a:schemeClr val="lt1"/>
              </a:solidFill>
              <a:latin typeface="Calibri"/>
              <a:ea typeface="Calibri"/>
              <a:cs typeface="Calibri"/>
              <a:sym typeface="Calibri"/>
            </a:endParaRPr>
          </a:p>
        </p:txBody>
      </p:sp>
      <p:pic>
        <p:nvPicPr>
          <p:cNvPr id="138" name="Google Shape;138;p19">
            <a:hlinkClick r:id="rId9"/>
          </p:cNvPr>
          <p:cNvPicPr preferRelativeResize="0"/>
          <p:nvPr/>
        </p:nvPicPr>
        <p:blipFill rotWithShape="1">
          <a:blip r:embed="rId10">
            <a:alphaModFix/>
          </a:blip>
          <a:srcRect b="0" l="0" r="0" t="0"/>
          <a:stretch/>
        </p:blipFill>
        <p:spPr>
          <a:xfrm>
            <a:off x="10096488" y="6394070"/>
            <a:ext cx="1108530" cy="392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500"/>
                                        <p:tgtEl>
                                          <p:spTgt spid="134"/>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32"/>
                                        </p:tgtEl>
                                        <p:attrNameLst>
                                          <p:attrName>style.visibility</p:attrName>
                                        </p:attrNameLst>
                                      </p:cBhvr>
                                      <p:to>
                                        <p:strVal val="visible"/>
                                      </p:to>
                                    </p:set>
                                    <p:animEffect filter="fade" transition="in">
                                      <p:cBhvr>
                                        <p:cTn dur="500"/>
                                        <p:tgtEl>
                                          <p:spTgt spid="132"/>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2" name="Shape 142"/>
        <p:cNvGrpSpPr/>
        <p:nvPr/>
      </p:nvGrpSpPr>
      <p:grpSpPr>
        <a:xfrm>
          <a:off x="0" y="0"/>
          <a:ext cx="0" cy="0"/>
          <a:chOff x="0" y="0"/>
          <a:chExt cx="0" cy="0"/>
        </a:xfrm>
      </p:grpSpPr>
      <p:sp>
        <p:nvSpPr>
          <p:cNvPr id="143" name="Google Shape;143;p20"/>
          <p:cNvSpPr/>
          <p:nvPr/>
        </p:nvSpPr>
        <p:spPr>
          <a:xfrm>
            <a:off x="1200300" y="1926475"/>
            <a:ext cx="9791400" cy="3642900"/>
          </a:xfrm>
          <a:prstGeom prst="roundRect">
            <a:avLst>
              <a:gd fmla="val 0" name="adj"/>
            </a:avLst>
          </a:prstGeom>
          <a:gradFill>
            <a:gsLst>
              <a:gs pos="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4" name="Google Shape;144;p20"/>
          <p:cNvSpPr/>
          <p:nvPr/>
        </p:nvSpPr>
        <p:spPr>
          <a:xfrm>
            <a:off x="1834000" y="566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0"/>
          <p:cNvSpPr txBox="1"/>
          <p:nvPr/>
        </p:nvSpPr>
        <p:spPr>
          <a:xfrm>
            <a:off x="1915425" y="708047"/>
            <a:ext cx="8194800" cy="554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3000">
                <a:solidFill>
                  <a:srgbClr val="D8D8D8"/>
                </a:solidFill>
                <a:latin typeface="Press Start 2P"/>
                <a:ea typeface="Press Start 2P"/>
                <a:cs typeface="Press Start 2P"/>
                <a:sym typeface="Press Start 2P"/>
              </a:rPr>
              <a:t>Plan</a:t>
            </a:r>
            <a:r>
              <a:rPr lang="en-US" sz="3000">
                <a:solidFill>
                  <a:srgbClr val="D8D8D8"/>
                </a:solidFill>
                <a:latin typeface="Press Start 2P"/>
                <a:ea typeface="Press Start 2P"/>
                <a:cs typeface="Press Start 2P"/>
                <a:sym typeface="Press Start 2P"/>
              </a:rPr>
              <a:t> de l’atelier</a:t>
            </a:r>
            <a:endParaRPr sz="3000">
              <a:latin typeface="Press Start 2P"/>
              <a:ea typeface="Press Start 2P"/>
              <a:cs typeface="Press Start 2P"/>
              <a:sym typeface="Press Start 2P"/>
            </a:endParaRPr>
          </a:p>
        </p:txBody>
      </p:sp>
      <p:pic>
        <p:nvPicPr>
          <p:cNvPr descr="A picture containing container, square&#10;&#10;Description automatically generated" id="146" name="Google Shape;146;p20"/>
          <p:cNvPicPr preferRelativeResize="0"/>
          <p:nvPr/>
        </p:nvPicPr>
        <p:blipFill rotWithShape="1">
          <a:blip r:embed="rId4">
            <a:alphaModFix/>
          </a:blip>
          <a:srcRect b="0" l="0" r="0" t="0"/>
          <a:stretch/>
        </p:blipFill>
        <p:spPr>
          <a:xfrm>
            <a:off x="282963" y="4495488"/>
            <a:ext cx="1834375" cy="1834375"/>
          </a:xfrm>
          <a:prstGeom prst="rect">
            <a:avLst/>
          </a:prstGeom>
          <a:noFill/>
          <a:ln>
            <a:noFill/>
          </a:ln>
        </p:spPr>
      </p:pic>
      <p:sp>
        <p:nvSpPr>
          <p:cNvPr id="147" name="Google Shape;147;p20"/>
          <p:cNvSpPr txBox="1"/>
          <p:nvPr/>
        </p:nvSpPr>
        <p:spPr>
          <a:xfrm>
            <a:off x="2367400" y="2425150"/>
            <a:ext cx="7708500" cy="2247300"/>
          </a:xfrm>
          <a:prstGeom prst="rect">
            <a:avLst/>
          </a:prstGeom>
          <a:noFill/>
          <a:ln>
            <a:noFill/>
          </a:ln>
        </p:spPr>
        <p:txBody>
          <a:bodyPr anchorCtr="0" anchor="t" bIns="45700" lIns="91425" spcFirstLastPara="1" rIns="91425" wrap="square" tIns="45700">
            <a:spAutoFit/>
          </a:bodyPr>
          <a:lstStyle/>
          <a:p>
            <a:pPr indent="-355600" lvl="0" marL="457200" rtl="0" algn="l">
              <a:lnSpc>
                <a:spcPct val="150000"/>
              </a:lnSpc>
              <a:spcBef>
                <a:spcPts val="0"/>
              </a:spcBef>
              <a:spcAft>
                <a:spcPts val="0"/>
              </a:spcAft>
              <a:buClr>
                <a:schemeClr val="lt2"/>
              </a:buClr>
              <a:buSzPts val="2000"/>
              <a:buFont typeface="Press Start 2P"/>
              <a:buChar char="■"/>
            </a:pPr>
            <a:r>
              <a:rPr lang="en-US" sz="2000">
                <a:solidFill>
                  <a:schemeClr val="lt2"/>
                </a:solidFill>
                <a:latin typeface="Press Start 2P"/>
                <a:ea typeface="Press Start 2P"/>
                <a:cs typeface="Press Start 2P"/>
                <a:sym typeface="Press Start 2P"/>
              </a:rPr>
              <a:t>Qu’est-ce que Minecraft?</a:t>
            </a:r>
            <a:endParaRPr sz="2000">
              <a:solidFill>
                <a:schemeClr val="lt2"/>
              </a:solidFill>
              <a:latin typeface="Press Start 2P"/>
              <a:ea typeface="Press Start 2P"/>
              <a:cs typeface="Press Start 2P"/>
              <a:sym typeface="Press Start 2P"/>
            </a:endParaRPr>
          </a:p>
          <a:p>
            <a:pPr indent="-355600" lvl="0" marL="457200" rtl="0" algn="l">
              <a:lnSpc>
                <a:spcPct val="150000"/>
              </a:lnSpc>
              <a:spcBef>
                <a:spcPts val="0"/>
              </a:spcBef>
              <a:spcAft>
                <a:spcPts val="0"/>
              </a:spcAft>
              <a:buClr>
                <a:schemeClr val="lt2"/>
              </a:buClr>
              <a:buSzPts val="2000"/>
              <a:buFont typeface="Press Start 2P"/>
              <a:buChar char="■"/>
            </a:pPr>
            <a:r>
              <a:rPr lang="en-US" sz="2000">
                <a:solidFill>
                  <a:schemeClr val="lt2"/>
                </a:solidFill>
                <a:latin typeface="Press Start 2P"/>
                <a:ea typeface="Press Start 2P"/>
                <a:cs typeface="Press Start 2P"/>
                <a:sym typeface="Press Start 2P"/>
              </a:rPr>
              <a:t>3 intentions didactiques</a:t>
            </a:r>
            <a:endParaRPr sz="2000">
              <a:solidFill>
                <a:schemeClr val="lt2"/>
              </a:solidFill>
              <a:latin typeface="Press Start 2P"/>
              <a:ea typeface="Press Start 2P"/>
              <a:cs typeface="Press Start 2P"/>
              <a:sym typeface="Press Start 2P"/>
            </a:endParaRPr>
          </a:p>
          <a:p>
            <a:pPr indent="-355600" lvl="0" marL="457200" rtl="0" algn="l">
              <a:lnSpc>
                <a:spcPct val="150000"/>
              </a:lnSpc>
              <a:spcBef>
                <a:spcPts val="0"/>
              </a:spcBef>
              <a:spcAft>
                <a:spcPts val="0"/>
              </a:spcAft>
              <a:buClr>
                <a:schemeClr val="lt2"/>
              </a:buClr>
              <a:buSzPts val="2000"/>
              <a:buFont typeface="Press Start 2P"/>
              <a:buChar char="■"/>
            </a:pPr>
            <a:r>
              <a:rPr lang="en-US" sz="2000">
                <a:solidFill>
                  <a:schemeClr val="lt2"/>
                </a:solidFill>
                <a:latin typeface="Press Start 2P"/>
                <a:ea typeface="Press Start 2P"/>
                <a:cs typeface="Press Start 2P"/>
                <a:sym typeface="Press Start 2P"/>
              </a:rPr>
              <a:t>Exploration de tâches mathématiques</a:t>
            </a:r>
            <a:endParaRPr sz="2000">
              <a:solidFill>
                <a:schemeClr val="lt2"/>
              </a:solidFill>
              <a:latin typeface="Press Start 2P"/>
              <a:ea typeface="Press Start 2P"/>
              <a:cs typeface="Press Start 2P"/>
              <a:sym typeface="Press Start 2P"/>
            </a:endParaRPr>
          </a:p>
          <a:p>
            <a:pPr indent="-355600" lvl="0" marL="457200" rtl="0" algn="l">
              <a:lnSpc>
                <a:spcPct val="150000"/>
              </a:lnSpc>
              <a:spcBef>
                <a:spcPts val="0"/>
              </a:spcBef>
              <a:spcAft>
                <a:spcPts val="0"/>
              </a:spcAft>
              <a:buClr>
                <a:schemeClr val="lt2"/>
              </a:buClr>
              <a:buSzPts val="2000"/>
              <a:buFont typeface="Press Start 2P"/>
              <a:buChar char="■"/>
            </a:pPr>
            <a:r>
              <a:rPr lang="en-US" sz="2000">
                <a:solidFill>
                  <a:schemeClr val="lt2"/>
                </a:solidFill>
                <a:latin typeface="Press Start 2P"/>
                <a:ea typeface="Press Start 2P"/>
                <a:cs typeface="Press Start 2P"/>
                <a:sym typeface="Press Start 2P"/>
              </a:rPr>
              <a:t>Développement et ressources</a:t>
            </a:r>
            <a:endParaRPr sz="2000">
              <a:solidFill>
                <a:schemeClr val="lt2"/>
              </a:solidFill>
              <a:latin typeface="Press Start 2P"/>
              <a:ea typeface="Press Start 2P"/>
              <a:cs typeface="Press Start 2P"/>
              <a:sym typeface="Press Start 2P"/>
            </a:endParaRPr>
          </a:p>
        </p:txBody>
      </p:sp>
      <p:pic>
        <p:nvPicPr>
          <p:cNvPr descr="A picture containing container, square&#10;&#10;Description automatically generated" id="148" name="Google Shape;148;p20"/>
          <p:cNvPicPr preferRelativeResize="0"/>
          <p:nvPr/>
        </p:nvPicPr>
        <p:blipFill rotWithShape="1">
          <a:blip r:embed="rId4">
            <a:alphaModFix/>
          </a:blip>
          <a:srcRect b="0" l="0" r="0" t="0"/>
          <a:stretch/>
        </p:blipFill>
        <p:spPr>
          <a:xfrm>
            <a:off x="5448675" y="5026792"/>
            <a:ext cx="1834375" cy="1835383"/>
          </a:xfrm>
          <a:prstGeom prst="rect">
            <a:avLst/>
          </a:prstGeom>
          <a:noFill/>
          <a:ln>
            <a:noFill/>
          </a:ln>
        </p:spPr>
      </p:pic>
      <p:pic>
        <p:nvPicPr>
          <p:cNvPr descr="A picture containing container, square&#10;&#10;Description automatically generated" id="149" name="Google Shape;149;p20"/>
          <p:cNvPicPr preferRelativeResize="0"/>
          <p:nvPr/>
        </p:nvPicPr>
        <p:blipFill rotWithShape="1">
          <a:blip r:embed="rId4">
            <a:alphaModFix/>
          </a:blip>
          <a:srcRect b="0" l="0" r="0" t="0"/>
          <a:stretch/>
        </p:blipFill>
        <p:spPr>
          <a:xfrm>
            <a:off x="10004802" y="4495498"/>
            <a:ext cx="1834375" cy="183435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147"/>
                                        </p:tgtEl>
                                        <p:attrNameLst>
                                          <p:attrName>style.visibility</p:attrName>
                                        </p:attrNameLst>
                                      </p:cBhvr>
                                      <p:to>
                                        <p:strVal val="visible"/>
                                      </p:to>
                                    </p:set>
                                    <p:animEffect filter="fade" transition="in">
                                      <p:cBhvr>
                                        <p:cTn dur="250"/>
                                        <p:tgtEl>
                                          <p:spTgt spid="147"/>
                                        </p:tgtEl>
                                      </p:cBhvr>
                                    </p:animEffect>
                                  </p:childTnLst>
                                </p:cTn>
                              </p:par>
                              <p:par>
                                <p:cTn fill="hold" nodeType="withEffect" presetClass="entr" presetID="2" presetSubtype="4">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additive="base">
                                        <p:cTn dur="1500"/>
                                        <p:tgtEl>
                                          <p:spTgt spid="14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8"/>
                                        </p:tgtEl>
                                        <p:attrNameLst>
                                          <p:attrName>style.visibility</p:attrName>
                                        </p:attrNameLst>
                                      </p:cBhvr>
                                      <p:to>
                                        <p:strVal val="visible"/>
                                      </p:to>
                                    </p:set>
                                    <p:anim calcmode="lin" valueType="num">
                                      <p:cBhvr additive="base">
                                        <p:cTn dur="1500"/>
                                        <p:tgtEl>
                                          <p:spTgt spid="1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49"/>
                                        </p:tgtEl>
                                        <p:attrNameLst>
                                          <p:attrName>style.visibility</p:attrName>
                                        </p:attrNameLst>
                                      </p:cBhvr>
                                      <p:to>
                                        <p:strVal val="visible"/>
                                      </p:to>
                                    </p:set>
                                    <p:anim calcmode="lin" valueType="num">
                                      <p:cBhvr additive="base">
                                        <p:cTn dur="1500"/>
                                        <p:tgtEl>
                                          <p:spTgt spid="1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21"/>
          <p:cNvSpPr/>
          <p:nvPr/>
        </p:nvSpPr>
        <p:spPr>
          <a:xfrm>
            <a:off x="1834000" y="185625"/>
            <a:ext cx="8399400" cy="733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55" name="Google Shape;155;p21"/>
          <p:cNvSpPr txBox="1"/>
          <p:nvPr/>
        </p:nvSpPr>
        <p:spPr>
          <a:xfrm>
            <a:off x="1915425" y="367775"/>
            <a:ext cx="8194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Qu’est-ce que Minecraft Education ?</a:t>
            </a:r>
            <a:endParaRPr/>
          </a:p>
        </p:txBody>
      </p:sp>
      <p:pic>
        <p:nvPicPr>
          <p:cNvPr id="156" name="Google Shape;156;p21" title="Représenter des frises et des dallages">
            <a:hlinkClick r:id="rId4"/>
          </p:cNvPr>
          <p:cNvPicPr preferRelativeResize="0"/>
          <p:nvPr/>
        </p:nvPicPr>
        <p:blipFill>
          <a:blip r:embed="rId5">
            <a:alphaModFix/>
          </a:blip>
          <a:stretch>
            <a:fillRect/>
          </a:stretch>
        </p:blipFill>
        <p:spPr>
          <a:xfrm>
            <a:off x="2318738" y="1038075"/>
            <a:ext cx="7554524" cy="56659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6"/>
                                        </p:tgtEl>
                                        <p:attrNameLst>
                                          <p:attrName>style.visibility</p:attrName>
                                        </p:attrNameLst>
                                      </p:cBhvr>
                                      <p:to>
                                        <p:strVal val="visible"/>
                                      </p:to>
                                    </p:set>
                                    <p:animEffect filter="fade" transition="in">
                                      <p:cBhvr>
                                        <p:cTn dur="1000"/>
                                        <p:tgtEl>
                                          <p:spTgt spid="1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60" name="Shape 160"/>
        <p:cNvGrpSpPr/>
        <p:nvPr/>
      </p:nvGrpSpPr>
      <p:grpSpPr>
        <a:xfrm>
          <a:off x="0" y="0"/>
          <a:ext cx="0" cy="0"/>
          <a:chOff x="0" y="0"/>
          <a:chExt cx="0" cy="0"/>
        </a:xfrm>
      </p:grpSpPr>
      <p:grpSp>
        <p:nvGrpSpPr>
          <p:cNvPr id="161" name="Google Shape;161;p22"/>
          <p:cNvGrpSpPr/>
          <p:nvPr/>
        </p:nvGrpSpPr>
        <p:grpSpPr>
          <a:xfrm>
            <a:off x="3951968" y="2079356"/>
            <a:ext cx="2084100" cy="733500"/>
            <a:chOff x="3951968" y="2079356"/>
            <a:chExt cx="2084100" cy="733500"/>
          </a:xfrm>
        </p:grpSpPr>
        <p:sp>
          <p:nvSpPr>
            <p:cNvPr id="162" name="Google Shape;162;p22">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3" name="Google Shape;163;p2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grpSp>
      <p:sp>
        <p:nvSpPr>
          <p:cNvPr id="164" name="Google Shape;164;p22">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5" name="Google Shape;165;p22">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6" name="Google Shape;166;p2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167" name="Google Shape;167;p22"/>
          <p:cNvPicPr preferRelativeResize="0"/>
          <p:nvPr/>
        </p:nvPicPr>
        <p:blipFill rotWithShape="1">
          <a:blip r:embed="rId6">
            <a:alphaModFix/>
          </a:blip>
          <a:srcRect b="0" l="0" r="0" t="0"/>
          <a:stretch/>
        </p:blipFill>
        <p:spPr>
          <a:xfrm>
            <a:off x="7774664" y="4975982"/>
            <a:ext cx="784149" cy="784150"/>
          </a:xfrm>
          <a:prstGeom prst="rect">
            <a:avLst/>
          </a:prstGeom>
          <a:noFill/>
          <a:ln>
            <a:noFill/>
          </a:ln>
        </p:spPr>
      </p:pic>
      <p:sp>
        <p:nvSpPr>
          <p:cNvPr id="168" name="Google Shape;168;p2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69" name="Google Shape;169;p22"/>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a:p>
        </p:txBody>
      </p:sp>
      <p:sp>
        <p:nvSpPr>
          <p:cNvPr id="170" name="Google Shape;170;p22">
            <a:hlinkClick action="ppaction://hlinksldjump" r:id="rId7"/>
          </p:cNvPr>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1" name="Google Shape;171;p22">
            <a:hlinkClick action="ppaction://hlinksldjump" r:id="rId8"/>
          </p:cNvPr>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Exploration</a:t>
            </a:r>
            <a:endParaRPr sz="1100"/>
          </a:p>
        </p:txBody>
      </p:sp>
      <p:sp>
        <p:nvSpPr>
          <p:cNvPr id="172" name="Google Shape;172;p2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173" name="Google Shape;173;p2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sp>
        <p:nvSpPr>
          <p:cNvPr id="174" name="Google Shape;174;p22"/>
          <p:cNvSpPr txBox="1"/>
          <p:nvPr/>
        </p:nvSpPr>
        <p:spPr>
          <a:xfrm>
            <a:off x="1748075" y="2833250"/>
            <a:ext cx="66117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soutient l’apprentissage d’un nouveau concept</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Amorce (causeries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Outil de manipulation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Exploration, observation, analyse et généralisation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Approche inductive</a:t>
            </a:r>
            <a:endParaRPr sz="1200">
              <a:solidFill>
                <a:schemeClr val="dk1"/>
              </a:solidFill>
              <a:latin typeface="Press Start 2P"/>
              <a:ea typeface="Press Start 2P"/>
              <a:cs typeface="Press Start 2P"/>
              <a:sym typeface="Press Start 2P"/>
            </a:endParaRPr>
          </a:p>
        </p:txBody>
      </p:sp>
      <p:sp>
        <p:nvSpPr>
          <p:cNvPr id="175" name="Google Shape;175;p2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6" name="Google Shape;176;p2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7" name="Google Shape;177;p2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8" name="Google Shape;178;p2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79" name="Google Shape;179;p2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180" name="Google Shape;180;p22"/>
          <p:cNvPicPr preferRelativeResize="0"/>
          <p:nvPr/>
        </p:nvPicPr>
        <p:blipFill rotWithShape="1">
          <a:blip r:embed="rId9">
            <a:alphaModFix/>
          </a:blip>
          <a:srcRect b="0" l="0" r="0" t="0"/>
          <a:stretch/>
        </p:blipFill>
        <p:spPr>
          <a:xfrm>
            <a:off x="2774998" y="4964437"/>
            <a:ext cx="350164" cy="350164"/>
          </a:xfrm>
          <a:prstGeom prst="rect">
            <a:avLst/>
          </a:prstGeom>
          <a:noFill/>
          <a:ln>
            <a:noFill/>
          </a:ln>
        </p:spPr>
      </p:pic>
      <p:pic>
        <p:nvPicPr>
          <p:cNvPr descr="Qr code&#10;&#10;Description automatically generated" id="181" name="Google Shape;181;p22"/>
          <p:cNvPicPr preferRelativeResize="0"/>
          <p:nvPr/>
        </p:nvPicPr>
        <p:blipFill rotWithShape="1">
          <a:blip r:embed="rId10">
            <a:alphaModFix/>
          </a:blip>
          <a:srcRect b="0" l="0" r="0" t="0"/>
          <a:stretch/>
        </p:blipFill>
        <p:spPr>
          <a:xfrm>
            <a:off x="1988541" y="4940948"/>
            <a:ext cx="396405" cy="397142"/>
          </a:xfrm>
          <a:prstGeom prst="rect">
            <a:avLst/>
          </a:prstGeom>
          <a:noFill/>
          <a:ln>
            <a:noFill/>
          </a:ln>
        </p:spPr>
      </p:pic>
      <p:pic>
        <p:nvPicPr>
          <p:cNvPr descr="Chart, histogram&#10;&#10;Description automatically generated" id="182" name="Google Shape;182;p22"/>
          <p:cNvPicPr preferRelativeResize="0"/>
          <p:nvPr/>
        </p:nvPicPr>
        <p:blipFill rotWithShape="1">
          <a:blip r:embed="rId11">
            <a:alphaModFix/>
          </a:blip>
          <a:srcRect b="0" l="0" r="0" t="0"/>
          <a:stretch/>
        </p:blipFill>
        <p:spPr>
          <a:xfrm>
            <a:off x="3448039" y="4871481"/>
            <a:ext cx="536076" cy="536076"/>
          </a:xfrm>
          <a:prstGeom prst="rect">
            <a:avLst/>
          </a:prstGeom>
          <a:noFill/>
          <a:ln>
            <a:noFill/>
          </a:ln>
        </p:spPr>
      </p:pic>
      <p:pic>
        <p:nvPicPr>
          <p:cNvPr descr="A picture containing shape&#10;&#10;Description automatically generated" id="183" name="Google Shape;183;p22"/>
          <p:cNvPicPr preferRelativeResize="0"/>
          <p:nvPr/>
        </p:nvPicPr>
        <p:blipFill rotWithShape="1">
          <a:blip r:embed="rId12">
            <a:alphaModFix/>
          </a:blip>
          <a:srcRect b="0" l="0" r="0" t="0"/>
          <a:stretch/>
        </p:blipFill>
        <p:spPr>
          <a:xfrm>
            <a:off x="5013835" y="4978360"/>
            <a:ext cx="392361" cy="322319"/>
          </a:xfrm>
          <a:prstGeom prst="rect">
            <a:avLst/>
          </a:prstGeom>
          <a:noFill/>
          <a:ln>
            <a:noFill/>
          </a:ln>
        </p:spPr>
      </p:pic>
      <p:pic>
        <p:nvPicPr>
          <p:cNvPr descr="Shape&#10;&#10;Description automatically generated" id="184" name="Google Shape;184;p22"/>
          <p:cNvPicPr preferRelativeResize="0"/>
          <p:nvPr/>
        </p:nvPicPr>
        <p:blipFill rotWithShape="1">
          <a:blip r:embed="rId13">
            <a:alphaModFix/>
          </a:blip>
          <a:srcRect b="0" l="0" r="0" t="0"/>
          <a:stretch/>
        </p:blipFill>
        <p:spPr>
          <a:xfrm>
            <a:off x="4293726" y="4974062"/>
            <a:ext cx="330914" cy="330914"/>
          </a:xfrm>
          <a:prstGeom prst="rect">
            <a:avLst/>
          </a:prstGeom>
          <a:noFill/>
          <a:ln>
            <a:noFill/>
          </a:ln>
        </p:spPr>
      </p:pic>
      <p:pic>
        <p:nvPicPr>
          <p:cNvPr descr="A picture containing container, square&#10;&#10;Description automatically generated" id="185" name="Google Shape;185;p22"/>
          <p:cNvPicPr preferRelativeResize="0"/>
          <p:nvPr/>
        </p:nvPicPr>
        <p:blipFill rotWithShape="1">
          <a:blip r:embed="rId6">
            <a:alphaModFix/>
          </a:blip>
          <a:srcRect b="0" l="0" r="0" t="0"/>
          <a:stretch/>
        </p:blipFill>
        <p:spPr>
          <a:xfrm>
            <a:off x="8726274" y="4917068"/>
            <a:ext cx="1747837" cy="1747837"/>
          </a:xfrm>
          <a:prstGeom prst="rect">
            <a:avLst/>
          </a:prstGeom>
          <a:noFill/>
          <a:ln>
            <a:noFill/>
          </a:ln>
        </p:spPr>
      </p:pic>
      <p:pic>
        <p:nvPicPr>
          <p:cNvPr descr="A picture containing container, square&#10;&#10;Description automatically generated" id="186" name="Google Shape;186;p22"/>
          <p:cNvPicPr preferRelativeResize="0"/>
          <p:nvPr/>
        </p:nvPicPr>
        <p:blipFill rotWithShape="1">
          <a:blip r:embed="rId6">
            <a:alphaModFix/>
          </a:blip>
          <a:srcRect b="0" l="0" r="0" t="0"/>
          <a:stretch/>
        </p:blipFill>
        <p:spPr>
          <a:xfrm>
            <a:off x="7824500" y="5410485"/>
            <a:ext cx="1262339" cy="1262339"/>
          </a:xfrm>
          <a:prstGeom prst="rect">
            <a:avLst/>
          </a:prstGeom>
          <a:noFill/>
          <a:ln>
            <a:noFill/>
          </a:ln>
        </p:spPr>
      </p:pic>
      <p:pic>
        <p:nvPicPr>
          <p:cNvPr descr="A picture containing toy&#10;&#10;Description automatically generated" id="187" name="Google Shape;187;p22"/>
          <p:cNvPicPr preferRelativeResize="0"/>
          <p:nvPr/>
        </p:nvPicPr>
        <p:blipFill rotWithShape="1">
          <a:blip r:embed="rId14">
            <a:alphaModFix/>
          </a:blip>
          <a:srcRect b="0" l="0" r="0" t="0"/>
          <a:stretch/>
        </p:blipFill>
        <p:spPr>
          <a:xfrm>
            <a:off x="8359775" y="3290564"/>
            <a:ext cx="2617550" cy="229296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250"/>
                                        <p:tgtEl>
                                          <p:spTgt spid="174"/>
                                        </p:tgtEl>
                                      </p:cBhvr>
                                    </p:animEffect>
                                  </p:childTnLst>
                                </p:cTn>
                              </p:par>
                              <p:par>
                                <p:cTn fill="hold" nodeType="withEffect" presetClass="entr" presetID="2" presetSubtype="4">
                                  <p:stCondLst>
                                    <p:cond delay="0"/>
                                  </p:stCondLst>
                                  <p:childTnLst>
                                    <p:set>
                                      <p:cBhvr>
                                        <p:cTn dur="1" fill="hold">
                                          <p:stCondLst>
                                            <p:cond delay="0"/>
                                          </p:stCondLst>
                                        </p:cTn>
                                        <p:tgtEl>
                                          <p:spTgt spid="185"/>
                                        </p:tgtEl>
                                        <p:attrNameLst>
                                          <p:attrName>style.visibility</p:attrName>
                                        </p:attrNameLst>
                                      </p:cBhvr>
                                      <p:to>
                                        <p:strVal val="visible"/>
                                      </p:to>
                                    </p:set>
                                    <p:anim calcmode="lin" valueType="num">
                                      <p:cBhvr additive="base">
                                        <p:cTn dur="1000"/>
                                        <p:tgtEl>
                                          <p:spTgt spid="18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6"/>
                                        </p:tgtEl>
                                        <p:attrNameLst>
                                          <p:attrName>style.visibility</p:attrName>
                                        </p:attrNameLst>
                                      </p:cBhvr>
                                      <p:to>
                                        <p:strVal val="visible"/>
                                      </p:to>
                                    </p:set>
                                    <p:anim calcmode="lin" valueType="num">
                                      <p:cBhvr additive="base">
                                        <p:cTn dur="1000"/>
                                        <p:tgtEl>
                                          <p:spTgt spid="1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67"/>
                                        </p:tgtEl>
                                        <p:attrNameLst>
                                          <p:attrName>style.visibility</p:attrName>
                                        </p:attrNameLst>
                                      </p:cBhvr>
                                      <p:to>
                                        <p:strVal val="visible"/>
                                      </p:to>
                                    </p:set>
                                    <p:anim calcmode="lin" valueType="num">
                                      <p:cBhvr additive="base">
                                        <p:cTn dur="1000"/>
                                        <p:tgtEl>
                                          <p:spTgt spid="1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87"/>
                                        </p:tgtEl>
                                        <p:attrNameLst>
                                          <p:attrName>style.visibility</p:attrName>
                                        </p:attrNameLst>
                                      </p:cBhvr>
                                      <p:to>
                                        <p:strVal val="visible"/>
                                      </p:to>
                                    </p:set>
                                    <p:anim calcmode="lin" valueType="num">
                                      <p:cBhvr additive="base">
                                        <p:cTn dur="1000"/>
                                        <p:tgtEl>
                                          <p:spTgt spid="187"/>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0"/>
                                  </p:stCondLst>
                                  <p:childTnLst>
                                    <p:set>
                                      <p:cBhvr>
                                        <p:cTn dur="1" fill="hold">
                                          <p:stCondLst>
                                            <p:cond delay="0"/>
                                          </p:stCondLst>
                                        </p:cTn>
                                        <p:tgtEl>
                                          <p:spTgt spid="180"/>
                                        </p:tgtEl>
                                        <p:attrNameLst>
                                          <p:attrName>style.visibility</p:attrName>
                                        </p:attrNameLst>
                                      </p:cBhvr>
                                      <p:to>
                                        <p:strVal val="visible"/>
                                      </p:to>
                                    </p:set>
                                    <p:animEffect filter="fade" transition="in">
                                      <p:cBhvr>
                                        <p:cTn dur="1000"/>
                                        <p:tgtEl>
                                          <p:spTgt spid="180"/>
                                        </p:tgtEl>
                                      </p:cBhvr>
                                    </p:animEffect>
                                  </p:childTnLst>
                                </p:cTn>
                              </p:par>
                              <p:par>
                                <p:cTn fill="hold" nodeType="with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par>
                                <p:cTn fill="hold" nodeType="withEffect" presetClass="entr" presetID="10" presetSubtype="0">
                                  <p:stCondLst>
                                    <p:cond delay="0"/>
                                  </p:stCondLst>
                                  <p:childTnLst>
                                    <p:set>
                                      <p:cBhvr>
                                        <p:cTn dur="1" fill="hold">
                                          <p:stCondLst>
                                            <p:cond delay="0"/>
                                          </p:stCondLst>
                                        </p:cTn>
                                        <p:tgtEl>
                                          <p:spTgt spid="182"/>
                                        </p:tgtEl>
                                        <p:attrNameLst>
                                          <p:attrName>style.visibility</p:attrName>
                                        </p:attrNameLst>
                                      </p:cBhvr>
                                      <p:to>
                                        <p:strVal val="visible"/>
                                      </p:to>
                                    </p:set>
                                    <p:animEffect filter="fade" transition="in">
                                      <p:cBhvr>
                                        <p:cTn dur="1000"/>
                                        <p:tgtEl>
                                          <p:spTgt spid="182"/>
                                        </p:tgtEl>
                                      </p:cBhvr>
                                    </p:animEffec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par>
                                <p:cTn fill="hold" nodeType="with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1000"/>
                                        <p:tgtEl>
                                          <p:spTgt spid="1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191" name="Shape 191"/>
        <p:cNvGrpSpPr/>
        <p:nvPr/>
      </p:nvGrpSpPr>
      <p:grpSpPr>
        <a:xfrm>
          <a:off x="0" y="0"/>
          <a:ext cx="0" cy="0"/>
          <a:chOff x="0" y="0"/>
          <a:chExt cx="0" cy="0"/>
        </a:xfrm>
      </p:grpSpPr>
      <p:sp>
        <p:nvSpPr>
          <p:cNvPr id="192" name="Google Shape;192;p23">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3" name="Google Shape;193;p23"/>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chemeClr val="dk1"/>
              </a:buClr>
              <a:buFont typeface="Arial"/>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194" name="Google Shape;194;p23">
            <a:hlinkClick action="ppaction://hlinksldjump" r:id="rId3"/>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5" name="Google Shape;195;p23">
            <a:hlinkClick action="ppaction://hlinksldjump" r:id="rId4"/>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6" name="Google Shape;196;p23"/>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7" name="Google Shape;197;p23"/>
          <p:cNvSpPr txBox="1"/>
          <p:nvPr/>
        </p:nvSpPr>
        <p:spPr>
          <a:xfrm>
            <a:off x="1367075" y="2813000"/>
            <a:ext cx="7915500" cy="27705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 qui vise la mobilisation de concepts et processus appris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Consolidation de la compréhension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Validation</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Flexibilité et fluidité</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Plus présente en classe</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45720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a:p>
            <a:pPr indent="0" lvl="0" marL="0" marR="0" rtl="0" algn="l">
              <a:lnSpc>
                <a:spcPct val="150000"/>
              </a:lnSpc>
              <a:spcBef>
                <a:spcPts val="0"/>
              </a:spcBef>
              <a:spcAft>
                <a:spcPts val="0"/>
              </a:spcAft>
              <a:buNone/>
            </a:pPr>
            <a:r>
              <a:t/>
            </a:r>
            <a:endParaRPr sz="1200">
              <a:solidFill>
                <a:schemeClr val="dk1"/>
              </a:solidFill>
              <a:latin typeface="Press Start 2P"/>
              <a:ea typeface="Press Start 2P"/>
              <a:cs typeface="Press Start 2P"/>
              <a:sym typeface="Press Start 2P"/>
            </a:endParaRPr>
          </a:p>
        </p:txBody>
      </p:sp>
      <p:sp>
        <p:nvSpPr>
          <p:cNvPr id="198" name="Google Shape;198;p23"/>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99" name="Google Shape;199;p23"/>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0" name="Google Shape;200;p23"/>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1" name="Google Shape;201;p23"/>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2" name="Google Shape;202;p23"/>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03" name="Google Shape;203;p23"/>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04" name="Google Shape;204;p23"/>
          <p:cNvPicPr preferRelativeResize="0"/>
          <p:nvPr/>
        </p:nvPicPr>
        <p:blipFill rotWithShape="1">
          <a:blip r:embed="rId5">
            <a:alphaModFix/>
          </a:blip>
          <a:srcRect b="0" l="0" r="0" t="0"/>
          <a:stretch/>
        </p:blipFill>
        <p:spPr>
          <a:xfrm>
            <a:off x="3545629" y="4981756"/>
            <a:ext cx="315527" cy="315527"/>
          </a:xfrm>
          <a:prstGeom prst="rect">
            <a:avLst/>
          </a:prstGeom>
          <a:noFill/>
          <a:ln>
            <a:noFill/>
          </a:ln>
        </p:spPr>
      </p:pic>
      <p:pic>
        <p:nvPicPr>
          <p:cNvPr descr="A picture containing text&#10;&#10;Description automatically generated" id="205" name="Google Shape;205;p23"/>
          <p:cNvPicPr preferRelativeResize="0"/>
          <p:nvPr/>
        </p:nvPicPr>
        <p:blipFill rotWithShape="1">
          <a:blip r:embed="rId6">
            <a:alphaModFix/>
          </a:blip>
          <a:srcRect b="0" l="0" r="0" t="0"/>
          <a:stretch/>
        </p:blipFill>
        <p:spPr>
          <a:xfrm>
            <a:off x="2760114" y="4950313"/>
            <a:ext cx="379933" cy="378413"/>
          </a:xfrm>
          <a:prstGeom prst="rect">
            <a:avLst/>
          </a:prstGeom>
          <a:noFill/>
          <a:ln>
            <a:noFill/>
          </a:ln>
        </p:spPr>
      </p:pic>
      <p:pic>
        <p:nvPicPr>
          <p:cNvPr descr="A picture containing shape&#10;&#10;Description automatically generated" id="206" name="Google Shape;206;p23"/>
          <p:cNvPicPr preferRelativeResize="0"/>
          <p:nvPr/>
        </p:nvPicPr>
        <p:blipFill rotWithShape="1">
          <a:blip r:embed="rId7">
            <a:alphaModFix/>
          </a:blip>
          <a:srcRect b="0" l="0" r="0" t="0"/>
          <a:stretch/>
        </p:blipFill>
        <p:spPr>
          <a:xfrm flipH="1">
            <a:off x="4296975" y="4979789"/>
            <a:ext cx="319460" cy="319460"/>
          </a:xfrm>
          <a:prstGeom prst="rect">
            <a:avLst/>
          </a:prstGeom>
          <a:noFill/>
          <a:ln>
            <a:noFill/>
          </a:ln>
        </p:spPr>
      </p:pic>
      <p:pic>
        <p:nvPicPr>
          <p:cNvPr descr="A picture containing text&#10;&#10;Description automatically generated" id="207" name="Google Shape;207;p23"/>
          <p:cNvPicPr preferRelativeResize="0"/>
          <p:nvPr/>
        </p:nvPicPr>
        <p:blipFill rotWithShape="1">
          <a:blip r:embed="rId8">
            <a:alphaModFix/>
          </a:blip>
          <a:srcRect b="0" l="0" r="0" t="0"/>
          <a:stretch/>
        </p:blipFill>
        <p:spPr>
          <a:xfrm>
            <a:off x="2050984" y="4993735"/>
            <a:ext cx="291569" cy="291569"/>
          </a:xfrm>
          <a:prstGeom prst="rect">
            <a:avLst/>
          </a:prstGeom>
          <a:noFill/>
          <a:ln>
            <a:noFill/>
          </a:ln>
        </p:spPr>
      </p:pic>
      <p:pic>
        <p:nvPicPr>
          <p:cNvPr descr="A picture containing histogram&#10;&#10;Description automatically generated" id="208" name="Google Shape;208;p23"/>
          <p:cNvPicPr preferRelativeResize="0"/>
          <p:nvPr/>
        </p:nvPicPr>
        <p:blipFill rotWithShape="1">
          <a:blip r:embed="rId9">
            <a:alphaModFix/>
          </a:blip>
          <a:srcRect b="0" l="0" r="0" t="0"/>
          <a:stretch/>
        </p:blipFill>
        <p:spPr>
          <a:xfrm>
            <a:off x="5050286" y="4979789"/>
            <a:ext cx="319463" cy="319463"/>
          </a:xfrm>
          <a:prstGeom prst="rect">
            <a:avLst/>
          </a:prstGeom>
          <a:noFill/>
          <a:ln>
            <a:noFill/>
          </a:ln>
        </p:spPr>
      </p:pic>
      <p:sp>
        <p:nvSpPr>
          <p:cNvPr id="209" name="Google Shape;209;p23"/>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10" name="Google Shape;210;p23"/>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11" name="Google Shape;211;p23"/>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Application</a:t>
            </a:r>
            <a:endParaRPr sz="1100">
              <a:solidFill>
                <a:schemeClr val="dk1"/>
              </a:solidFill>
              <a:latin typeface="Press Start 2P"/>
              <a:ea typeface="Press Start 2P"/>
              <a:cs typeface="Press Start 2P"/>
              <a:sym typeface="Press Start 2P"/>
            </a:endParaRPr>
          </a:p>
        </p:txBody>
      </p:sp>
      <p:sp>
        <p:nvSpPr>
          <p:cNvPr id="212" name="Google Shape;212;p23"/>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13" name="Google Shape;213;p23"/>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214" name="Google Shape;214;p23"/>
          <p:cNvPicPr preferRelativeResize="0"/>
          <p:nvPr/>
        </p:nvPicPr>
        <p:blipFill>
          <a:blip r:embed="rId10">
            <a:alphaModFix/>
          </a:blip>
          <a:stretch>
            <a:fillRect/>
          </a:stretch>
        </p:blipFill>
        <p:spPr>
          <a:xfrm>
            <a:off x="8907325" y="3428999"/>
            <a:ext cx="1746250" cy="2308573"/>
          </a:xfrm>
          <a:prstGeom prst="rect">
            <a:avLst/>
          </a:prstGeom>
          <a:noFill/>
          <a:ln>
            <a:noFill/>
          </a:ln>
        </p:spPr>
      </p:pic>
      <p:pic>
        <p:nvPicPr>
          <p:cNvPr descr="A picture containing container, square&#10;&#10;Description automatically generated" id="215" name="Google Shape;215;p23"/>
          <p:cNvPicPr preferRelativeResize="0"/>
          <p:nvPr/>
        </p:nvPicPr>
        <p:blipFill rotWithShape="1">
          <a:blip r:embed="rId11">
            <a:alphaModFix/>
          </a:blip>
          <a:srcRect b="0" l="0" r="0" t="0"/>
          <a:stretch/>
        </p:blipFill>
        <p:spPr>
          <a:xfrm>
            <a:off x="7845436" y="5039494"/>
            <a:ext cx="784149" cy="784150"/>
          </a:xfrm>
          <a:prstGeom prst="rect">
            <a:avLst/>
          </a:prstGeom>
          <a:noFill/>
          <a:ln>
            <a:noFill/>
          </a:ln>
        </p:spPr>
      </p:pic>
      <p:pic>
        <p:nvPicPr>
          <p:cNvPr descr="A picture containing container, square&#10;&#10;Description automatically generated" id="216" name="Google Shape;216;p23"/>
          <p:cNvPicPr preferRelativeResize="0"/>
          <p:nvPr/>
        </p:nvPicPr>
        <p:blipFill rotWithShape="1">
          <a:blip r:embed="rId11">
            <a:alphaModFix/>
          </a:blip>
          <a:srcRect b="0" l="0" r="0" t="0"/>
          <a:stretch/>
        </p:blipFill>
        <p:spPr>
          <a:xfrm>
            <a:off x="9176666" y="5167877"/>
            <a:ext cx="1390442" cy="1560547"/>
          </a:xfrm>
          <a:prstGeom prst="rect">
            <a:avLst/>
          </a:prstGeom>
          <a:noFill/>
          <a:ln>
            <a:noFill/>
          </a:ln>
        </p:spPr>
      </p:pic>
      <p:pic>
        <p:nvPicPr>
          <p:cNvPr descr="A picture containing container, square&#10;&#10;Description automatically generated" id="217" name="Google Shape;217;p23"/>
          <p:cNvPicPr preferRelativeResize="0"/>
          <p:nvPr/>
        </p:nvPicPr>
        <p:blipFill rotWithShape="1">
          <a:blip r:embed="rId11">
            <a:alphaModFix/>
          </a:blip>
          <a:srcRect b="0" l="0" r="0" t="0"/>
          <a:stretch/>
        </p:blipFill>
        <p:spPr>
          <a:xfrm>
            <a:off x="7895272" y="5473998"/>
            <a:ext cx="1262339" cy="126233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250"/>
                                        <p:tgtEl>
                                          <p:spTgt spid="197"/>
                                        </p:tgtEl>
                                      </p:cBhvr>
                                    </p:animEffect>
                                  </p:childTnLst>
                                </p:cTn>
                              </p:par>
                              <p:par>
                                <p:cTn fill="hold" nodeType="withEffect" presetClass="entr" presetID="2" presetSubtype="4">
                                  <p:stCondLst>
                                    <p:cond delay="0"/>
                                  </p:stCondLst>
                                  <p:childTnLst>
                                    <p:set>
                                      <p:cBhvr>
                                        <p:cTn dur="1" fill="hold">
                                          <p:stCondLst>
                                            <p:cond delay="0"/>
                                          </p:stCondLst>
                                        </p:cTn>
                                        <p:tgtEl>
                                          <p:spTgt spid="216"/>
                                        </p:tgtEl>
                                        <p:attrNameLst>
                                          <p:attrName>style.visibility</p:attrName>
                                        </p:attrNameLst>
                                      </p:cBhvr>
                                      <p:to>
                                        <p:strVal val="visible"/>
                                      </p:to>
                                    </p:set>
                                    <p:anim calcmode="lin" valueType="num">
                                      <p:cBhvr additive="base">
                                        <p:cTn dur="1000"/>
                                        <p:tgtEl>
                                          <p:spTgt spid="21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7"/>
                                        </p:tgtEl>
                                        <p:attrNameLst>
                                          <p:attrName>style.visibility</p:attrName>
                                        </p:attrNameLst>
                                      </p:cBhvr>
                                      <p:to>
                                        <p:strVal val="visible"/>
                                      </p:to>
                                    </p:set>
                                    <p:anim calcmode="lin" valueType="num">
                                      <p:cBhvr additive="base">
                                        <p:cTn dur="1000"/>
                                        <p:tgtEl>
                                          <p:spTgt spid="2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5"/>
                                        </p:tgtEl>
                                        <p:attrNameLst>
                                          <p:attrName>style.visibility</p:attrName>
                                        </p:attrNameLst>
                                      </p:cBhvr>
                                      <p:to>
                                        <p:strVal val="visible"/>
                                      </p:to>
                                    </p:set>
                                    <p:anim calcmode="lin" valueType="num">
                                      <p:cBhvr additive="base">
                                        <p:cTn dur="1000"/>
                                        <p:tgtEl>
                                          <p:spTgt spid="2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14"/>
                                        </p:tgtEl>
                                        <p:attrNameLst>
                                          <p:attrName>style.visibility</p:attrName>
                                        </p:attrNameLst>
                                      </p:cBhvr>
                                      <p:to>
                                        <p:strVal val="visible"/>
                                      </p:to>
                                    </p:set>
                                    <p:anim calcmode="lin" valueType="num">
                                      <p:cBhvr additive="base">
                                        <p:cTn dur="1000"/>
                                        <p:tgtEl>
                                          <p:spTgt spid="21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04"/>
                                        </p:tgtEl>
                                        <p:attrNameLst>
                                          <p:attrName>style.visibility</p:attrName>
                                        </p:attrNameLst>
                                      </p:cBhvr>
                                      <p:to>
                                        <p:strVal val="visible"/>
                                      </p:to>
                                    </p:set>
                                    <p:animEffect filter="fade" transition="in">
                                      <p:cBhvr>
                                        <p:cTn dur="1000"/>
                                        <p:tgtEl>
                                          <p:spTgt spid="204"/>
                                        </p:tgtEl>
                                      </p:cBhvr>
                                    </p:animEffect>
                                  </p:childTnLst>
                                </p:cTn>
                              </p:par>
                              <p:par>
                                <p:cTn fill="hold" nodeType="with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par>
                                <p:cTn fill="hold" nodeType="with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1000"/>
                                        <p:tgtEl>
                                          <p:spTgt spid="206"/>
                                        </p:tgtEl>
                                      </p:cBhvr>
                                    </p:animEffect>
                                  </p:childTnLst>
                                </p:cTn>
                              </p:par>
                              <p:par>
                                <p:cTn fill="hold" nodeType="withEffect" presetClass="entr" presetID="10" presetSubtype="0">
                                  <p:stCondLst>
                                    <p:cond delay="0"/>
                                  </p:stCondLst>
                                  <p:childTnLst>
                                    <p:set>
                                      <p:cBhvr>
                                        <p:cTn dur="1" fill="hold">
                                          <p:stCondLst>
                                            <p:cond delay="0"/>
                                          </p:stCondLst>
                                        </p:cTn>
                                        <p:tgtEl>
                                          <p:spTgt spid="208"/>
                                        </p:tgtEl>
                                        <p:attrNameLst>
                                          <p:attrName>style.visibility</p:attrName>
                                        </p:attrNameLst>
                                      </p:cBhvr>
                                      <p:to>
                                        <p:strVal val="visible"/>
                                      </p:to>
                                    </p:set>
                                    <p:animEffect filter="fade" transition="in">
                                      <p:cBhvr>
                                        <p:cTn dur="1000"/>
                                        <p:tgtEl>
                                          <p:spTgt spid="208"/>
                                        </p:tgtEl>
                                      </p:cBhvr>
                                    </p:animEffect>
                                  </p:childTnLst>
                                </p:cTn>
                              </p:par>
                              <p:par>
                                <p:cTn fill="hold" nodeType="withEffect" presetClass="entr" presetID="10" presetSubtype="0">
                                  <p:stCondLst>
                                    <p:cond delay="0"/>
                                  </p:stCondLst>
                                  <p:childTnLst>
                                    <p:set>
                                      <p:cBhvr>
                                        <p:cTn dur="1" fill="hold">
                                          <p:stCondLst>
                                            <p:cond delay="0"/>
                                          </p:stCondLst>
                                        </p:cTn>
                                        <p:tgtEl>
                                          <p:spTgt spid="207"/>
                                        </p:tgtEl>
                                        <p:attrNameLst>
                                          <p:attrName>style.visibility</p:attrName>
                                        </p:attrNameLst>
                                      </p:cBhvr>
                                      <p:to>
                                        <p:strVal val="visible"/>
                                      </p:to>
                                    </p:set>
                                    <p:animEffect filter="fade" transition="in">
                                      <p:cBhvr>
                                        <p:cTn dur="1000"/>
                                        <p:tgtEl>
                                          <p:spTgt spid="2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21" name="Shape 221"/>
        <p:cNvGrpSpPr/>
        <p:nvPr/>
      </p:nvGrpSpPr>
      <p:grpSpPr>
        <a:xfrm>
          <a:off x="0" y="0"/>
          <a:ext cx="0" cy="0"/>
          <a:chOff x="0" y="0"/>
          <a:chExt cx="0" cy="0"/>
        </a:xfrm>
      </p:grpSpPr>
      <p:sp>
        <p:nvSpPr>
          <p:cNvPr id="222" name="Google Shape;222;p24">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3" name="Google Shape;223;p24">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4" name="Google Shape;224;p24">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5" name="Google Shape;225;p24"/>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6" name="Google Shape;226;p24"/>
          <p:cNvSpPr txBox="1"/>
          <p:nvPr/>
        </p:nvSpPr>
        <p:spPr>
          <a:xfrm>
            <a:off x="1595675" y="2903600"/>
            <a:ext cx="8511900" cy="13854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Tâches créatives, complexes et ouvertes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L’élève est amené à construire un produit, une solution ou une création unique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Certaine quantité de contraintes mathématiques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créations et solutions</a:t>
            </a:r>
            <a:endParaRPr sz="1200">
              <a:solidFill>
                <a:schemeClr val="dk1"/>
              </a:solidFill>
              <a:latin typeface="Press Start 2P"/>
              <a:ea typeface="Press Start 2P"/>
              <a:cs typeface="Press Start 2P"/>
              <a:sym typeface="Press Start 2P"/>
            </a:endParaRPr>
          </a:p>
        </p:txBody>
      </p:sp>
      <p:sp>
        <p:nvSpPr>
          <p:cNvPr id="227" name="Google Shape;227;p24"/>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8" name="Google Shape;228;p24"/>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29" name="Google Shape;229;p24"/>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0" name="Google Shape;230;p24"/>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1" name="Google Shape;231;p24"/>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2" name="Google Shape;232;p24"/>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text, clipart&#10;&#10;Description automatically generated" id="233" name="Google Shape;233;p24"/>
          <p:cNvPicPr preferRelativeResize="0"/>
          <p:nvPr/>
        </p:nvPicPr>
        <p:blipFill rotWithShape="1">
          <a:blip r:embed="rId5">
            <a:alphaModFix/>
          </a:blip>
          <a:srcRect b="0" l="0" r="0" t="0"/>
          <a:stretch/>
        </p:blipFill>
        <p:spPr>
          <a:xfrm>
            <a:off x="4251860" y="4934675"/>
            <a:ext cx="409687" cy="409687"/>
          </a:xfrm>
          <a:prstGeom prst="rect">
            <a:avLst/>
          </a:prstGeom>
          <a:noFill/>
          <a:ln>
            <a:noFill/>
          </a:ln>
        </p:spPr>
      </p:pic>
      <p:pic>
        <p:nvPicPr>
          <p:cNvPr descr="A picture containing container, square&#10;&#10;Description automatically generated" id="234" name="Google Shape;234;p24"/>
          <p:cNvPicPr preferRelativeResize="0"/>
          <p:nvPr/>
        </p:nvPicPr>
        <p:blipFill rotWithShape="1">
          <a:blip r:embed="rId6">
            <a:alphaModFix/>
          </a:blip>
          <a:srcRect b="0" l="0" r="0" t="0"/>
          <a:stretch/>
        </p:blipFill>
        <p:spPr>
          <a:xfrm>
            <a:off x="7430329" y="4756457"/>
            <a:ext cx="784149" cy="784150"/>
          </a:xfrm>
          <a:prstGeom prst="rect">
            <a:avLst/>
          </a:prstGeom>
          <a:noFill/>
          <a:ln>
            <a:noFill/>
          </a:ln>
        </p:spPr>
      </p:pic>
      <p:pic>
        <p:nvPicPr>
          <p:cNvPr descr="A picture containing container, square&#10;&#10;Description automatically generated" id="235" name="Google Shape;235;p24"/>
          <p:cNvPicPr preferRelativeResize="0"/>
          <p:nvPr/>
        </p:nvPicPr>
        <p:blipFill rotWithShape="1">
          <a:blip r:embed="rId6">
            <a:alphaModFix/>
          </a:blip>
          <a:srcRect b="0" l="0" r="0" t="0"/>
          <a:stretch/>
        </p:blipFill>
        <p:spPr>
          <a:xfrm>
            <a:off x="8381939" y="4697543"/>
            <a:ext cx="1747837" cy="1747837"/>
          </a:xfrm>
          <a:prstGeom prst="rect">
            <a:avLst/>
          </a:prstGeom>
          <a:noFill/>
          <a:ln>
            <a:noFill/>
          </a:ln>
        </p:spPr>
      </p:pic>
      <p:pic>
        <p:nvPicPr>
          <p:cNvPr descr="A picture containing container, square&#10;&#10;Description automatically generated" id="236" name="Google Shape;236;p24"/>
          <p:cNvPicPr preferRelativeResize="0"/>
          <p:nvPr/>
        </p:nvPicPr>
        <p:blipFill rotWithShape="1">
          <a:blip r:embed="rId6">
            <a:alphaModFix/>
          </a:blip>
          <a:srcRect b="0" l="0" r="0" t="0"/>
          <a:stretch/>
        </p:blipFill>
        <p:spPr>
          <a:xfrm>
            <a:off x="7480165" y="5190960"/>
            <a:ext cx="1262339" cy="1262339"/>
          </a:xfrm>
          <a:prstGeom prst="rect">
            <a:avLst/>
          </a:prstGeom>
          <a:noFill/>
          <a:ln>
            <a:noFill/>
          </a:ln>
        </p:spPr>
      </p:pic>
      <p:pic>
        <p:nvPicPr>
          <p:cNvPr descr="A picture containing building material, toy, brick&#10;&#10;Description automatically generated" id="237" name="Google Shape;237;p24"/>
          <p:cNvPicPr preferRelativeResize="0"/>
          <p:nvPr/>
        </p:nvPicPr>
        <p:blipFill rotWithShape="1">
          <a:blip r:embed="rId7">
            <a:alphaModFix/>
          </a:blip>
          <a:srcRect b="0" l="0" r="0" t="0"/>
          <a:stretch/>
        </p:blipFill>
        <p:spPr>
          <a:xfrm>
            <a:off x="7768101" y="4885873"/>
            <a:ext cx="686475" cy="686475"/>
          </a:xfrm>
          <a:prstGeom prst="rect">
            <a:avLst/>
          </a:prstGeom>
          <a:noFill/>
          <a:ln>
            <a:noFill/>
          </a:ln>
        </p:spPr>
      </p:pic>
      <p:pic>
        <p:nvPicPr>
          <p:cNvPr descr="A picture containing building material, brick&#10;&#10;Description automatically generated" id="238" name="Google Shape;238;p24"/>
          <p:cNvPicPr preferRelativeResize="0"/>
          <p:nvPr/>
        </p:nvPicPr>
        <p:blipFill rotWithShape="1">
          <a:blip r:embed="rId8">
            <a:alphaModFix/>
          </a:blip>
          <a:srcRect b="0" l="0" r="0" t="0"/>
          <a:stretch/>
        </p:blipFill>
        <p:spPr>
          <a:xfrm>
            <a:off x="8622426" y="4222451"/>
            <a:ext cx="1198124" cy="1198124"/>
          </a:xfrm>
          <a:prstGeom prst="rect">
            <a:avLst/>
          </a:prstGeom>
          <a:noFill/>
          <a:ln>
            <a:noFill/>
          </a:ln>
        </p:spPr>
      </p:pic>
      <p:pic>
        <p:nvPicPr>
          <p:cNvPr descr="Shape&#10;&#10;Description automatically generated with medium confidence" id="239" name="Google Shape;239;p24"/>
          <p:cNvPicPr preferRelativeResize="0"/>
          <p:nvPr/>
        </p:nvPicPr>
        <p:blipFill rotWithShape="1">
          <a:blip r:embed="rId9">
            <a:alphaModFix/>
          </a:blip>
          <a:srcRect b="0" l="0" r="0" t="0"/>
          <a:stretch/>
        </p:blipFill>
        <p:spPr>
          <a:xfrm>
            <a:off x="3520433" y="4956560"/>
            <a:ext cx="365919" cy="365919"/>
          </a:xfrm>
          <a:prstGeom prst="rect">
            <a:avLst/>
          </a:prstGeom>
          <a:noFill/>
          <a:ln>
            <a:noFill/>
          </a:ln>
        </p:spPr>
      </p:pic>
      <p:pic>
        <p:nvPicPr>
          <p:cNvPr descr="A picture containing shape&#10;&#10;Description automatically generated" id="240" name="Google Shape;240;p24"/>
          <p:cNvPicPr preferRelativeResize="0"/>
          <p:nvPr/>
        </p:nvPicPr>
        <p:blipFill rotWithShape="1">
          <a:blip r:embed="rId10">
            <a:alphaModFix/>
          </a:blip>
          <a:srcRect b="0" l="0" r="0" t="0"/>
          <a:stretch/>
        </p:blipFill>
        <p:spPr>
          <a:xfrm>
            <a:off x="2782504" y="4960657"/>
            <a:ext cx="357725" cy="357725"/>
          </a:xfrm>
          <a:prstGeom prst="rect">
            <a:avLst/>
          </a:prstGeom>
          <a:noFill/>
          <a:ln>
            <a:noFill/>
          </a:ln>
        </p:spPr>
      </p:pic>
      <p:pic>
        <p:nvPicPr>
          <p:cNvPr descr="A picture containing text, toy&#10;&#10;Description automatically generated" id="241" name="Google Shape;241;p24"/>
          <p:cNvPicPr preferRelativeResize="0"/>
          <p:nvPr/>
        </p:nvPicPr>
        <p:blipFill rotWithShape="1">
          <a:blip r:embed="rId11">
            <a:alphaModFix/>
          </a:blip>
          <a:srcRect b="0" l="0" r="0" t="0"/>
          <a:stretch/>
        </p:blipFill>
        <p:spPr>
          <a:xfrm>
            <a:off x="1840246" y="4916881"/>
            <a:ext cx="686465" cy="686465"/>
          </a:xfrm>
          <a:prstGeom prst="rect">
            <a:avLst/>
          </a:prstGeom>
          <a:noFill/>
          <a:ln>
            <a:noFill/>
          </a:ln>
        </p:spPr>
      </p:pic>
      <p:pic>
        <p:nvPicPr>
          <p:cNvPr descr="A picture containing clipart&#10;&#10;Description automatically generated" id="242" name="Google Shape;242;p24"/>
          <p:cNvPicPr preferRelativeResize="0"/>
          <p:nvPr/>
        </p:nvPicPr>
        <p:blipFill rotWithShape="1">
          <a:blip r:embed="rId12">
            <a:alphaModFix/>
          </a:blip>
          <a:srcRect b="0" l="0" r="0" t="0"/>
          <a:stretch/>
        </p:blipFill>
        <p:spPr>
          <a:xfrm>
            <a:off x="4936731" y="4869493"/>
            <a:ext cx="551251" cy="551251"/>
          </a:xfrm>
          <a:prstGeom prst="rect">
            <a:avLst/>
          </a:prstGeom>
          <a:noFill/>
          <a:ln>
            <a:noFill/>
          </a:ln>
        </p:spPr>
      </p:pic>
      <p:sp>
        <p:nvSpPr>
          <p:cNvPr id="243" name="Google Shape;243;p24"/>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4" name="Google Shape;244;p24"/>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45" name="Google Shape;245;p24"/>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46" name="Google Shape;246;p24"/>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247" name="Google Shape;247;p24"/>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Création</a:t>
            </a:r>
            <a:endParaRPr sz="1100">
              <a:solidFill>
                <a:schemeClr val="dk1"/>
              </a:solidFill>
            </a:endParaRPr>
          </a:p>
        </p:txBody>
      </p:sp>
      <p:sp>
        <p:nvSpPr>
          <p:cNvPr id="248" name="Google Shape;248;p24"/>
          <p:cNvSpPr txBox="1"/>
          <p:nvPr/>
        </p:nvSpPr>
        <p:spPr>
          <a:xfrm>
            <a:off x="828357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En résumé</a:t>
            </a:r>
            <a:endParaRPr sz="1100"/>
          </a:p>
        </p:txBody>
      </p:sp>
      <p:pic>
        <p:nvPicPr>
          <p:cNvPr id="249" name="Google Shape;249;p24"/>
          <p:cNvPicPr preferRelativeResize="0"/>
          <p:nvPr/>
        </p:nvPicPr>
        <p:blipFill>
          <a:blip r:embed="rId13">
            <a:alphaModFix/>
          </a:blip>
          <a:stretch>
            <a:fillRect/>
          </a:stretch>
        </p:blipFill>
        <p:spPr>
          <a:xfrm>
            <a:off x="7335525" y="3737575"/>
            <a:ext cx="872025" cy="1453375"/>
          </a:xfrm>
          <a:prstGeom prst="rect">
            <a:avLst/>
          </a:prstGeom>
          <a:noFill/>
          <a:ln>
            <a:noFill/>
          </a:ln>
        </p:spPr>
      </p:pic>
      <p:sp>
        <p:nvSpPr>
          <p:cNvPr id="250" name="Google Shape;250;p24"/>
          <p:cNvSpPr txBox="1"/>
          <p:nvPr/>
        </p:nvSpPr>
        <p:spPr>
          <a:xfrm>
            <a:off x="1656050" y="5560525"/>
            <a:ext cx="5679600" cy="361800"/>
          </a:xfrm>
          <a:prstGeom prst="rect">
            <a:avLst/>
          </a:prstGeom>
          <a:noFill/>
          <a:ln>
            <a:noFill/>
          </a:ln>
        </p:spPr>
        <p:txBody>
          <a:bodyPr anchorCtr="0" anchor="t" bIns="45700" lIns="91425" spcFirstLastPara="1" rIns="91425" wrap="square" tIns="45700">
            <a:spAutoFit/>
          </a:bodyPr>
          <a:lstStyle/>
          <a:p>
            <a:pPr indent="0" lvl="0" marL="0" marR="0" rtl="0" algn="l">
              <a:lnSpc>
                <a:spcPct val="150000"/>
              </a:lnSpc>
              <a:spcBef>
                <a:spcPts val="0"/>
              </a:spcBef>
              <a:spcAft>
                <a:spcPts val="0"/>
              </a:spcAft>
              <a:buNone/>
            </a:pPr>
            <a:r>
              <a:rPr lang="en-US" sz="700">
                <a:solidFill>
                  <a:schemeClr val="dk1"/>
                </a:solidFill>
                <a:latin typeface="Press Start 2P"/>
                <a:ea typeface="Press Start 2P"/>
                <a:cs typeface="Press Start 2P"/>
                <a:sym typeface="Press Start 2P"/>
              </a:rPr>
              <a:t>Pour plus de détails, voir cette </a:t>
            </a:r>
            <a:r>
              <a:rPr lang="en-US" sz="700" u="sng">
                <a:solidFill>
                  <a:schemeClr val="hlink"/>
                </a:solidFill>
                <a:latin typeface="Press Start 2P"/>
                <a:ea typeface="Press Start 2P"/>
                <a:cs typeface="Press Start 2P"/>
                <a:sym typeface="Press Start 2P"/>
                <a:hlinkClick r:id="rId14"/>
              </a:rPr>
              <a:t>section du site «Apprendre et évaluer autrement en mathématique»</a:t>
            </a:r>
            <a:endParaRPr sz="700">
              <a:solidFill>
                <a:schemeClr val="dk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250"/>
                                        <p:tgtEl>
                                          <p:spTgt spid="226"/>
                                        </p:tgtEl>
                                      </p:cBhvr>
                                    </p:animEffect>
                                  </p:childTnLst>
                                </p:cTn>
                              </p:par>
                              <p:par>
                                <p:cTn fill="hold" nodeType="withEffect" presetClass="entr" presetID="2" presetSubtype="4">
                                  <p:stCondLst>
                                    <p:cond delay="0"/>
                                  </p:stCondLst>
                                  <p:childTnLst>
                                    <p:set>
                                      <p:cBhvr>
                                        <p:cTn dur="1" fill="hold">
                                          <p:stCondLst>
                                            <p:cond delay="0"/>
                                          </p:stCondLst>
                                        </p:cTn>
                                        <p:tgtEl>
                                          <p:spTgt spid="235"/>
                                        </p:tgtEl>
                                        <p:attrNameLst>
                                          <p:attrName>style.visibility</p:attrName>
                                        </p:attrNameLst>
                                      </p:cBhvr>
                                      <p:to>
                                        <p:strVal val="visible"/>
                                      </p:to>
                                    </p:set>
                                    <p:anim calcmode="lin" valueType="num">
                                      <p:cBhvr additive="base">
                                        <p:cTn dur="1000"/>
                                        <p:tgtEl>
                                          <p:spTgt spid="23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8"/>
                                        </p:tgtEl>
                                        <p:attrNameLst>
                                          <p:attrName>style.visibility</p:attrName>
                                        </p:attrNameLst>
                                      </p:cBhvr>
                                      <p:to>
                                        <p:strVal val="visible"/>
                                      </p:to>
                                    </p:set>
                                    <p:anim calcmode="lin" valueType="num">
                                      <p:cBhvr additive="base">
                                        <p:cTn dur="1000"/>
                                        <p:tgtEl>
                                          <p:spTgt spid="2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6"/>
                                        </p:tgtEl>
                                        <p:attrNameLst>
                                          <p:attrName>style.visibility</p:attrName>
                                        </p:attrNameLst>
                                      </p:cBhvr>
                                      <p:to>
                                        <p:strVal val="visible"/>
                                      </p:to>
                                    </p:set>
                                    <p:anim calcmode="lin" valueType="num">
                                      <p:cBhvr additive="base">
                                        <p:cTn dur="1000"/>
                                        <p:tgtEl>
                                          <p:spTgt spid="23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49"/>
                                        </p:tgtEl>
                                        <p:attrNameLst>
                                          <p:attrName>style.visibility</p:attrName>
                                        </p:attrNameLst>
                                      </p:cBhvr>
                                      <p:to>
                                        <p:strVal val="visible"/>
                                      </p:to>
                                    </p:set>
                                    <p:anim calcmode="lin" valueType="num">
                                      <p:cBhvr additive="base">
                                        <p:cTn dur="1000"/>
                                        <p:tgtEl>
                                          <p:spTgt spid="24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7"/>
                                        </p:tgtEl>
                                        <p:attrNameLst>
                                          <p:attrName>style.visibility</p:attrName>
                                        </p:attrNameLst>
                                      </p:cBhvr>
                                      <p:to>
                                        <p:strVal val="visible"/>
                                      </p:to>
                                    </p:set>
                                    <p:anim calcmode="lin" valueType="num">
                                      <p:cBhvr additive="base">
                                        <p:cTn dur="1000"/>
                                        <p:tgtEl>
                                          <p:spTgt spid="2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34"/>
                                        </p:tgtEl>
                                        <p:attrNameLst>
                                          <p:attrName>style.visibility</p:attrName>
                                        </p:attrNameLst>
                                      </p:cBhvr>
                                      <p:to>
                                        <p:strVal val="visible"/>
                                      </p:to>
                                    </p:set>
                                    <p:anim calcmode="lin" valueType="num">
                                      <p:cBhvr additive="base">
                                        <p:cTn dur="1000"/>
                                        <p:tgtEl>
                                          <p:spTgt spid="234"/>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par>
                                <p:cTn fill="hold" nodeType="with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00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40"/>
                                        </p:tgtEl>
                                        <p:attrNameLst>
                                          <p:attrName>style.visibility</p:attrName>
                                        </p:attrNameLst>
                                      </p:cBhvr>
                                      <p:to>
                                        <p:strVal val="visible"/>
                                      </p:to>
                                    </p:set>
                                    <p:animEffect filter="fade" transition="in">
                                      <p:cBhvr>
                                        <p:cTn dur="1000"/>
                                        <p:tgtEl>
                                          <p:spTgt spid="240"/>
                                        </p:tgtEl>
                                      </p:cBhvr>
                                    </p:animEffect>
                                  </p:childTnLst>
                                </p:cTn>
                              </p:par>
                              <p:par>
                                <p:cTn fill="hold" nodeType="withEffect" presetClass="entr" presetID="10" presetSubtype="0">
                                  <p:stCondLst>
                                    <p:cond delay="0"/>
                                  </p:stCondLst>
                                  <p:childTnLst>
                                    <p:set>
                                      <p:cBhvr>
                                        <p:cTn dur="1" fill="hold">
                                          <p:stCondLst>
                                            <p:cond delay="0"/>
                                          </p:stCondLst>
                                        </p:cTn>
                                        <p:tgtEl>
                                          <p:spTgt spid="242"/>
                                        </p:tgtEl>
                                        <p:attrNameLst>
                                          <p:attrName>style.visibility</p:attrName>
                                        </p:attrNameLst>
                                      </p:cBhvr>
                                      <p:to>
                                        <p:strVal val="visible"/>
                                      </p:to>
                                    </p:set>
                                    <p:animEffect filter="fade" transition="in">
                                      <p:cBhvr>
                                        <p:cTn dur="1000"/>
                                        <p:tgtEl>
                                          <p:spTgt spid="242"/>
                                        </p:tgtEl>
                                      </p:cBhvr>
                                    </p:animEffect>
                                  </p:childTnLst>
                                </p:cTn>
                              </p:par>
                              <p:par>
                                <p:cTn fill="hold" nodeType="withEffect" presetClass="entr" presetID="10" presetSubtype="0">
                                  <p:stCondLst>
                                    <p:cond delay="0"/>
                                  </p:stCondLst>
                                  <p:childTnLst>
                                    <p:set>
                                      <p:cBhvr>
                                        <p:cTn dur="1" fill="hold">
                                          <p:stCondLst>
                                            <p:cond delay="0"/>
                                          </p:stCondLst>
                                        </p:cTn>
                                        <p:tgtEl>
                                          <p:spTgt spid="241"/>
                                        </p:tgtEl>
                                        <p:attrNameLst>
                                          <p:attrName>style.visibility</p:attrName>
                                        </p:attrNameLst>
                                      </p:cBhvr>
                                      <p:to>
                                        <p:strVal val="visible"/>
                                      </p:to>
                                    </p:set>
                                    <p:animEffect filter="fade" transition="in">
                                      <p:cBhvr>
                                        <p:cTn dur="1000"/>
                                        <p:tgtEl>
                                          <p:spTgt spid="24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54" name="Shape 254"/>
        <p:cNvGrpSpPr/>
        <p:nvPr/>
      </p:nvGrpSpPr>
      <p:grpSpPr>
        <a:xfrm>
          <a:off x="0" y="0"/>
          <a:ext cx="0" cy="0"/>
          <a:chOff x="0" y="0"/>
          <a:chExt cx="0" cy="0"/>
        </a:xfrm>
      </p:grpSpPr>
      <p:sp>
        <p:nvSpPr>
          <p:cNvPr id="255" name="Google Shape;255;p25">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6" name="Google Shape;256;p25">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7" name="Google Shape;257;p25">
            <a:hlinkClick/>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8" name="Google Shape;258;p25"/>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25"/>
          <p:cNvSpPr txBox="1"/>
          <p:nvPr/>
        </p:nvSpPr>
        <p:spPr>
          <a:xfrm>
            <a:off x="1748075" y="3132200"/>
            <a:ext cx="80361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Importance de réfléchir à l'intention didactique ciblée... et de varier à l'occasion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Idée de progression (plus sécurisant de commencer en application)</a:t>
            </a:r>
            <a:endParaRPr sz="1200">
              <a:solidFill>
                <a:schemeClr val="dk1"/>
              </a:solidFill>
              <a:latin typeface="Press Start 2P"/>
              <a:ea typeface="Press Start 2P"/>
              <a:cs typeface="Press Start 2P"/>
              <a:sym typeface="Press Start 2P"/>
            </a:endParaRPr>
          </a:p>
        </p:txBody>
      </p:sp>
      <p:sp>
        <p:nvSpPr>
          <p:cNvPr id="260" name="Google Shape;260;p25"/>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1" name="Google Shape;261;p25"/>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2" name="Google Shape;262;p25"/>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3" name="Google Shape;263;p25"/>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4" name="Google Shape;264;p25"/>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A picture containing container, square&#10;&#10;Description automatically generated" id="265" name="Google Shape;265;p25"/>
          <p:cNvPicPr preferRelativeResize="0"/>
          <p:nvPr/>
        </p:nvPicPr>
        <p:blipFill rotWithShape="1">
          <a:blip r:embed="rId5">
            <a:alphaModFix/>
          </a:blip>
          <a:srcRect b="0" l="0" r="0" t="0"/>
          <a:stretch/>
        </p:blipFill>
        <p:spPr>
          <a:xfrm>
            <a:off x="7688747" y="4721582"/>
            <a:ext cx="784149" cy="784150"/>
          </a:xfrm>
          <a:prstGeom prst="rect">
            <a:avLst/>
          </a:prstGeom>
          <a:noFill/>
          <a:ln>
            <a:noFill/>
          </a:ln>
        </p:spPr>
      </p:pic>
      <p:pic>
        <p:nvPicPr>
          <p:cNvPr descr="A picture containing container, square&#10;&#10;Description automatically generated" id="266" name="Google Shape;266;p25"/>
          <p:cNvPicPr preferRelativeResize="0"/>
          <p:nvPr/>
        </p:nvPicPr>
        <p:blipFill rotWithShape="1">
          <a:blip r:embed="rId5">
            <a:alphaModFix/>
          </a:blip>
          <a:srcRect b="0" l="0" r="0" t="0"/>
          <a:stretch/>
        </p:blipFill>
        <p:spPr>
          <a:xfrm>
            <a:off x="8640357" y="4662668"/>
            <a:ext cx="1747837" cy="1747837"/>
          </a:xfrm>
          <a:prstGeom prst="rect">
            <a:avLst/>
          </a:prstGeom>
          <a:noFill/>
          <a:ln>
            <a:noFill/>
          </a:ln>
        </p:spPr>
      </p:pic>
      <p:pic>
        <p:nvPicPr>
          <p:cNvPr descr="A picture containing container, square&#10;&#10;Description automatically generated" id="267" name="Google Shape;267;p25"/>
          <p:cNvPicPr preferRelativeResize="0"/>
          <p:nvPr/>
        </p:nvPicPr>
        <p:blipFill rotWithShape="1">
          <a:blip r:embed="rId5">
            <a:alphaModFix/>
          </a:blip>
          <a:srcRect b="0" l="0" r="0" t="0"/>
          <a:stretch/>
        </p:blipFill>
        <p:spPr>
          <a:xfrm>
            <a:off x="7738583" y="5156085"/>
            <a:ext cx="1262339" cy="1262339"/>
          </a:xfrm>
          <a:prstGeom prst="rect">
            <a:avLst/>
          </a:prstGeom>
          <a:noFill/>
          <a:ln>
            <a:noFill/>
          </a:ln>
        </p:spPr>
      </p:pic>
      <p:sp>
        <p:nvSpPr>
          <p:cNvPr id="268" name="Google Shape;268;p25"/>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269" name="Google Shape;269;p25"/>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270" name="Google Shape;270;p25"/>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271" name="Google Shape;271;p25"/>
          <p:cNvPicPr preferRelativeResize="0"/>
          <p:nvPr/>
        </p:nvPicPr>
        <p:blipFill rotWithShape="1">
          <a:blip r:embed="rId6">
            <a:alphaModFix/>
          </a:blip>
          <a:srcRect b="0" l="0" r="0" t="0"/>
          <a:stretch/>
        </p:blipFill>
        <p:spPr>
          <a:xfrm>
            <a:off x="2799763" y="4989202"/>
            <a:ext cx="300634" cy="300634"/>
          </a:xfrm>
          <a:prstGeom prst="rect">
            <a:avLst/>
          </a:prstGeom>
          <a:noFill/>
          <a:ln>
            <a:noFill/>
          </a:ln>
        </p:spPr>
      </p:pic>
      <p:pic>
        <p:nvPicPr>
          <p:cNvPr descr="Chart, histogram&#10;&#10;Description automatically generated" id="272" name="Google Shape;272;p25"/>
          <p:cNvPicPr preferRelativeResize="0"/>
          <p:nvPr/>
        </p:nvPicPr>
        <p:blipFill rotWithShape="1">
          <a:blip r:embed="rId6">
            <a:alphaModFix/>
          </a:blip>
          <a:srcRect b="0" l="0" r="0" t="0"/>
          <a:stretch/>
        </p:blipFill>
        <p:spPr>
          <a:xfrm>
            <a:off x="2046451" y="4989202"/>
            <a:ext cx="300634" cy="300634"/>
          </a:xfrm>
          <a:prstGeom prst="rect">
            <a:avLst/>
          </a:prstGeom>
          <a:noFill/>
          <a:ln>
            <a:noFill/>
          </a:ln>
        </p:spPr>
      </p:pic>
      <p:pic>
        <p:nvPicPr>
          <p:cNvPr descr="Chart, histogram&#10;&#10;Description automatically generated" id="273" name="Google Shape;273;p25"/>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274" name="Google Shape;274;p25"/>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5" name="Google Shape;275;p25"/>
          <p:cNvSpPr txBox="1"/>
          <p:nvPr/>
        </p:nvSpPr>
        <p:spPr>
          <a:xfrm>
            <a:off x="3984447" y="928975"/>
            <a:ext cx="4223100" cy="6465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800">
                <a:solidFill>
                  <a:srgbClr val="D8D8D8"/>
                </a:solidFill>
                <a:latin typeface="Press Start 2P"/>
                <a:ea typeface="Press Start 2P"/>
                <a:cs typeface="Press Start 2P"/>
                <a:sym typeface="Press Start 2P"/>
              </a:rPr>
              <a:t>3 intentions didactiques</a:t>
            </a:r>
            <a:endParaRPr sz="1800">
              <a:solidFill>
                <a:srgbClr val="D8D8D8"/>
              </a:solidFill>
              <a:latin typeface="Press Start 2P"/>
              <a:ea typeface="Press Start 2P"/>
              <a:cs typeface="Press Start 2P"/>
              <a:sym typeface="Press Start 2P"/>
            </a:endParaRPr>
          </a:p>
        </p:txBody>
      </p:sp>
      <p:sp>
        <p:nvSpPr>
          <p:cNvPr id="276" name="Google Shape;276;p25"/>
          <p:cNvSpPr txBox="1"/>
          <p:nvPr/>
        </p:nvSpPr>
        <p:spPr>
          <a:xfrm>
            <a:off x="6140950" y="2248020"/>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Création</a:t>
            </a:r>
            <a:endParaRPr sz="1100"/>
          </a:p>
        </p:txBody>
      </p:sp>
      <p:sp>
        <p:nvSpPr>
          <p:cNvPr id="277" name="Google Shape;277;p25"/>
          <p:cNvSpPr txBox="1"/>
          <p:nvPr/>
        </p:nvSpPr>
        <p:spPr>
          <a:xfrm>
            <a:off x="1777325" y="2248020"/>
            <a:ext cx="2007600" cy="2616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None/>
            </a:pPr>
            <a:r>
              <a:rPr lang="en-US" sz="1100">
                <a:solidFill>
                  <a:srgbClr val="D9D9D9"/>
                </a:solidFill>
                <a:latin typeface="Press Start 2P"/>
                <a:ea typeface="Press Start 2P"/>
                <a:cs typeface="Press Start 2P"/>
                <a:sym typeface="Press Start 2P"/>
              </a:rPr>
              <a:t>Exploration</a:t>
            </a:r>
            <a:endParaRPr>
              <a:solidFill>
                <a:srgbClr val="D9D9D9"/>
              </a:solidFill>
            </a:endParaRPr>
          </a:p>
        </p:txBody>
      </p:sp>
      <p:sp>
        <p:nvSpPr>
          <p:cNvPr id="278" name="Google Shape;278;p25"/>
          <p:cNvSpPr txBox="1"/>
          <p:nvPr/>
        </p:nvSpPr>
        <p:spPr>
          <a:xfrm>
            <a:off x="4065125" y="2239620"/>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Application</a:t>
            </a:r>
            <a:endParaRPr sz="1100">
              <a:solidFill>
                <a:srgbClr val="D9D9D9"/>
              </a:solidFill>
              <a:latin typeface="Press Start 2P"/>
              <a:ea typeface="Press Start 2P"/>
              <a:cs typeface="Press Start 2P"/>
              <a:sym typeface="Press Start 2P"/>
            </a:endParaRPr>
          </a:p>
        </p:txBody>
      </p:sp>
      <p:sp>
        <p:nvSpPr>
          <p:cNvPr id="279" name="Google Shape;279;p25"/>
          <p:cNvSpPr txBox="1"/>
          <p:nvPr/>
        </p:nvSpPr>
        <p:spPr>
          <a:xfrm>
            <a:off x="8269265" y="2163420"/>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En résumé</a:t>
            </a:r>
            <a:endParaRPr sz="1100">
              <a:solidFill>
                <a:schemeClr val="dk1"/>
              </a:solidFill>
            </a:endParaRPr>
          </a:p>
        </p:txBody>
      </p:sp>
      <p:pic>
        <p:nvPicPr>
          <p:cNvPr id="280" name="Google Shape;280;p25"/>
          <p:cNvPicPr preferRelativeResize="0"/>
          <p:nvPr/>
        </p:nvPicPr>
        <p:blipFill>
          <a:blip r:embed="rId7">
            <a:alphaModFix/>
          </a:blip>
          <a:stretch>
            <a:fillRect/>
          </a:stretch>
        </p:blipFill>
        <p:spPr>
          <a:xfrm flipH="1">
            <a:off x="8138275" y="3814362"/>
            <a:ext cx="2084151" cy="1828360"/>
          </a:xfrm>
          <a:prstGeom prst="rect">
            <a:avLst/>
          </a:prstGeom>
          <a:noFill/>
          <a:ln>
            <a:noFill/>
          </a:ln>
        </p:spPr>
      </p:pic>
      <p:pic>
        <p:nvPicPr>
          <p:cNvPr id="281" name="Google Shape;281;p25"/>
          <p:cNvPicPr preferRelativeResize="0"/>
          <p:nvPr/>
        </p:nvPicPr>
        <p:blipFill>
          <a:blip r:embed="rId8">
            <a:alphaModFix/>
          </a:blip>
          <a:stretch>
            <a:fillRect/>
          </a:stretch>
        </p:blipFill>
        <p:spPr>
          <a:xfrm flipH="1">
            <a:off x="7880025" y="4110175"/>
            <a:ext cx="1008701" cy="16811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59"/>
                                        </p:tgtEl>
                                        <p:attrNameLst>
                                          <p:attrName>style.visibility</p:attrName>
                                        </p:attrNameLst>
                                      </p:cBhvr>
                                      <p:to>
                                        <p:strVal val="visible"/>
                                      </p:to>
                                    </p:set>
                                    <p:animEffect filter="fade" transition="in">
                                      <p:cBhvr>
                                        <p:cTn dur="250"/>
                                        <p:tgtEl>
                                          <p:spTgt spid="259"/>
                                        </p:tgtEl>
                                      </p:cBhvr>
                                    </p:animEffect>
                                  </p:childTnLst>
                                </p:cTn>
                              </p:par>
                              <p:par>
                                <p:cTn fill="hold" nodeType="withEffect" presetClass="entr" presetID="2" presetSubtype="4">
                                  <p:stCondLst>
                                    <p:cond delay="0"/>
                                  </p:stCondLst>
                                  <p:childTnLst>
                                    <p:set>
                                      <p:cBhvr>
                                        <p:cTn dur="1" fill="hold">
                                          <p:stCondLst>
                                            <p:cond delay="0"/>
                                          </p:stCondLst>
                                        </p:cTn>
                                        <p:tgtEl>
                                          <p:spTgt spid="266"/>
                                        </p:tgtEl>
                                        <p:attrNameLst>
                                          <p:attrName>style.visibility</p:attrName>
                                        </p:attrNameLst>
                                      </p:cBhvr>
                                      <p:to>
                                        <p:strVal val="visible"/>
                                      </p:to>
                                    </p:set>
                                    <p:anim calcmode="lin" valueType="num">
                                      <p:cBhvr additive="base">
                                        <p:cTn dur="1000"/>
                                        <p:tgtEl>
                                          <p:spTgt spid="26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7"/>
                                        </p:tgtEl>
                                        <p:attrNameLst>
                                          <p:attrName>style.visibility</p:attrName>
                                        </p:attrNameLst>
                                      </p:cBhvr>
                                      <p:to>
                                        <p:strVal val="visible"/>
                                      </p:to>
                                    </p:set>
                                    <p:anim calcmode="lin" valueType="num">
                                      <p:cBhvr additive="base">
                                        <p:cTn dur="1000"/>
                                        <p:tgtEl>
                                          <p:spTgt spid="26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65"/>
                                        </p:tgtEl>
                                        <p:attrNameLst>
                                          <p:attrName>style.visibility</p:attrName>
                                        </p:attrNameLst>
                                      </p:cBhvr>
                                      <p:to>
                                        <p:strVal val="visible"/>
                                      </p:to>
                                    </p:set>
                                    <p:anim calcmode="lin" valueType="num">
                                      <p:cBhvr additive="base">
                                        <p:cTn dur="1000"/>
                                        <p:tgtEl>
                                          <p:spTgt spid="26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0"/>
                                        </p:tgtEl>
                                        <p:attrNameLst>
                                          <p:attrName>style.visibility</p:attrName>
                                        </p:attrNameLst>
                                      </p:cBhvr>
                                      <p:to>
                                        <p:strVal val="visible"/>
                                      </p:to>
                                    </p:set>
                                    <p:anim calcmode="lin" valueType="num">
                                      <p:cBhvr additive="base">
                                        <p:cTn dur="1000"/>
                                        <p:tgtEl>
                                          <p:spTgt spid="28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1"/>
                                        </p:tgtEl>
                                        <p:attrNameLst>
                                          <p:attrName>style.visibility</p:attrName>
                                        </p:attrNameLst>
                                      </p:cBhvr>
                                      <p:to>
                                        <p:strVal val="visible"/>
                                      </p:to>
                                    </p:set>
                                    <p:anim calcmode="lin" valueType="num">
                                      <p:cBhvr additive="base">
                                        <p:cTn dur="1000"/>
                                        <p:tgtEl>
                                          <p:spTgt spid="281"/>
                                        </p:tgtEl>
                                        <p:attrNameLst>
                                          <p:attrName>ppt_y</p:attrName>
                                        </p:attrNameLst>
                                      </p:cBhvr>
                                      <p:tavLst>
                                        <p:tav fmla="" tm="0">
                                          <p:val>
                                            <p:strVal val="#ppt_y+1"/>
                                          </p:val>
                                        </p:tav>
                                        <p:tav fmla="" tm="100000">
                                          <p:val>
                                            <p:strVal val="#ppt_y"/>
                                          </p:val>
                                        </p:tav>
                                      </p:tavLst>
                                    </p:anim>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00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00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000"/>
                                        <p:tgtEl>
                                          <p:spTgt spid="271"/>
                                        </p:tgtEl>
                                      </p:cBhvr>
                                    </p:animEffect>
                                  </p:childTnLst>
                                </p:cTn>
                              </p:par>
                              <p:par>
                                <p:cTn fill="hold" nodeType="with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par>
                                <p:cTn fill="hold" nodeType="withEffect" presetClass="entr" presetID="10" presetSubtype="0">
                                  <p:stCondLst>
                                    <p:cond delay="0"/>
                                  </p:stCondLst>
                                  <p:childTnLst>
                                    <p:set>
                                      <p:cBhvr>
                                        <p:cTn dur="1" fill="hold">
                                          <p:stCondLst>
                                            <p:cond delay="0"/>
                                          </p:stCondLst>
                                        </p:cTn>
                                        <p:tgtEl>
                                          <p:spTgt spid="272"/>
                                        </p:tgtEl>
                                        <p:attrNameLst>
                                          <p:attrName>style.visibility</p:attrName>
                                        </p:attrNameLst>
                                      </p:cBhvr>
                                      <p:to>
                                        <p:strVal val="visible"/>
                                      </p:to>
                                    </p:set>
                                    <p:animEffect filter="fade" transition="in">
                                      <p:cBhvr>
                                        <p:cTn dur="1000"/>
                                        <p:tgtEl>
                                          <p:spTgt spid="2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285" name="Shape 285"/>
        <p:cNvGrpSpPr/>
        <p:nvPr/>
      </p:nvGrpSpPr>
      <p:grpSpPr>
        <a:xfrm>
          <a:off x="0" y="0"/>
          <a:ext cx="0" cy="0"/>
          <a:chOff x="0" y="0"/>
          <a:chExt cx="0" cy="0"/>
        </a:xfrm>
      </p:grpSpPr>
      <p:sp>
        <p:nvSpPr>
          <p:cNvPr id="286" name="Google Shape;286;p26"/>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287" name="Google Shape;287;p26"/>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288" name="Google Shape;288;p26"/>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289" name="Google Shape;289;p26"/>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290" name="Google Shape;290;p26"/>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291" name="Google Shape;291;p26"/>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292" name="Google Shape;292;p26"/>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293" name="Google Shape;293;p26"/>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294" name="Google Shape;294;p26"/>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5" name="Google Shape;295;p26"/>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1</a:t>
            </a:r>
            <a:endParaRPr/>
          </a:p>
        </p:txBody>
      </p:sp>
      <p:sp>
        <p:nvSpPr>
          <p:cNvPr id="296" name="Google Shape;296;p26"/>
          <p:cNvSpPr txBox="1"/>
          <p:nvPr/>
        </p:nvSpPr>
        <p:spPr>
          <a:xfrm>
            <a:off x="3760400" y="2467600"/>
            <a:ext cx="4822800" cy="446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À la campagne !</a:t>
            </a:r>
            <a:endParaRPr sz="2500">
              <a:solidFill>
                <a:srgbClr val="69BC49"/>
              </a:solidFill>
              <a:highlight>
                <a:schemeClr val="dk1"/>
              </a:highlight>
            </a:endParaRPr>
          </a:p>
        </p:txBody>
      </p:sp>
      <p:sp>
        <p:nvSpPr>
          <p:cNvPr id="297" name="Google Shape;297;p26"/>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298" name="Google Shape;298;p26"/>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288"/>
                                        </p:tgtEl>
                                        <p:attrNameLst>
                                          <p:attrName>style.visibility</p:attrName>
                                        </p:attrNameLst>
                                      </p:cBhvr>
                                      <p:to>
                                        <p:strVal val="visible"/>
                                      </p:to>
                                    </p:set>
                                    <p:anim calcmode="lin" valueType="num">
                                      <p:cBhvr additive="base">
                                        <p:cTn dur="1000"/>
                                        <p:tgtEl>
                                          <p:spTgt spid="28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89"/>
                                        </p:tgtEl>
                                        <p:attrNameLst>
                                          <p:attrName>style.visibility</p:attrName>
                                        </p:attrNameLst>
                                      </p:cBhvr>
                                      <p:to>
                                        <p:strVal val="visible"/>
                                      </p:to>
                                    </p:set>
                                    <p:anim calcmode="lin" valueType="num">
                                      <p:cBhvr additive="base">
                                        <p:cTn dur="1000"/>
                                        <p:tgtEl>
                                          <p:spTgt spid="28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0"/>
                                        </p:tgtEl>
                                        <p:attrNameLst>
                                          <p:attrName>style.visibility</p:attrName>
                                        </p:attrNameLst>
                                      </p:cBhvr>
                                      <p:to>
                                        <p:strVal val="visible"/>
                                      </p:to>
                                    </p:set>
                                    <p:anim calcmode="lin" valueType="num">
                                      <p:cBhvr additive="base">
                                        <p:cTn dur="1000"/>
                                        <p:tgtEl>
                                          <p:spTgt spid="29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1"/>
                                        </p:tgtEl>
                                        <p:attrNameLst>
                                          <p:attrName>style.visibility</p:attrName>
                                        </p:attrNameLst>
                                      </p:cBhvr>
                                      <p:to>
                                        <p:strVal val="visible"/>
                                      </p:to>
                                    </p:set>
                                    <p:anim calcmode="lin" valueType="num">
                                      <p:cBhvr additive="base">
                                        <p:cTn dur="1000"/>
                                        <p:tgtEl>
                                          <p:spTgt spid="29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2"/>
                                        </p:tgtEl>
                                        <p:attrNameLst>
                                          <p:attrName>style.visibility</p:attrName>
                                        </p:attrNameLst>
                                      </p:cBhvr>
                                      <p:to>
                                        <p:strVal val="visible"/>
                                      </p:to>
                                    </p:set>
                                    <p:anim calcmode="lin" valueType="num">
                                      <p:cBhvr additive="base">
                                        <p:cTn dur="1000"/>
                                        <p:tgtEl>
                                          <p:spTgt spid="29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293"/>
                                        </p:tgtEl>
                                        <p:attrNameLst>
                                          <p:attrName>style.visibility</p:attrName>
                                        </p:attrNameLst>
                                      </p:cBhvr>
                                      <p:to>
                                        <p:strVal val="visible"/>
                                      </p:to>
                                    </p:set>
                                    <p:anim calcmode="lin" valueType="num">
                                      <p:cBhvr additive="base">
                                        <p:cTn dur="1000"/>
                                        <p:tgtEl>
                                          <p:spTgt spid="29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02" name="Shape 302"/>
        <p:cNvGrpSpPr/>
        <p:nvPr/>
      </p:nvGrpSpPr>
      <p:grpSpPr>
        <a:xfrm>
          <a:off x="0" y="0"/>
          <a:ext cx="0" cy="0"/>
          <a:chOff x="0" y="0"/>
          <a:chExt cx="0" cy="0"/>
        </a:xfrm>
      </p:grpSpPr>
      <p:sp>
        <p:nvSpPr>
          <p:cNvPr id="303" name="Google Shape;303;p27"/>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304" name="Google Shape;304;p27"/>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305" name="Google Shape;305;p27"/>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306" name="Google Shape;306;p27"/>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307" name="Google Shape;307;p27"/>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308" name="Google Shape;308;p27"/>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309" name="Google Shape;309;p27"/>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310" name="Google Shape;310;p27"/>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311" name="Google Shape;311;p27"/>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12" name="Google Shape;312;p27"/>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2</a:t>
            </a:r>
            <a:endParaRPr/>
          </a:p>
        </p:txBody>
      </p:sp>
      <p:sp>
        <p:nvSpPr>
          <p:cNvPr id="313" name="Google Shape;313;p27"/>
          <p:cNvSpPr txBox="1"/>
          <p:nvPr/>
        </p:nvSpPr>
        <p:spPr>
          <a:xfrm>
            <a:off x="3760400" y="21628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L’aire des solides</a:t>
            </a:r>
            <a:endParaRPr sz="2500">
              <a:solidFill>
                <a:srgbClr val="69BC49"/>
              </a:solidFill>
              <a:highlight>
                <a:schemeClr val="dk1"/>
              </a:highlight>
            </a:endParaRPr>
          </a:p>
        </p:txBody>
      </p:sp>
      <p:sp>
        <p:nvSpPr>
          <p:cNvPr id="314" name="Google Shape;314;p27"/>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Monde à télécharger</a:t>
            </a:r>
            <a:endParaRPr sz="2000">
              <a:solidFill>
                <a:srgbClr val="0000FF"/>
              </a:solidFill>
            </a:endParaRPr>
          </a:p>
        </p:txBody>
      </p:sp>
      <p:sp>
        <p:nvSpPr>
          <p:cNvPr id="315" name="Google Shape;315;p27"/>
          <p:cNvSpPr txBox="1"/>
          <p:nvPr/>
        </p:nvSpPr>
        <p:spPr>
          <a:xfrm>
            <a:off x="5613650" y="52713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Page de l’autoformation</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05"/>
                                        </p:tgtEl>
                                        <p:attrNameLst>
                                          <p:attrName>style.visibility</p:attrName>
                                        </p:attrNameLst>
                                      </p:cBhvr>
                                      <p:to>
                                        <p:strVal val="visible"/>
                                      </p:to>
                                    </p:set>
                                    <p:anim calcmode="lin" valueType="num">
                                      <p:cBhvr additive="base">
                                        <p:cTn dur="1000"/>
                                        <p:tgtEl>
                                          <p:spTgt spid="30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6"/>
                                        </p:tgtEl>
                                        <p:attrNameLst>
                                          <p:attrName>style.visibility</p:attrName>
                                        </p:attrNameLst>
                                      </p:cBhvr>
                                      <p:to>
                                        <p:strVal val="visible"/>
                                      </p:to>
                                    </p:set>
                                    <p:anim calcmode="lin" valueType="num">
                                      <p:cBhvr additive="base">
                                        <p:cTn dur="1000"/>
                                        <p:tgtEl>
                                          <p:spTgt spid="30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7"/>
                                        </p:tgtEl>
                                        <p:attrNameLst>
                                          <p:attrName>style.visibility</p:attrName>
                                        </p:attrNameLst>
                                      </p:cBhvr>
                                      <p:to>
                                        <p:strVal val="visible"/>
                                      </p:to>
                                    </p:set>
                                    <p:anim calcmode="lin" valueType="num">
                                      <p:cBhvr additive="base">
                                        <p:cTn dur="1000"/>
                                        <p:tgtEl>
                                          <p:spTgt spid="30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8"/>
                                        </p:tgtEl>
                                        <p:attrNameLst>
                                          <p:attrName>style.visibility</p:attrName>
                                        </p:attrNameLst>
                                      </p:cBhvr>
                                      <p:to>
                                        <p:strVal val="visible"/>
                                      </p:to>
                                    </p:set>
                                    <p:anim calcmode="lin" valueType="num">
                                      <p:cBhvr additive="base">
                                        <p:cTn dur="1000"/>
                                        <p:tgtEl>
                                          <p:spTgt spid="30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09"/>
                                        </p:tgtEl>
                                        <p:attrNameLst>
                                          <p:attrName>style.visibility</p:attrName>
                                        </p:attrNameLst>
                                      </p:cBhvr>
                                      <p:to>
                                        <p:strVal val="visible"/>
                                      </p:to>
                                    </p:set>
                                    <p:anim calcmode="lin" valueType="num">
                                      <p:cBhvr additive="base">
                                        <p:cTn dur="1000"/>
                                        <p:tgtEl>
                                          <p:spTgt spid="30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10"/>
                                        </p:tgtEl>
                                        <p:attrNameLst>
                                          <p:attrName>style.visibility</p:attrName>
                                        </p:attrNameLst>
                                      </p:cBhvr>
                                      <p:to>
                                        <p:strVal val="visible"/>
                                      </p:to>
                                    </p:set>
                                    <p:anim calcmode="lin" valueType="num">
                                      <p:cBhvr additive="base">
                                        <p:cTn dur="1000"/>
                                        <p:tgtEl>
                                          <p:spTgt spid="310"/>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19" name="Shape 319"/>
        <p:cNvGrpSpPr/>
        <p:nvPr/>
      </p:nvGrpSpPr>
      <p:grpSpPr>
        <a:xfrm>
          <a:off x="0" y="0"/>
          <a:ext cx="0" cy="0"/>
          <a:chOff x="0" y="0"/>
          <a:chExt cx="0" cy="0"/>
        </a:xfrm>
      </p:grpSpPr>
      <p:sp>
        <p:nvSpPr>
          <p:cNvPr id="320" name="Google Shape;320;p28"/>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321" name="Google Shape;321;p28"/>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322" name="Google Shape;322;p28"/>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323" name="Google Shape;323;p28"/>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324" name="Google Shape;324;p28"/>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325" name="Google Shape;325;p28"/>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326" name="Google Shape;326;p28"/>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327" name="Google Shape;327;p28"/>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328" name="Google Shape;328;p28"/>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29" name="Google Shape;329;p28"/>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Tâche 3</a:t>
            </a:r>
            <a:endParaRPr/>
          </a:p>
        </p:txBody>
      </p:sp>
      <p:sp>
        <p:nvSpPr>
          <p:cNvPr id="330" name="Google Shape;330;p28"/>
          <p:cNvSpPr txBox="1"/>
          <p:nvPr/>
        </p:nvSpPr>
        <p:spPr>
          <a:xfrm>
            <a:off x="3760400" y="2162800"/>
            <a:ext cx="4822800" cy="1508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Oeuvre d’art à la manière de Mondrian</a:t>
            </a:r>
            <a:endParaRPr sz="2500">
              <a:solidFill>
                <a:srgbClr val="69BC49"/>
              </a:solidFill>
              <a:highlight>
                <a:schemeClr val="dk1"/>
              </a:highlight>
            </a:endParaRPr>
          </a:p>
        </p:txBody>
      </p:sp>
      <p:sp>
        <p:nvSpPr>
          <p:cNvPr id="331" name="Google Shape;331;p28"/>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Fiche de l’activité</a:t>
            </a:r>
            <a:endParaRPr sz="2000">
              <a:solidFill>
                <a:srgbClr val="0000FF"/>
              </a:solidFill>
            </a:endParaRPr>
          </a:p>
        </p:txBody>
      </p:sp>
      <p:sp>
        <p:nvSpPr>
          <p:cNvPr id="332" name="Google Shape;332;p28"/>
          <p:cNvSpPr txBox="1"/>
          <p:nvPr/>
        </p:nvSpPr>
        <p:spPr>
          <a:xfrm>
            <a:off x="5613650" y="5271325"/>
            <a:ext cx="3654300" cy="7080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6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Exemple de résultat attendu</a:t>
            </a:r>
            <a:endParaRPr sz="18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22"/>
                                        </p:tgtEl>
                                        <p:attrNameLst>
                                          <p:attrName>style.visibility</p:attrName>
                                        </p:attrNameLst>
                                      </p:cBhvr>
                                      <p:to>
                                        <p:strVal val="visible"/>
                                      </p:to>
                                    </p:set>
                                    <p:anim calcmode="lin" valueType="num">
                                      <p:cBhvr additive="base">
                                        <p:cTn dur="1000"/>
                                        <p:tgtEl>
                                          <p:spTgt spid="3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3"/>
                                        </p:tgtEl>
                                        <p:attrNameLst>
                                          <p:attrName>style.visibility</p:attrName>
                                        </p:attrNameLst>
                                      </p:cBhvr>
                                      <p:to>
                                        <p:strVal val="visible"/>
                                      </p:to>
                                    </p:set>
                                    <p:anim calcmode="lin" valueType="num">
                                      <p:cBhvr additive="base">
                                        <p:cTn dur="1000"/>
                                        <p:tgtEl>
                                          <p:spTgt spid="32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5"/>
                                        </p:tgtEl>
                                        <p:attrNameLst>
                                          <p:attrName>style.visibility</p:attrName>
                                        </p:attrNameLst>
                                      </p:cBhvr>
                                      <p:to>
                                        <p:strVal val="visible"/>
                                      </p:to>
                                    </p:set>
                                    <p:anim calcmode="lin" valueType="num">
                                      <p:cBhvr additive="base">
                                        <p:cTn dur="1000"/>
                                        <p:tgtEl>
                                          <p:spTgt spid="3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6"/>
                                        </p:tgtEl>
                                        <p:attrNameLst>
                                          <p:attrName>style.visibility</p:attrName>
                                        </p:attrNameLst>
                                      </p:cBhvr>
                                      <p:to>
                                        <p:strVal val="visible"/>
                                      </p:to>
                                    </p:set>
                                    <p:anim calcmode="lin" valueType="num">
                                      <p:cBhvr additive="base">
                                        <p:cTn dur="1000"/>
                                        <p:tgtEl>
                                          <p:spTgt spid="32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27"/>
                                        </p:tgtEl>
                                        <p:attrNameLst>
                                          <p:attrName>style.visibility</p:attrName>
                                        </p:attrNameLst>
                                      </p:cBhvr>
                                      <p:to>
                                        <p:strVal val="visible"/>
                                      </p:to>
                                    </p:set>
                                    <p:anim calcmode="lin" valueType="num">
                                      <p:cBhvr additive="base">
                                        <p:cTn dur="1000"/>
                                        <p:tgtEl>
                                          <p:spTgt spid="32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36" name="Shape 336"/>
        <p:cNvGrpSpPr/>
        <p:nvPr/>
      </p:nvGrpSpPr>
      <p:grpSpPr>
        <a:xfrm>
          <a:off x="0" y="0"/>
          <a:ext cx="0" cy="0"/>
          <a:chOff x="0" y="0"/>
          <a:chExt cx="0" cy="0"/>
        </a:xfrm>
      </p:grpSpPr>
      <p:pic>
        <p:nvPicPr>
          <p:cNvPr descr="A picture containing container, square&#10;&#10;Description automatically generated" id="337" name="Google Shape;337;p29"/>
          <p:cNvPicPr preferRelativeResize="0"/>
          <p:nvPr/>
        </p:nvPicPr>
        <p:blipFill rotWithShape="1">
          <a:blip r:embed="rId3">
            <a:alphaModFix/>
          </a:blip>
          <a:srcRect b="0" l="0" r="0" t="0"/>
          <a:stretch/>
        </p:blipFill>
        <p:spPr>
          <a:xfrm>
            <a:off x="9682031" y="4481505"/>
            <a:ext cx="2300287" cy="2300287"/>
          </a:xfrm>
          <a:prstGeom prst="rect">
            <a:avLst/>
          </a:prstGeom>
          <a:noFill/>
          <a:ln>
            <a:noFill/>
          </a:ln>
        </p:spPr>
      </p:pic>
      <p:pic>
        <p:nvPicPr>
          <p:cNvPr descr="A picture containing container, square&#10;&#10;Description automatically generated" id="338" name="Google Shape;338;p29"/>
          <p:cNvPicPr preferRelativeResize="0"/>
          <p:nvPr/>
        </p:nvPicPr>
        <p:blipFill rotWithShape="1">
          <a:blip r:embed="rId3">
            <a:alphaModFix/>
          </a:blip>
          <a:srcRect b="0" l="0" r="0" t="0"/>
          <a:stretch/>
        </p:blipFill>
        <p:spPr>
          <a:xfrm>
            <a:off x="220557" y="4026113"/>
            <a:ext cx="2785217" cy="2785217"/>
          </a:xfrm>
          <a:prstGeom prst="rect">
            <a:avLst/>
          </a:prstGeom>
          <a:noFill/>
          <a:ln>
            <a:noFill/>
          </a:ln>
        </p:spPr>
      </p:pic>
      <p:pic>
        <p:nvPicPr>
          <p:cNvPr descr="A picture containing container, square&#10;&#10;Description automatically generated" id="339" name="Google Shape;339;p29"/>
          <p:cNvPicPr preferRelativeResize="0"/>
          <p:nvPr/>
        </p:nvPicPr>
        <p:blipFill rotWithShape="1">
          <a:blip r:embed="rId3">
            <a:alphaModFix/>
          </a:blip>
          <a:srcRect b="0" l="0" r="0" t="0"/>
          <a:stretch/>
        </p:blipFill>
        <p:spPr>
          <a:xfrm>
            <a:off x="2022548" y="2208001"/>
            <a:ext cx="1814053" cy="1814053"/>
          </a:xfrm>
          <a:prstGeom prst="rect">
            <a:avLst/>
          </a:prstGeom>
          <a:noFill/>
          <a:ln>
            <a:noFill/>
          </a:ln>
        </p:spPr>
      </p:pic>
      <p:pic>
        <p:nvPicPr>
          <p:cNvPr descr="A picture containing container, square&#10;&#10;Description automatically generated" id="340" name="Google Shape;340;p29"/>
          <p:cNvPicPr preferRelativeResize="0"/>
          <p:nvPr/>
        </p:nvPicPr>
        <p:blipFill rotWithShape="1">
          <a:blip r:embed="rId3">
            <a:alphaModFix/>
          </a:blip>
          <a:srcRect b="0" l="0" r="0" t="0"/>
          <a:stretch/>
        </p:blipFill>
        <p:spPr>
          <a:xfrm>
            <a:off x="8585082" y="2276830"/>
            <a:ext cx="1814053" cy="1814053"/>
          </a:xfrm>
          <a:prstGeom prst="rect">
            <a:avLst/>
          </a:prstGeom>
          <a:noFill/>
          <a:ln>
            <a:noFill/>
          </a:ln>
        </p:spPr>
      </p:pic>
      <p:pic>
        <p:nvPicPr>
          <p:cNvPr descr="A picture containing container, square&#10;&#10;Description automatically generated" id="341" name="Google Shape;341;p29"/>
          <p:cNvPicPr preferRelativeResize="0"/>
          <p:nvPr/>
        </p:nvPicPr>
        <p:blipFill rotWithShape="1">
          <a:blip r:embed="rId3">
            <a:alphaModFix/>
          </a:blip>
          <a:srcRect b="0" l="0" r="0" t="0"/>
          <a:stretch/>
        </p:blipFill>
        <p:spPr>
          <a:xfrm>
            <a:off x="10369650" y="873122"/>
            <a:ext cx="1300063" cy="1300063"/>
          </a:xfrm>
          <a:prstGeom prst="rect">
            <a:avLst/>
          </a:prstGeom>
          <a:noFill/>
          <a:ln>
            <a:noFill/>
          </a:ln>
        </p:spPr>
      </p:pic>
      <p:pic>
        <p:nvPicPr>
          <p:cNvPr descr="A picture containing container, square&#10;&#10;Description automatically generated" id="342" name="Google Shape;342;p29"/>
          <p:cNvPicPr preferRelativeResize="0"/>
          <p:nvPr/>
        </p:nvPicPr>
        <p:blipFill rotWithShape="1">
          <a:blip r:embed="rId3">
            <a:alphaModFix/>
          </a:blip>
          <a:srcRect b="0" l="0" r="0" t="0"/>
          <a:stretch/>
        </p:blipFill>
        <p:spPr>
          <a:xfrm>
            <a:off x="556433" y="907947"/>
            <a:ext cx="1300063" cy="1300063"/>
          </a:xfrm>
          <a:prstGeom prst="rect">
            <a:avLst/>
          </a:prstGeom>
          <a:noFill/>
          <a:ln>
            <a:noFill/>
          </a:ln>
        </p:spPr>
      </p:pic>
      <p:sp>
        <p:nvSpPr>
          <p:cNvPr id="343" name="Google Shape;343;p29"/>
          <p:cNvSpPr/>
          <p:nvPr/>
        </p:nvSpPr>
        <p:spPr>
          <a:xfrm>
            <a:off x="4501751"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44" name="Google Shape;344;p29"/>
          <p:cNvSpPr txBox="1"/>
          <p:nvPr/>
        </p:nvSpPr>
        <p:spPr>
          <a:xfrm>
            <a:off x="4415651" y="11980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Retour sur l’exploration</a:t>
            </a:r>
            <a:endParaRPr/>
          </a:p>
        </p:txBody>
      </p:sp>
      <p:sp>
        <p:nvSpPr>
          <p:cNvPr id="345" name="Google Shape;345;p29"/>
          <p:cNvSpPr/>
          <p:nvPr/>
        </p:nvSpPr>
        <p:spPr>
          <a:xfrm>
            <a:off x="3680850" y="3766375"/>
            <a:ext cx="4830300" cy="1378800"/>
          </a:xfrm>
          <a:prstGeom prst="wedgeRoundRectCallout">
            <a:avLst>
              <a:gd fmla="val 59239" name="adj1"/>
              <a:gd fmla="val 6512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1800">
                <a:latin typeface="Press Start 2P"/>
                <a:ea typeface="Press Start 2P"/>
                <a:cs typeface="Press Start 2P"/>
                <a:sym typeface="Press Start 2P"/>
              </a:rPr>
              <a:t>Quelles intentions?</a:t>
            </a:r>
            <a:endParaRPr sz="1800">
              <a:latin typeface="Press Start 2P"/>
              <a:ea typeface="Press Start 2P"/>
              <a:cs typeface="Press Start 2P"/>
              <a:sym typeface="Press Start 2P"/>
            </a:endParaRPr>
          </a:p>
          <a:p>
            <a:pPr indent="0" lvl="0" marL="0" rtl="0" algn="ctr">
              <a:spcBef>
                <a:spcPts val="0"/>
              </a:spcBef>
              <a:spcAft>
                <a:spcPts val="0"/>
              </a:spcAft>
              <a:buNone/>
            </a:pPr>
            <a:r>
              <a:t/>
            </a:r>
            <a:endParaRPr sz="1800">
              <a:latin typeface="Press Start 2P"/>
              <a:ea typeface="Press Start 2P"/>
              <a:cs typeface="Press Start 2P"/>
              <a:sym typeface="Press Start 2P"/>
            </a:endParaRPr>
          </a:p>
          <a:p>
            <a:pPr indent="0" lvl="0" marL="0" rtl="0" algn="ctr">
              <a:spcBef>
                <a:spcPts val="0"/>
              </a:spcBef>
              <a:spcAft>
                <a:spcPts val="0"/>
              </a:spcAft>
              <a:buNone/>
            </a:pPr>
            <a:r>
              <a:rPr lang="en-US" sz="1800">
                <a:latin typeface="Press Start 2P"/>
                <a:ea typeface="Press Start 2P"/>
                <a:cs typeface="Press Start 2P"/>
                <a:sym typeface="Press Start 2P"/>
              </a:rPr>
              <a:t>Quel potentiel?</a:t>
            </a:r>
            <a:endParaRPr sz="1800">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37"/>
                                        </p:tgtEl>
                                        <p:attrNameLst>
                                          <p:attrName>style.visibility</p:attrName>
                                        </p:attrNameLst>
                                      </p:cBhvr>
                                      <p:to>
                                        <p:strVal val="visible"/>
                                      </p:to>
                                    </p:set>
                                    <p:anim calcmode="lin" valueType="num">
                                      <p:cBhvr additive="base">
                                        <p:cTn dur="1000"/>
                                        <p:tgtEl>
                                          <p:spTgt spid="33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8"/>
                                        </p:tgtEl>
                                        <p:attrNameLst>
                                          <p:attrName>style.visibility</p:attrName>
                                        </p:attrNameLst>
                                      </p:cBhvr>
                                      <p:to>
                                        <p:strVal val="visible"/>
                                      </p:to>
                                    </p:set>
                                    <p:anim calcmode="lin" valueType="num">
                                      <p:cBhvr additive="base">
                                        <p:cTn dur="1000"/>
                                        <p:tgtEl>
                                          <p:spTgt spid="33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39"/>
                                        </p:tgtEl>
                                        <p:attrNameLst>
                                          <p:attrName>style.visibility</p:attrName>
                                        </p:attrNameLst>
                                      </p:cBhvr>
                                      <p:to>
                                        <p:strVal val="visible"/>
                                      </p:to>
                                    </p:set>
                                    <p:anim calcmode="lin" valueType="num">
                                      <p:cBhvr additive="base">
                                        <p:cTn dur="1000"/>
                                        <p:tgtEl>
                                          <p:spTgt spid="33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0"/>
                                        </p:tgtEl>
                                        <p:attrNameLst>
                                          <p:attrName>style.visibility</p:attrName>
                                        </p:attrNameLst>
                                      </p:cBhvr>
                                      <p:to>
                                        <p:strVal val="visible"/>
                                      </p:to>
                                    </p:set>
                                    <p:anim calcmode="lin" valueType="num">
                                      <p:cBhvr additive="base">
                                        <p:cTn dur="1000"/>
                                        <p:tgtEl>
                                          <p:spTgt spid="34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1"/>
                                        </p:tgtEl>
                                        <p:attrNameLst>
                                          <p:attrName>style.visibility</p:attrName>
                                        </p:attrNameLst>
                                      </p:cBhvr>
                                      <p:to>
                                        <p:strVal val="visible"/>
                                      </p:to>
                                    </p:set>
                                    <p:anim calcmode="lin" valueType="num">
                                      <p:cBhvr additive="base">
                                        <p:cTn dur="1000"/>
                                        <p:tgtEl>
                                          <p:spTgt spid="34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42"/>
                                        </p:tgtEl>
                                        <p:attrNameLst>
                                          <p:attrName>style.visibility</p:attrName>
                                        </p:attrNameLst>
                                      </p:cBhvr>
                                      <p:to>
                                        <p:strVal val="visible"/>
                                      </p:to>
                                    </p:set>
                                    <p:anim calcmode="lin" valueType="num">
                                      <p:cBhvr additive="base">
                                        <p:cTn dur="1000"/>
                                        <p:tgtEl>
                                          <p:spTgt spid="342"/>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49" name="Shape 349"/>
        <p:cNvGrpSpPr/>
        <p:nvPr/>
      </p:nvGrpSpPr>
      <p:grpSpPr>
        <a:xfrm>
          <a:off x="0" y="0"/>
          <a:ext cx="0" cy="0"/>
          <a:chOff x="0" y="0"/>
          <a:chExt cx="0" cy="0"/>
        </a:xfrm>
      </p:grpSpPr>
      <p:sp>
        <p:nvSpPr>
          <p:cNvPr id="350" name="Google Shape;350;p30"/>
          <p:cNvSpPr/>
          <p:nvPr/>
        </p:nvSpPr>
        <p:spPr>
          <a:xfrm>
            <a:off x="3175800" y="38701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sp>
        <p:nvSpPr>
          <p:cNvPr id="351" name="Google Shape;351;p30"/>
          <p:cNvSpPr/>
          <p:nvPr/>
        </p:nvSpPr>
        <p:spPr>
          <a:xfrm>
            <a:off x="5248100" y="5138125"/>
            <a:ext cx="4385400" cy="1051500"/>
          </a:xfrm>
          <a:prstGeom prst="wedgeRoundRectCallout">
            <a:avLst>
              <a:gd fmla="val 47348" name="adj1"/>
              <a:gd fmla="val 87076"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352" name="Google Shape;352;p30"/>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353" name="Google Shape;353;p30"/>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354" name="Google Shape;354;p30"/>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355" name="Google Shape;355;p30"/>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356" name="Google Shape;356;p30"/>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357" name="Google Shape;357;p30"/>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358" name="Google Shape;358;p30"/>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59" name="Google Shape;359;p30"/>
          <p:cNvSpPr txBox="1"/>
          <p:nvPr/>
        </p:nvSpPr>
        <p:spPr>
          <a:xfrm>
            <a:off x="4409900" y="1274294"/>
            <a:ext cx="3718800" cy="369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Autres tâches</a:t>
            </a:r>
            <a:endParaRPr/>
          </a:p>
        </p:txBody>
      </p:sp>
      <p:sp>
        <p:nvSpPr>
          <p:cNvPr id="360" name="Google Shape;360;p30"/>
          <p:cNvSpPr txBox="1"/>
          <p:nvPr/>
        </p:nvSpPr>
        <p:spPr>
          <a:xfrm>
            <a:off x="3760400" y="2239000"/>
            <a:ext cx="4822800" cy="9774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2300">
                <a:solidFill>
                  <a:srgbClr val="69BC49"/>
                </a:solidFill>
                <a:highlight>
                  <a:schemeClr val="dk1"/>
                </a:highlight>
                <a:latin typeface="Press Start 2P"/>
                <a:ea typeface="Press Start 2P"/>
                <a:cs typeface="Press Start 2P"/>
                <a:sym typeface="Press Start 2P"/>
              </a:rPr>
              <a:t>Autoformation du Campus RÉCIT</a:t>
            </a:r>
            <a:endParaRPr sz="2500">
              <a:solidFill>
                <a:srgbClr val="69BC49"/>
              </a:solidFill>
              <a:highlight>
                <a:schemeClr val="dk1"/>
              </a:highlight>
            </a:endParaRPr>
          </a:p>
        </p:txBody>
      </p:sp>
      <p:sp>
        <p:nvSpPr>
          <p:cNvPr id="361" name="Google Shape;361;p30"/>
          <p:cNvSpPr txBox="1"/>
          <p:nvPr/>
        </p:nvSpPr>
        <p:spPr>
          <a:xfrm>
            <a:off x="3760400" y="40033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Pour la classe de math</a:t>
            </a:r>
            <a:endParaRPr sz="2000">
              <a:solidFill>
                <a:srgbClr val="0000FF"/>
              </a:solidFill>
            </a:endParaRPr>
          </a:p>
        </p:txBody>
      </p:sp>
      <p:sp>
        <p:nvSpPr>
          <p:cNvPr id="362" name="Google Shape;362;p30"/>
          <p:cNvSpPr txBox="1"/>
          <p:nvPr/>
        </p:nvSpPr>
        <p:spPr>
          <a:xfrm>
            <a:off x="5613650" y="5347525"/>
            <a:ext cx="36543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5">
                  <a:extLst>
                    <a:ext uri="{A12FA001-AC4F-418D-AE19-62706E023703}">
                      <ahyp:hlinkClr val="tx"/>
                    </a:ext>
                  </a:extLst>
                </a:hlinkClick>
              </a:rPr>
              <a:t>Tâches du groupe de dév.</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52"/>
                                        </p:tgtEl>
                                        <p:attrNameLst>
                                          <p:attrName>style.visibility</p:attrName>
                                        </p:attrNameLst>
                                      </p:cBhvr>
                                      <p:to>
                                        <p:strVal val="visible"/>
                                      </p:to>
                                    </p:set>
                                    <p:anim calcmode="lin" valueType="num">
                                      <p:cBhvr additive="base">
                                        <p:cTn dur="1000"/>
                                        <p:tgtEl>
                                          <p:spTgt spid="35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3"/>
                                        </p:tgtEl>
                                        <p:attrNameLst>
                                          <p:attrName>style.visibility</p:attrName>
                                        </p:attrNameLst>
                                      </p:cBhvr>
                                      <p:to>
                                        <p:strVal val="visible"/>
                                      </p:to>
                                    </p:set>
                                    <p:anim calcmode="lin" valueType="num">
                                      <p:cBhvr additive="base">
                                        <p:cTn dur="1000"/>
                                        <p:tgtEl>
                                          <p:spTgt spid="35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4"/>
                                        </p:tgtEl>
                                        <p:attrNameLst>
                                          <p:attrName>style.visibility</p:attrName>
                                        </p:attrNameLst>
                                      </p:cBhvr>
                                      <p:to>
                                        <p:strVal val="visible"/>
                                      </p:to>
                                    </p:set>
                                    <p:anim calcmode="lin" valueType="num">
                                      <p:cBhvr additive="base">
                                        <p:cTn dur="1000"/>
                                        <p:tgtEl>
                                          <p:spTgt spid="3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5"/>
                                        </p:tgtEl>
                                        <p:attrNameLst>
                                          <p:attrName>style.visibility</p:attrName>
                                        </p:attrNameLst>
                                      </p:cBhvr>
                                      <p:to>
                                        <p:strVal val="visible"/>
                                      </p:to>
                                    </p:set>
                                    <p:anim calcmode="lin" valueType="num">
                                      <p:cBhvr additive="base">
                                        <p:cTn dur="1000"/>
                                        <p:tgtEl>
                                          <p:spTgt spid="35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6"/>
                                        </p:tgtEl>
                                        <p:attrNameLst>
                                          <p:attrName>style.visibility</p:attrName>
                                        </p:attrNameLst>
                                      </p:cBhvr>
                                      <p:to>
                                        <p:strVal val="visible"/>
                                      </p:to>
                                    </p:set>
                                    <p:anim calcmode="lin" valueType="num">
                                      <p:cBhvr additive="base">
                                        <p:cTn dur="1000"/>
                                        <p:tgtEl>
                                          <p:spTgt spid="3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57"/>
                                        </p:tgtEl>
                                        <p:attrNameLst>
                                          <p:attrName>style.visibility</p:attrName>
                                        </p:attrNameLst>
                                      </p:cBhvr>
                                      <p:to>
                                        <p:strVal val="visible"/>
                                      </p:to>
                                    </p:set>
                                    <p:anim calcmode="lin" valueType="num">
                                      <p:cBhvr additive="base">
                                        <p:cTn dur="1000"/>
                                        <p:tgtEl>
                                          <p:spTgt spid="357"/>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66" name="Shape 366"/>
        <p:cNvGrpSpPr/>
        <p:nvPr/>
      </p:nvGrpSpPr>
      <p:grpSpPr>
        <a:xfrm>
          <a:off x="0" y="0"/>
          <a:ext cx="0" cy="0"/>
          <a:chOff x="0" y="0"/>
          <a:chExt cx="0" cy="0"/>
        </a:xfrm>
      </p:grpSpPr>
      <p:sp>
        <p:nvSpPr>
          <p:cNvPr id="367" name="Google Shape;367;p31"/>
          <p:cNvSpPr/>
          <p:nvPr/>
        </p:nvSpPr>
        <p:spPr>
          <a:xfrm>
            <a:off x="3785400" y="4174975"/>
            <a:ext cx="4385400" cy="1051500"/>
          </a:xfrm>
          <a:prstGeom prst="wedgeRoundRectCallout">
            <a:avLst>
              <a:gd fmla="val -43163" name="adj1"/>
              <a:gd fmla="val 97901" name="adj2"/>
              <a:gd fmla="val 0" name="adj3"/>
            </a:avLst>
          </a:prstGeom>
          <a:solidFill>
            <a:srgbClr val="B6D7A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600">
              <a:latin typeface="Press Start 2P"/>
              <a:ea typeface="Press Start 2P"/>
              <a:cs typeface="Press Start 2P"/>
              <a:sym typeface="Press Start 2P"/>
            </a:endParaRPr>
          </a:p>
        </p:txBody>
      </p:sp>
      <p:pic>
        <p:nvPicPr>
          <p:cNvPr descr="A picture containing container, square&#10;&#10;Description automatically generated" id="368" name="Google Shape;368;p31"/>
          <p:cNvPicPr preferRelativeResize="0"/>
          <p:nvPr/>
        </p:nvPicPr>
        <p:blipFill rotWithShape="1">
          <a:blip r:embed="rId3">
            <a:alphaModFix/>
          </a:blip>
          <a:srcRect b="0" l="0" r="0" t="0"/>
          <a:stretch/>
        </p:blipFill>
        <p:spPr>
          <a:xfrm>
            <a:off x="9758231" y="4481505"/>
            <a:ext cx="2300287" cy="2300287"/>
          </a:xfrm>
          <a:prstGeom prst="rect">
            <a:avLst/>
          </a:prstGeom>
          <a:noFill/>
          <a:ln>
            <a:noFill/>
          </a:ln>
        </p:spPr>
      </p:pic>
      <p:pic>
        <p:nvPicPr>
          <p:cNvPr descr="A picture containing container, square&#10;&#10;Description automatically generated" id="369" name="Google Shape;369;p31"/>
          <p:cNvPicPr preferRelativeResize="0"/>
          <p:nvPr/>
        </p:nvPicPr>
        <p:blipFill rotWithShape="1">
          <a:blip r:embed="rId3">
            <a:alphaModFix/>
          </a:blip>
          <a:srcRect b="0" l="0" r="0" t="0"/>
          <a:stretch/>
        </p:blipFill>
        <p:spPr>
          <a:xfrm>
            <a:off x="144357" y="4026113"/>
            <a:ext cx="2785217" cy="2785217"/>
          </a:xfrm>
          <a:prstGeom prst="rect">
            <a:avLst/>
          </a:prstGeom>
          <a:noFill/>
          <a:ln>
            <a:noFill/>
          </a:ln>
        </p:spPr>
      </p:pic>
      <p:pic>
        <p:nvPicPr>
          <p:cNvPr descr="A picture containing container, square&#10;&#10;Description automatically generated" id="370" name="Google Shape;370;p31"/>
          <p:cNvPicPr preferRelativeResize="0"/>
          <p:nvPr/>
        </p:nvPicPr>
        <p:blipFill rotWithShape="1">
          <a:blip r:embed="rId3">
            <a:alphaModFix/>
          </a:blip>
          <a:srcRect b="0" l="0" r="0" t="0"/>
          <a:stretch/>
        </p:blipFill>
        <p:spPr>
          <a:xfrm>
            <a:off x="1946348" y="2208001"/>
            <a:ext cx="1814053" cy="1814053"/>
          </a:xfrm>
          <a:prstGeom prst="rect">
            <a:avLst/>
          </a:prstGeom>
          <a:noFill/>
          <a:ln>
            <a:noFill/>
          </a:ln>
        </p:spPr>
      </p:pic>
      <p:pic>
        <p:nvPicPr>
          <p:cNvPr descr="A picture containing container, square&#10;&#10;Description automatically generated" id="371" name="Google Shape;371;p31"/>
          <p:cNvPicPr preferRelativeResize="0"/>
          <p:nvPr/>
        </p:nvPicPr>
        <p:blipFill rotWithShape="1">
          <a:blip r:embed="rId3">
            <a:alphaModFix/>
          </a:blip>
          <a:srcRect b="0" l="0" r="0" t="0"/>
          <a:stretch/>
        </p:blipFill>
        <p:spPr>
          <a:xfrm>
            <a:off x="8661282" y="2276830"/>
            <a:ext cx="1814053" cy="1814053"/>
          </a:xfrm>
          <a:prstGeom prst="rect">
            <a:avLst/>
          </a:prstGeom>
          <a:noFill/>
          <a:ln>
            <a:noFill/>
          </a:ln>
        </p:spPr>
      </p:pic>
      <p:pic>
        <p:nvPicPr>
          <p:cNvPr descr="A picture containing container, square&#10;&#10;Description automatically generated" id="372" name="Google Shape;372;p31"/>
          <p:cNvPicPr preferRelativeResize="0"/>
          <p:nvPr/>
        </p:nvPicPr>
        <p:blipFill rotWithShape="1">
          <a:blip r:embed="rId3">
            <a:alphaModFix/>
          </a:blip>
          <a:srcRect b="0" l="0" r="0" t="0"/>
          <a:stretch/>
        </p:blipFill>
        <p:spPr>
          <a:xfrm>
            <a:off x="10445850" y="873122"/>
            <a:ext cx="1300063" cy="1300063"/>
          </a:xfrm>
          <a:prstGeom prst="rect">
            <a:avLst/>
          </a:prstGeom>
          <a:noFill/>
          <a:ln>
            <a:noFill/>
          </a:ln>
        </p:spPr>
      </p:pic>
      <p:pic>
        <p:nvPicPr>
          <p:cNvPr descr="A picture containing container, square&#10;&#10;Description automatically generated" id="373" name="Google Shape;373;p31"/>
          <p:cNvPicPr preferRelativeResize="0"/>
          <p:nvPr/>
        </p:nvPicPr>
        <p:blipFill rotWithShape="1">
          <a:blip r:embed="rId3">
            <a:alphaModFix/>
          </a:blip>
          <a:srcRect b="0" l="0" r="0" t="0"/>
          <a:stretch/>
        </p:blipFill>
        <p:spPr>
          <a:xfrm>
            <a:off x="480233" y="907947"/>
            <a:ext cx="1300063" cy="1300063"/>
          </a:xfrm>
          <a:prstGeom prst="rect">
            <a:avLst/>
          </a:prstGeom>
          <a:noFill/>
          <a:ln>
            <a:noFill/>
          </a:ln>
        </p:spPr>
      </p:pic>
      <p:sp>
        <p:nvSpPr>
          <p:cNvPr id="374" name="Google Shape;374;p31"/>
          <p:cNvSpPr/>
          <p:nvPr/>
        </p:nvSpPr>
        <p:spPr>
          <a:xfrm>
            <a:off x="4496000" y="907947"/>
            <a:ext cx="3546600" cy="10515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75" name="Google Shape;375;p31"/>
          <p:cNvSpPr txBox="1"/>
          <p:nvPr/>
        </p:nvSpPr>
        <p:spPr>
          <a:xfrm>
            <a:off x="4409900" y="1121894"/>
            <a:ext cx="37188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Projet de recherche</a:t>
            </a:r>
            <a:endParaRPr/>
          </a:p>
        </p:txBody>
      </p:sp>
      <p:sp>
        <p:nvSpPr>
          <p:cNvPr id="376" name="Google Shape;376;p31"/>
          <p:cNvSpPr txBox="1"/>
          <p:nvPr/>
        </p:nvSpPr>
        <p:spPr>
          <a:xfrm>
            <a:off x="3252000" y="2239000"/>
            <a:ext cx="5832600" cy="1139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700">
                <a:solidFill>
                  <a:srgbClr val="69BC49"/>
                </a:solidFill>
                <a:highlight>
                  <a:schemeClr val="dk1"/>
                </a:highlight>
                <a:latin typeface="Press Start 2P"/>
                <a:ea typeface="Press Start 2P"/>
                <a:cs typeface="Press Start 2P"/>
                <a:sym typeface="Press Start 2P"/>
              </a:rPr>
              <a:t>Avantages et défis de Minecraft Education en mathématique</a:t>
            </a:r>
            <a:endParaRPr sz="1900">
              <a:solidFill>
                <a:srgbClr val="69BC49"/>
              </a:solidFill>
              <a:highlight>
                <a:schemeClr val="dk1"/>
              </a:highlight>
            </a:endParaRPr>
          </a:p>
        </p:txBody>
      </p:sp>
      <p:sp>
        <p:nvSpPr>
          <p:cNvPr id="377" name="Google Shape;377;p31"/>
          <p:cNvSpPr txBox="1"/>
          <p:nvPr/>
        </p:nvSpPr>
        <p:spPr>
          <a:xfrm>
            <a:off x="4370000" y="4308175"/>
            <a:ext cx="3383700" cy="7851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None/>
            </a:pPr>
            <a:r>
              <a:rPr lang="en-US" sz="1800" u="sng">
                <a:solidFill>
                  <a:srgbClr val="0000FF"/>
                </a:solidFill>
                <a:latin typeface="Press Start 2P"/>
                <a:ea typeface="Press Start 2P"/>
                <a:cs typeface="Press Start 2P"/>
                <a:sym typeface="Press Start 2P"/>
                <a:hlinkClick r:id="rId4">
                  <a:extLst>
                    <a:ext uri="{A12FA001-AC4F-418D-AE19-62706E023703}">
                      <ahyp:hlinkClr val="tx"/>
                    </a:ext>
                  </a:extLst>
                </a:hlinkClick>
              </a:rPr>
              <a:t>Infos et tâches</a:t>
            </a:r>
            <a:endParaRPr sz="2000">
              <a:solidFill>
                <a:srgbClr val="0000FF"/>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368"/>
                                        </p:tgtEl>
                                        <p:attrNameLst>
                                          <p:attrName>style.visibility</p:attrName>
                                        </p:attrNameLst>
                                      </p:cBhvr>
                                      <p:to>
                                        <p:strVal val="visible"/>
                                      </p:to>
                                    </p:set>
                                    <p:anim calcmode="lin" valueType="num">
                                      <p:cBhvr additive="base">
                                        <p:cTn dur="1000"/>
                                        <p:tgtEl>
                                          <p:spTgt spid="36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69"/>
                                        </p:tgtEl>
                                        <p:attrNameLst>
                                          <p:attrName>style.visibility</p:attrName>
                                        </p:attrNameLst>
                                      </p:cBhvr>
                                      <p:to>
                                        <p:strVal val="visible"/>
                                      </p:to>
                                    </p:set>
                                    <p:anim calcmode="lin" valueType="num">
                                      <p:cBhvr additive="base">
                                        <p:cTn dur="1000"/>
                                        <p:tgtEl>
                                          <p:spTgt spid="369"/>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0"/>
                                        </p:tgtEl>
                                        <p:attrNameLst>
                                          <p:attrName>style.visibility</p:attrName>
                                        </p:attrNameLst>
                                      </p:cBhvr>
                                      <p:to>
                                        <p:strVal val="visible"/>
                                      </p:to>
                                    </p:set>
                                    <p:anim calcmode="lin" valueType="num">
                                      <p:cBhvr additive="base">
                                        <p:cTn dur="1000"/>
                                        <p:tgtEl>
                                          <p:spTgt spid="37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1"/>
                                        </p:tgtEl>
                                        <p:attrNameLst>
                                          <p:attrName>style.visibility</p:attrName>
                                        </p:attrNameLst>
                                      </p:cBhvr>
                                      <p:to>
                                        <p:strVal val="visible"/>
                                      </p:to>
                                    </p:set>
                                    <p:anim calcmode="lin" valueType="num">
                                      <p:cBhvr additive="base">
                                        <p:cTn dur="1000"/>
                                        <p:tgtEl>
                                          <p:spTgt spid="371"/>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2"/>
                                        </p:tgtEl>
                                        <p:attrNameLst>
                                          <p:attrName>style.visibility</p:attrName>
                                        </p:attrNameLst>
                                      </p:cBhvr>
                                      <p:to>
                                        <p:strVal val="visible"/>
                                      </p:to>
                                    </p:set>
                                    <p:anim calcmode="lin" valueType="num">
                                      <p:cBhvr additive="base">
                                        <p:cTn dur="1000"/>
                                        <p:tgtEl>
                                          <p:spTgt spid="3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373"/>
                                        </p:tgtEl>
                                        <p:attrNameLst>
                                          <p:attrName>style.visibility</p:attrName>
                                        </p:attrNameLst>
                                      </p:cBhvr>
                                      <p:to>
                                        <p:strVal val="visible"/>
                                      </p:to>
                                    </p:set>
                                    <p:anim calcmode="lin" valueType="num">
                                      <p:cBhvr additive="base">
                                        <p:cTn dur="1000"/>
                                        <p:tgtEl>
                                          <p:spTgt spid="373"/>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1" name="Shape 381"/>
        <p:cNvGrpSpPr/>
        <p:nvPr/>
      </p:nvGrpSpPr>
      <p:grpSpPr>
        <a:xfrm>
          <a:off x="0" y="0"/>
          <a:ext cx="0" cy="0"/>
          <a:chOff x="0" y="0"/>
          <a:chExt cx="0" cy="0"/>
        </a:xfrm>
      </p:grpSpPr>
      <p:sp>
        <p:nvSpPr>
          <p:cNvPr id="382" name="Google Shape;382;p32"/>
          <p:cNvSpPr txBox="1"/>
          <p:nvPr/>
        </p:nvSpPr>
        <p:spPr>
          <a:xfrm>
            <a:off x="502050" y="1443800"/>
            <a:ext cx="11187900" cy="46353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336550" lvl="0" marL="457200" rtl="0" algn="l">
              <a:lnSpc>
                <a:spcPct val="115000"/>
              </a:lnSpc>
              <a:spcBef>
                <a:spcPts val="1000"/>
              </a:spcBef>
              <a:spcAft>
                <a:spcPts val="0"/>
              </a:spcAft>
              <a:buClr>
                <a:schemeClr val="lt1"/>
              </a:buClr>
              <a:buSzPts val="1700"/>
              <a:buFont typeface="Press Start 2P"/>
              <a:buChar char="■"/>
            </a:pPr>
            <a:r>
              <a:rPr lang="en-US" sz="1700">
                <a:solidFill>
                  <a:schemeClr val="lt1"/>
                </a:solidFill>
                <a:latin typeface="Press Start 2P"/>
                <a:ea typeface="Press Start 2P"/>
                <a:cs typeface="Press Start 2P"/>
                <a:sym typeface="Press Start 2P"/>
              </a:rPr>
              <a:t>Installer le logiciel sur votre appareil (</a:t>
            </a:r>
            <a:r>
              <a:rPr lang="en-US" sz="17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téléchargement</a:t>
            </a:r>
            <a:r>
              <a:rPr lang="en-US" sz="1700">
                <a:solidFill>
                  <a:schemeClr val="lt1"/>
                </a:solidFill>
                <a:latin typeface="Press Start 2P"/>
                <a:ea typeface="Press Start 2P"/>
                <a:cs typeface="Press Start 2P"/>
                <a:sym typeface="Press Start 2P"/>
              </a:rPr>
              <a:t>) et vous connecter avec votre compte Microsoft.</a:t>
            </a:r>
            <a:endParaRPr sz="1700">
              <a:solidFill>
                <a:schemeClr val="lt1"/>
              </a:solidFill>
              <a:latin typeface="Press Start 2P"/>
              <a:ea typeface="Press Start 2P"/>
              <a:cs typeface="Press Start 2P"/>
              <a:sym typeface="Press Start 2P"/>
            </a:endParaRPr>
          </a:p>
          <a:p>
            <a:pPr indent="0" lvl="0" marL="457200" rtl="0" algn="l">
              <a:lnSpc>
                <a:spcPct val="115000"/>
              </a:lnSpc>
              <a:spcBef>
                <a:spcPts val="1000"/>
              </a:spcBef>
              <a:spcAft>
                <a:spcPts val="0"/>
              </a:spcAft>
              <a:buNone/>
            </a:pPr>
            <a:r>
              <a:t/>
            </a:r>
            <a:endParaRPr sz="1700">
              <a:solidFill>
                <a:schemeClr val="lt1"/>
              </a:solidFill>
              <a:latin typeface="Press Start 2P"/>
              <a:ea typeface="Press Start 2P"/>
              <a:cs typeface="Press Start 2P"/>
              <a:sym typeface="Press Start 2P"/>
            </a:endParaRPr>
          </a:p>
          <a:p>
            <a:pPr indent="-330200" lvl="1" marL="914400" rtl="0" algn="l">
              <a:lnSpc>
                <a:spcPct val="150000"/>
              </a:lnSpc>
              <a:spcBef>
                <a:spcPts val="100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Créer un monde simple (</a:t>
            </a:r>
            <a:r>
              <a:rPr lang="en-US" sz="16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Se familiariser avec les mouvements </a:t>
            </a:r>
            <a:endParaRPr sz="16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600">
                <a:solidFill>
                  <a:schemeClr val="lt1"/>
                </a:solidFill>
                <a:latin typeface="Press Start 2P"/>
                <a:ea typeface="Press Start 2P"/>
                <a:cs typeface="Press Start 2P"/>
                <a:sym typeface="Press Start 2P"/>
              </a:rPr>
              <a:t>(</a:t>
            </a:r>
            <a:r>
              <a:rPr lang="en-US" sz="16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Choisir son inventaire (</a:t>
            </a:r>
            <a:r>
              <a:rPr lang="en-US" sz="16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a:p>
            <a:pPr indent="-330200" lvl="1" marL="914400" rtl="0" algn="l">
              <a:lnSpc>
                <a:spcPct val="150000"/>
              </a:lnSpc>
              <a:spcBef>
                <a:spcPts val="0"/>
              </a:spcBef>
              <a:spcAft>
                <a:spcPts val="0"/>
              </a:spcAft>
              <a:buClr>
                <a:schemeClr val="lt1"/>
              </a:buClr>
              <a:buSzPts val="1600"/>
              <a:buFont typeface="Press Start 2P"/>
              <a:buChar char="✓"/>
            </a:pPr>
            <a:r>
              <a:rPr lang="en-US" sz="1600">
                <a:solidFill>
                  <a:schemeClr val="lt1"/>
                </a:solidFill>
                <a:latin typeface="Press Start 2P"/>
                <a:ea typeface="Press Start 2P"/>
                <a:cs typeface="Press Start 2P"/>
                <a:sym typeface="Press Start 2P"/>
              </a:rPr>
              <a:t>Placer ou miner des blocs (</a:t>
            </a:r>
            <a:r>
              <a:rPr lang="en-US" sz="1600" u="sng">
                <a:solidFill>
                  <a:srgbClr val="00FF00"/>
                </a:solidFill>
                <a:latin typeface="Press Start 2P"/>
                <a:ea typeface="Press Start 2P"/>
                <a:cs typeface="Press Start 2P"/>
                <a:sym typeface="Press Start 2P"/>
                <a:hlinkClick r:id="rId7">
                  <a:extLst>
                    <a:ext uri="{A12FA001-AC4F-418D-AE19-62706E023703}">
                      <ahyp:hlinkClr val="tx"/>
                    </a:ext>
                  </a:extLst>
                </a:hlinkClick>
              </a:rPr>
              <a:t>page autoformation</a:t>
            </a:r>
            <a:r>
              <a:rPr lang="en-US" sz="1600">
                <a:solidFill>
                  <a:schemeClr val="lt1"/>
                </a:solidFill>
                <a:latin typeface="Press Start 2P"/>
                <a:ea typeface="Press Start 2P"/>
                <a:cs typeface="Press Start 2P"/>
                <a:sym typeface="Press Start 2P"/>
              </a:rPr>
              <a:t>).</a:t>
            </a:r>
            <a:endParaRPr sz="1600">
              <a:solidFill>
                <a:schemeClr val="lt1"/>
              </a:solidFill>
              <a:latin typeface="Press Start 2P"/>
              <a:ea typeface="Press Start 2P"/>
              <a:cs typeface="Press Start 2P"/>
              <a:sym typeface="Press Start 2P"/>
            </a:endParaRPr>
          </a:p>
        </p:txBody>
      </p:sp>
      <p:pic>
        <p:nvPicPr>
          <p:cNvPr id="383" name="Google Shape;383;p32"/>
          <p:cNvPicPr preferRelativeResize="0"/>
          <p:nvPr/>
        </p:nvPicPr>
        <p:blipFill>
          <a:blip r:embed="rId8">
            <a:alphaModFix/>
          </a:blip>
          <a:stretch>
            <a:fillRect/>
          </a:stretch>
        </p:blipFill>
        <p:spPr>
          <a:xfrm>
            <a:off x="3353288" y="171225"/>
            <a:ext cx="5485424" cy="1139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87" name="Shape 387"/>
        <p:cNvGrpSpPr/>
        <p:nvPr/>
      </p:nvGrpSpPr>
      <p:grpSpPr>
        <a:xfrm>
          <a:off x="0" y="0"/>
          <a:ext cx="0" cy="0"/>
          <a:chOff x="0" y="0"/>
          <a:chExt cx="0" cy="0"/>
        </a:xfrm>
      </p:grpSpPr>
      <p:pic>
        <p:nvPicPr>
          <p:cNvPr id="388" name="Google Shape;388;p33"/>
          <p:cNvPicPr preferRelativeResize="0"/>
          <p:nvPr/>
        </p:nvPicPr>
        <p:blipFill>
          <a:blip r:embed="rId3">
            <a:alphaModFix/>
          </a:blip>
          <a:stretch>
            <a:fillRect/>
          </a:stretch>
        </p:blipFill>
        <p:spPr>
          <a:xfrm>
            <a:off x="203217" y="2664917"/>
            <a:ext cx="11785600" cy="1662179"/>
          </a:xfrm>
          <a:prstGeom prst="rect">
            <a:avLst/>
          </a:prstGeom>
          <a:noFill/>
          <a:ln>
            <a:noFill/>
          </a:ln>
        </p:spPr>
      </p:pic>
      <p:pic>
        <p:nvPicPr>
          <p:cNvPr id="389" name="Google Shape;389;p33"/>
          <p:cNvPicPr preferRelativeResize="0"/>
          <p:nvPr/>
        </p:nvPicPr>
        <p:blipFill>
          <a:blip r:embed="rId4">
            <a:alphaModFix/>
          </a:blip>
          <a:stretch>
            <a:fillRect/>
          </a:stretch>
        </p:blipFill>
        <p:spPr>
          <a:xfrm>
            <a:off x="3092450" y="4624029"/>
            <a:ext cx="6007100" cy="1244600"/>
          </a:xfrm>
          <a:prstGeom prst="rect">
            <a:avLst/>
          </a:prstGeom>
          <a:noFill/>
          <a:ln>
            <a:noFill/>
          </a:ln>
        </p:spPr>
      </p:pic>
      <p:pic>
        <p:nvPicPr>
          <p:cNvPr id="390" name="Google Shape;390;p33"/>
          <p:cNvPicPr preferRelativeResize="0"/>
          <p:nvPr/>
        </p:nvPicPr>
        <p:blipFill>
          <a:blip r:embed="rId5">
            <a:alphaModFix/>
          </a:blip>
          <a:stretch>
            <a:fillRect/>
          </a:stretch>
        </p:blipFill>
        <p:spPr>
          <a:xfrm>
            <a:off x="3067075" y="500675"/>
            <a:ext cx="6057900" cy="7429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394" name="Shape 394"/>
        <p:cNvGrpSpPr/>
        <p:nvPr/>
      </p:nvGrpSpPr>
      <p:grpSpPr>
        <a:xfrm>
          <a:off x="0" y="0"/>
          <a:ext cx="0" cy="0"/>
          <a:chOff x="0" y="0"/>
          <a:chExt cx="0" cy="0"/>
        </a:xfrm>
      </p:grpSpPr>
      <p:pic>
        <p:nvPicPr>
          <p:cNvPr id="395" name="Google Shape;395;p34"/>
          <p:cNvPicPr preferRelativeResize="0"/>
          <p:nvPr/>
        </p:nvPicPr>
        <p:blipFill>
          <a:blip r:embed="rId3">
            <a:alphaModFix/>
          </a:blip>
          <a:stretch>
            <a:fillRect/>
          </a:stretch>
        </p:blipFill>
        <p:spPr>
          <a:xfrm>
            <a:off x="2473134" y="1721967"/>
            <a:ext cx="7245734" cy="4865300"/>
          </a:xfrm>
          <a:prstGeom prst="rect">
            <a:avLst/>
          </a:prstGeom>
          <a:noFill/>
          <a:ln cap="flat" cmpd="sng" w="28575">
            <a:solidFill>
              <a:srgbClr val="000000"/>
            </a:solidFill>
            <a:prstDash val="solid"/>
            <a:round/>
            <a:headEnd len="sm" w="sm" type="none"/>
            <a:tailEnd len="sm" w="sm" type="none"/>
          </a:ln>
        </p:spPr>
      </p:pic>
      <p:sp>
        <p:nvSpPr>
          <p:cNvPr id="396" name="Google Shape;396;p34"/>
          <p:cNvSpPr/>
          <p:nvPr/>
        </p:nvSpPr>
        <p:spPr>
          <a:xfrm>
            <a:off x="2606383" y="3350727"/>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7" name="Google Shape;397;p34"/>
          <p:cNvSpPr/>
          <p:nvPr/>
        </p:nvSpPr>
        <p:spPr>
          <a:xfrm>
            <a:off x="2624342" y="59443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398" name="Google Shape;398;p34"/>
          <p:cNvSpPr/>
          <p:nvPr/>
        </p:nvSpPr>
        <p:spPr>
          <a:xfrm>
            <a:off x="2622060" y="4217105"/>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399" name="Google Shape;399;p34"/>
          <p:cNvPicPr preferRelativeResize="0"/>
          <p:nvPr/>
        </p:nvPicPr>
        <p:blipFill>
          <a:blip r:embed="rId4">
            <a:alphaModFix/>
          </a:blip>
          <a:stretch>
            <a:fillRect/>
          </a:stretch>
        </p:blipFill>
        <p:spPr>
          <a:xfrm>
            <a:off x="977600" y="354975"/>
            <a:ext cx="9991725" cy="1190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03" name="Shape 403"/>
        <p:cNvGrpSpPr/>
        <p:nvPr/>
      </p:nvGrpSpPr>
      <p:grpSpPr>
        <a:xfrm>
          <a:off x="0" y="0"/>
          <a:ext cx="0" cy="0"/>
          <a:chOff x="0" y="0"/>
          <a:chExt cx="0" cy="0"/>
        </a:xfrm>
      </p:grpSpPr>
      <p:pic>
        <p:nvPicPr>
          <p:cNvPr id="404" name="Google Shape;404;p35"/>
          <p:cNvPicPr preferRelativeResize="0"/>
          <p:nvPr/>
        </p:nvPicPr>
        <p:blipFill>
          <a:blip r:embed="rId3">
            <a:alphaModFix/>
          </a:blip>
          <a:stretch>
            <a:fillRect/>
          </a:stretch>
        </p:blipFill>
        <p:spPr>
          <a:xfrm>
            <a:off x="2924288" y="3641088"/>
            <a:ext cx="5867400" cy="2943225"/>
          </a:xfrm>
          <a:prstGeom prst="rect">
            <a:avLst/>
          </a:prstGeom>
          <a:noFill/>
          <a:ln>
            <a:noFill/>
          </a:ln>
        </p:spPr>
      </p:pic>
      <p:pic>
        <p:nvPicPr>
          <p:cNvPr id="405" name="Google Shape;405;p35"/>
          <p:cNvPicPr preferRelativeResize="0"/>
          <p:nvPr/>
        </p:nvPicPr>
        <p:blipFill>
          <a:blip r:embed="rId4">
            <a:alphaModFix/>
          </a:blip>
          <a:stretch>
            <a:fillRect/>
          </a:stretch>
        </p:blipFill>
        <p:spPr>
          <a:xfrm>
            <a:off x="3633891" y="1698000"/>
            <a:ext cx="4448175" cy="1790700"/>
          </a:xfrm>
          <a:prstGeom prst="rect">
            <a:avLst/>
          </a:prstGeom>
          <a:noFill/>
          <a:ln>
            <a:noFill/>
          </a:ln>
        </p:spPr>
      </p:pic>
      <p:sp>
        <p:nvSpPr>
          <p:cNvPr id="406" name="Google Shape;406;p35"/>
          <p:cNvSpPr/>
          <p:nvPr/>
        </p:nvSpPr>
        <p:spPr>
          <a:xfrm>
            <a:off x="3504191" y="290756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7" name="Google Shape;407;p35"/>
          <p:cNvSpPr/>
          <p:nvPr/>
        </p:nvSpPr>
        <p:spPr>
          <a:xfrm>
            <a:off x="3504208" y="2326439"/>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08" name="Google Shape;408;p35"/>
          <p:cNvSpPr/>
          <p:nvPr/>
        </p:nvSpPr>
        <p:spPr>
          <a:xfrm>
            <a:off x="2771893" y="6014750"/>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09" name="Google Shape;409;p35"/>
          <p:cNvPicPr preferRelativeResize="0"/>
          <p:nvPr/>
        </p:nvPicPr>
        <p:blipFill>
          <a:blip r:embed="rId5">
            <a:alphaModFix/>
          </a:blip>
          <a:stretch>
            <a:fillRect/>
          </a:stretch>
        </p:blipFill>
        <p:spPr>
          <a:xfrm>
            <a:off x="977600" y="354975"/>
            <a:ext cx="9991725" cy="1190625"/>
          </a:xfrm>
          <a:prstGeom prst="rect">
            <a:avLst/>
          </a:prstGeom>
          <a:noFill/>
          <a:ln>
            <a:noFill/>
          </a:ln>
        </p:spPr>
      </p:pic>
      <p:sp>
        <p:nvSpPr>
          <p:cNvPr id="410" name="Google Shape;410;p35"/>
          <p:cNvSpPr/>
          <p:nvPr/>
        </p:nvSpPr>
        <p:spPr>
          <a:xfrm>
            <a:off x="2771893" y="5410566"/>
            <a:ext cx="1165200" cy="5280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14" name="Shape 414"/>
        <p:cNvGrpSpPr/>
        <p:nvPr/>
      </p:nvGrpSpPr>
      <p:grpSpPr>
        <a:xfrm>
          <a:off x="0" y="0"/>
          <a:ext cx="0" cy="0"/>
          <a:chOff x="0" y="0"/>
          <a:chExt cx="0" cy="0"/>
        </a:xfrm>
      </p:grpSpPr>
      <p:pic>
        <p:nvPicPr>
          <p:cNvPr id="415" name="Google Shape;415;p36"/>
          <p:cNvPicPr preferRelativeResize="0"/>
          <p:nvPr/>
        </p:nvPicPr>
        <p:blipFill>
          <a:blip r:embed="rId3">
            <a:alphaModFix/>
          </a:blip>
          <a:stretch>
            <a:fillRect/>
          </a:stretch>
        </p:blipFill>
        <p:spPr>
          <a:xfrm>
            <a:off x="7579301" y="187800"/>
            <a:ext cx="4091100" cy="6417666"/>
          </a:xfrm>
          <a:prstGeom prst="rect">
            <a:avLst/>
          </a:prstGeom>
          <a:noFill/>
          <a:ln cap="flat" cmpd="sng" w="28575">
            <a:solidFill>
              <a:srgbClr val="000000"/>
            </a:solidFill>
            <a:prstDash val="solid"/>
            <a:round/>
            <a:headEnd len="sm" w="sm" type="none"/>
            <a:tailEnd len="sm" w="sm" type="none"/>
          </a:ln>
        </p:spPr>
      </p:pic>
      <p:sp>
        <p:nvSpPr>
          <p:cNvPr id="416" name="Google Shape;416;p36"/>
          <p:cNvSpPr/>
          <p:nvPr/>
        </p:nvSpPr>
        <p:spPr>
          <a:xfrm>
            <a:off x="7579294" y="1072367"/>
            <a:ext cx="3818400" cy="3334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17" name="Google Shape;417;p36"/>
          <p:cNvPicPr preferRelativeResize="0"/>
          <p:nvPr/>
        </p:nvPicPr>
        <p:blipFill>
          <a:blip r:embed="rId4">
            <a:alphaModFix/>
          </a:blip>
          <a:stretch>
            <a:fillRect/>
          </a:stretch>
        </p:blipFill>
        <p:spPr>
          <a:xfrm>
            <a:off x="67275" y="789988"/>
            <a:ext cx="7181850" cy="1152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1" name="Shape 421"/>
        <p:cNvGrpSpPr/>
        <p:nvPr/>
      </p:nvGrpSpPr>
      <p:grpSpPr>
        <a:xfrm>
          <a:off x="0" y="0"/>
          <a:ext cx="0" cy="0"/>
          <a:chOff x="0" y="0"/>
          <a:chExt cx="0" cy="0"/>
        </a:xfrm>
      </p:grpSpPr>
      <p:pic>
        <p:nvPicPr>
          <p:cNvPr id="422" name="Google Shape;422;p37"/>
          <p:cNvPicPr preferRelativeResize="0"/>
          <p:nvPr/>
        </p:nvPicPr>
        <p:blipFill>
          <a:blip r:embed="rId3">
            <a:alphaModFix/>
          </a:blip>
          <a:stretch>
            <a:fillRect/>
          </a:stretch>
        </p:blipFill>
        <p:spPr>
          <a:xfrm>
            <a:off x="1534701" y="1277667"/>
            <a:ext cx="9122601" cy="5403665"/>
          </a:xfrm>
          <a:prstGeom prst="rect">
            <a:avLst/>
          </a:prstGeom>
          <a:noFill/>
          <a:ln cap="flat" cmpd="sng" w="28575">
            <a:solidFill>
              <a:srgbClr val="000000"/>
            </a:solidFill>
            <a:prstDash val="solid"/>
            <a:round/>
            <a:headEnd len="sm" w="sm" type="none"/>
            <a:tailEnd len="sm" w="sm" type="none"/>
          </a:ln>
        </p:spPr>
      </p:pic>
      <p:pic>
        <p:nvPicPr>
          <p:cNvPr id="423" name="Google Shape;423;p37"/>
          <p:cNvPicPr preferRelativeResize="0"/>
          <p:nvPr/>
        </p:nvPicPr>
        <p:blipFill>
          <a:blip r:embed="rId4">
            <a:alphaModFix/>
          </a:blip>
          <a:stretch>
            <a:fillRect/>
          </a:stretch>
        </p:blipFill>
        <p:spPr>
          <a:xfrm>
            <a:off x="3567113" y="33338"/>
            <a:ext cx="5057775" cy="11525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27" name="Shape 427"/>
        <p:cNvGrpSpPr/>
        <p:nvPr/>
      </p:nvGrpSpPr>
      <p:grpSpPr>
        <a:xfrm>
          <a:off x="0" y="0"/>
          <a:ext cx="0" cy="0"/>
          <a:chOff x="0" y="0"/>
          <a:chExt cx="0" cy="0"/>
        </a:xfrm>
      </p:grpSpPr>
      <p:pic>
        <p:nvPicPr>
          <p:cNvPr id="428" name="Google Shape;428;p38"/>
          <p:cNvPicPr preferRelativeResize="0"/>
          <p:nvPr/>
        </p:nvPicPr>
        <p:blipFill>
          <a:blip r:embed="rId3">
            <a:alphaModFix/>
          </a:blip>
          <a:stretch>
            <a:fillRect/>
          </a:stretch>
        </p:blipFill>
        <p:spPr>
          <a:xfrm>
            <a:off x="1930400" y="1601900"/>
            <a:ext cx="8331200" cy="4521200"/>
          </a:xfrm>
          <a:prstGeom prst="rect">
            <a:avLst/>
          </a:prstGeom>
          <a:noFill/>
          <a:ln cap="flat" cmpd="sng" w="28575">
            <a:solidFill>
              <a:srgbClr val="000000"/>
            </a:solidFill>
            <a:prstDash val="solid"/>
            <a:round/>
            <a:headEnd len="sm" w="sm" type="none"/>
            <a:tailEnd len="sm" w="sm" type="none"/>
          </a:ln>
        </p:spPr>
      </p:pic>
      <p:sp>
        <p:nvSpPr>
          <p:cNvPr id="429" name="Google Shape;429;p38"/>
          <p:cNvSpPr/>
          <p:nvPr/>
        </p:nvSpPr>
        <p:spPr>
          <a:xfrm>
            <a:off x="8524748" y="4623761"/>
            <a:ext cx="1580400" cy="10536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430" name="Google Shape;430;p38"/>
          <p:cNvSpPr/>
          <p:nvPr/>
        </p:nvSpPr>
        <p:spPr>
          <a:xfrm>
            <a:off x="2028815" y="5424503"/>
            <a:ext cx="834300" cy="763500"/>
          </a:xfrm>
          <a:prstGeom prst="roundRect">
            <a:avLst>
              <a:gd fmla="val 16667" name="adj"/>
            </a:avLst>
          </a:prstGeom>
          <a:noFill/>
          <a:ln cap="flat" cmpd="sng" w="38100">
            <a:solidFill>
              <a:srgbClr val="CC0000"/>
            </a:solidFill>
            <a:prstDash val="solid"/>
            <a:round/>
            <a:headEnd len="sm" w="sm" type="none"/>
            <a:tailEnd len="sm" w="sm" type="none"/>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pic>
        <p:nvPicPr>
          <p:cNvPr id="431" name="Google Shape;431;p38"/>
          <p:cNvPicPr preferRelativeResize="0"/>
          <p:nvPr/>
        </p:nvPicPr>
        <p:blipFill>
          <a:blip r:embed="rId4">
            <a:alphaModFix/>
          </a:blip>
          <a:stretch>
            <a:fillRect/>
          </a:stretch>
        </p:blipFill>
        <p:spPr>
          <a:xfrm>
            <a:off x="2322300" y="420300"/>
            <a:ext cx="7258050" cy="7429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35" name="Shape 435"/>
        <p:cNvGrpSpPr/>
        <p:nvPr/>
      </p:nvGrpSpPr>
      <p:grpSpPr>
        <a:xfrm>
          <a:off x="0" y="0"/>
          <a:ext cx="0" cy="0"/>
          <a:chOff x="0" y="0"/>
          <a:chExt cx="0" cy="0"/>
        </a:xfrm>
      </p:grpSpPr>
      <p:grpSp>
        <p:nvGrpSpPr>
          <p:cNvPr id="436" name="Google Shape;436;p39"/>
          <p:cNvGrpSpPr/>
          <p:nvPr/>
        </p:nvGrpSpPr>
        <p:grpSpPr>
          <a:xfrm>
            <a:off x="3951968" y="2079356"/>
            <a:ext cx="2084100" cy="733500"/>
            <a:chOff x="3951968" y="2079356"/>
            <a:chExt cx="2084100" cy="733500"/>
          </a:xfrm>
        </p:grpSpPr>
        <p:sp>
          <p:nvSpPr>
            <p:cNvPr id="437" name="Google Shape;437;p39">
              <a:hlinkClick action="ppaction://hlinksldjump" r:id="rId3"/>
            </p:cNvPr>
            <p:cNvSpPr/>
            <p:nvPr/>
          </p:nvSpPr>
          <p:spPr>
            <a:xfrm>
              <a:off x="3951968" y="2079356"/>
              <a:ext cx="2084100" cy="733500"/>
            </a:xfrm>
            <a:prstGeom prst="roundRect">
              <a:avLst>
                <a:gd fmla="val 0" name="adj"/>
              </a:avLst>
            </a:prstGeom>
            <a:gradFill>
              <a:gsLst>
                <a:gs pos="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8" name="Google Shape;438;p39"/>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grpSp>
      <p:sp>
        <p:nvSpPr>
          <p:cNvPr id="439" name="Google Shape;439;p39">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39">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39"/>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2" name="Google Shape;442;p39"/>
          <p:cNvSpPr/>
          <p:nvPr/>
        </p:nvSpPr>
        <p:spPr>
          <a:xfrm>
            <a:off x="1748064"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3" name="Google Shape;443;p39"/>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mode multijoueur</a:t>
            </a:r>
            <a:endParaRPr sz="1100"/>
          </a:p>
        </p:txBody>
      </p:sp>
      <p:sp>
        <p:nvSpPr>
          <p:cNvPr id="444" name="Google Shape;444;p39"/>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sp>
        <p:nvSpPr>
          <p:cNvPr id="445" name="Google Shape;445;p39"/>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 </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p>
        </p:txBody>
      </p:sp>
      <p:sp>
        <p:nvSpPr>
          <p:cNvPr id="446" name="Google Shape;446;p39"/>
          <p:cNvSpPr txBox="1"/>
          <p:nvPr/>
        </p:nvSpPr>
        <p:spPr>
          <a:xfrm>
            <a:off x="1748074" y="3056000"/>
            <a:ext cx="47982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Code de jonction</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30 joueurs maximum</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organisation scolaire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Même version du jeu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Multi-plateforme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Différentes autorisations</a:t>
            </a:r>
            <a:endParaRPr sz="1200">
              <a:solidFill>
                <a:schemeClr val="dk1"/>
              </a:solidFill>
              <a:latin typeface="Press Start 2P"/>
              <a:ea typeface="Press Start 2P"/>
              <a:cs typeface="Press Start 2P"/>
              <a:sym typeface="Press Start 2P"/>
            </a:endParaRPr>
          </a:p>
        </p:txBody>
      </p:sp>
      <p:sp>
        <p:nvSpPr>
          <p:cNvPr id="447" name="Google Shape;447;p39"/>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39"/>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39"/>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0" name="Google Shape;450;p39"/>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39"/>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39"/>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39"/>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pic>
        <p:nvPicPr>
          <p:cNvPr id="454" name="Google Shape;454;p39"/>
          <p:cNvPicPr preferRelativeResize="0"/>
          <p:nvPr/>
        </p:nvPicPr>
        <p:blipFill>
          <a:blip r:embed="rId6">
            <a:alphaModFix/>
          </a:blip>
          <a:stretch>
            <a:fillRect/>
          </a:stretch>
        </p:blipFill>
        <p:spPr>
          <a:xfrm>
            <a:off x="6715163" y="2790275"/>
            <a:ext cx="3942876" cy="3091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55" name="Google Shape;455;p39"/>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56" name="Google Shape;456;p39"/>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57" name="Google Shape;457;p39"/>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458" name="Google Shape;458;p39"/>
          <p:cNvPicPr preferRelativeResize="0"/>
          <p:nvPr/>
        </p:nvPicPr>
        <p:blipFill>
          <a:blip r:embed="rId8">
            <a:alphaModFix/>
          </a:blip>
          <a:stretch>
            <a:fillRect/>
          </a:stretch>
        </p:blipFill>
        <p:spPr>
          <a:xfrm>
            <a:off x="2705779" y="4836949"/>
            <a:ext cx="488525" cy="582927"/>
          </a:xfrm>
          <a:prstGeom prst="rect">
            <a:avLst/>
          </a:prstGeom>
          <a:noFill/>
          <a:ln>
            <a:noFill/>
          </a:ln>
        </p:spPr>
      </p:pic>
      <p:pic>
        <p:nvPicPr>
          <p:cNvPr id="459" name="Google Shape;459;p39"/>
          <p:cNvPicPr preferRelativeResize="0"/>
          <p:nvPr/>
        </p:nvPicPr>
        <p:blipFill>
          <a:blip r:embed="rId9">
            <a:alphaModFix/>
          </a:blip>
          <a:stretch>
            <a:fillRect/>
          </a:stretch>
        </p:blipFill>
        <p:spPr>
          <a:xfrm>
            <a:off x="1940083" y="4878515"/>
            <a:ext cx="536375" cy="511900"/>
          </a:xfrm>
          <a:prstGeom prst="rect">
            <a:avLst/>
          </a:prstGeom>
          <a:noFill/>
          <a:ln>
            <a:noFill/>
          </a:ln>
        </p:spPr>
      </p:pic>
      <p:pic>
        <p:nvPicPr>
          <p:cNvPr id="460" name="Google Shape;460;p39"/>
          <p:cNvPicPr preferRelativeResize="0"/>
          <p:nvPr/>
        </p:nvPicPr>
        <p:blipFill>
          <a:blip r:embed="rId10">
            <a:alphaModFix/>
          </a:blip>
          <a:stretch>
            <a:fillRect/>
          </a:stretch>
        </p:blipFill>
        <p:spPr>
          <a:xfrm>
            <a:off x="3446720" y="4883094"/>
            <a:ext cx="488524" cy="488070"/>
          </a:xfrm>
          <a:prstGeom prst="rect">
            <a:avLst/>
          </a:prstGeom>
          <a:noFill/>
          <a:ln>
            <a:noFill/>
          </a:ln>
        </p:spPr>
      </p:pic>
      <p:pic>
        <p:nvPicPr>
          <p:cNvPr descr="A picture containing clipart&#10;&#10;Description automatically generated" id="461" name="Google Shape;461;p39"/>
          <p:cNvPicPr preferRelativeResize="0"/>
          <p:nvPr/>
        </p:nvPicPr>
        <p:blipFill rotWithShape="1">
          <a:blip r:embed="rId11">
            <a:alphaModFix/>
          </a:blip>
          <a:srcRect b="0" l="0" r="0" t="0"/>
          <a:stretch/>
        </p:blipFill>
        <p:spPr>
          <a:xfrm>
            <a:off x="4133423" y="4836961"/>
            <a:ext cx="646500" cy="646500"/>
          </a:xfrm>
          <a:prstGeom prst="rect">
            <a:avLst/>
          </a:prstGeom>
          <a:noFill/>
          <a:ln>
            <a:noFill/>
          </a:ln>
        </p:spPr>
      </p:pic>
      <p:pic>
        <p:nvPicPr>
          <p:cNvPr id="462" name="Google Shape;462;p39"/>
          <p:cNvPicPr preferRelativeResize="0"/>
          <p:nvPr/>
        </p:nvPicPr>
        <p:blipFill>
          <a:blip r:embed="rId12">
            <a:alphaModFix/>
          </a:blip>
          <a:stretch>
            <a:fillRect/>
          </a:stretch>
        </p:blipFill>
        <p:spPr>
          <a:xfrm>
            <a:off x="4933150" y="4875929"/>
            <a:ext cx="536375" cy="536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46"/>
                                        </p:tgtEl>
                                        <p:attrNameLst>
                                          <p:attrName>style.visibility</p:attrName>
                                        </p:attrNameLst>
                                      </p:cBhvr>
                                      <p:to>
                                        <p:strVal val="visible"/>
                                      </p:to>
                                    </p:set>
                                    <p:animEffect filter="fade" transition="in">
                                      <p:cBhvr>
                                        <p:cTn dur="250"/>
                                        <p:tgtEl>
                                          <p:spTgt spid="446"/>
                                        </p:tgtEl>
                                      </p:cBhvr>
                                    </p:animEffect>
                                  </p:childTnLst>
                                </p:cTn>
                              </p:par>
                              <p:par>
                                <p:cTn fill="hold" nodeType="withEffect" presetClass="entr" presetID="2" presetSubtype="4">
                                  <p:stCondLst>
                                    <p:cond delay="0"/>
                                  </p:stCondLst>
                                  <p:childTnLst>
                                    <p:set>
                                      <p:cBhvr>
                                        <p:cTn dur="1" fill="hold">
                                          <p:stCondLst>
                                            <p:cond delay="0"/>
                                          </p:stCondLst>
                                        </p:cTn>
                                        <p:tgtEl>
                                          <p:spTgt spid="456"/>
                                        </p:tgtEl>
                                        <p:attrNameLst>
                                          <p:attrName>style.visibility</p:attrName>
                                        </p:attrNameLst>
                                      </p:cBhvr>
                                      <p:to>
                                        <p:strVal val="visible"/>
                                      </p:to>
                                    </p:set>
                                    <p:anim calcmode="lin" valueType="num">
                                      <p:cBhvr additive="base">
                                        <p:cTn dur="1000"/>
                                        <p:tgtEl>
                                          <p:spTgt spid="45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7"/>
                                        </p:tgtEl>
                                        <p:attrNameLst>
                                          <p:attrName>style.visibility</p:attrName>
                                        </p:attrNameLst>
                                      </p:cBhvr>
                                      <p:to>
                                        <p:strVal val="visible"/>
                                      </p:to>
                                    </p:set>
                                    <p:anim calcmode="lin" valueType="num">
                                      <p:cBhvr additive="base">
                                        <p:cTn dur="1000"/>
                                        <p:tgtEl>
                                          <p:spTgt spid="45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4"/>
                                        </p:tgtEl>
                                        <p:attrNameLst>
                                          <p:attrName>style.visibility</p:attrName>
                                        </p:attrNameLst>
                                      </p:cBhvr>
                                      <p:to>
                                        <p:strVal val="visible"/>
                                      </p:to>
                                    </p:set>
                                    <p:anim calcmode="lin" valueType="num">
                                      <p:cBhvr additive="base">
                                        <p:cTn dur="1000"/>
                                        <p:tgtEl>
                                          <p:spTgt spid="45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55"/>
                                        </p:tgtEl>
                                        <p:attrNameLst>
                                          <p:attrName>style.visibility</p:attrName>
                                        </p:attrNameLst>
                                      </p:cBhvr>
                                      <p:to>
                                        <p:strVal val="visible"/>
                                      </p:to>
                                    </p:set>
                                    <p:anim calcmode="lin" valueType="num">
                                      <p:cBhvr additive="base">
                                        <p:cTn dur="1000"/>
                                        <p:tgtEl>
                                          <p:spTgt spid="45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66" name="Shape 466"/>
        <p:cNvGrpSpPr/>
        <p:nvPr/>
      </p:nvGrpSpPr>
      <p:grpSpPr>
        <a:xfrm>
          <a:off x="0" y="0"/>
          <a:ext cx="0" cy="0"/>
          <a:chOff x="0" y="0"/>
          <a:chExt cx="0" cy="0"/>
        </a:xfrm>
      </p:grpSpPr>
      <p:sp>
        <p:nvSpPr>
          <p:cNvPr id="467" name="Google Shape;467;p40">
            <a:hlinkClick action="ppaction://hlinksldjump" r:id="rId3"/>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8" name="Google Shape;468;p40">
            <a:hlinkClick action="ppaction://hlinksldjump" r:id="rId4"/>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9" name="Google Shape;469;p40">
            <a:hlinkClick action="ppaction://hlinksldjump" r:id="rId5"/>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0" name="Google Shape;470;p40"/>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1" name="Google Shape;471;p40"/>
          <p:cNvSpPr txBox="1"/>
          <p:nvPr/>
        </p:nvSpPr>
        <p:spPr>
          <a:xfrm>
            <a:off x="1208300" y="2818825"/>
            <a:ext cx="6315000" cy="19395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Personnages non-joueurs immobiles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Ajoutent de l’interactivité</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Donnent des instructions, des informations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Fournissent des liens Web</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téléporter les joueurs</a:t>
            </a:r>
            <a:endParaRPr sz="1200">
              <a:solidFill>
                <a:schemeClr val="dk1"/>
              </a:solidFill>
              <a:latin typeface="Press Start 2P"/>
              <a:ea typeface="Press Start 2P"/>
              <a:cs typeface="Press Start 2P"/>
              <a:sym typeface="Press Start 2P"/>
            </a:endParaRPr>
          </a:p>
          <a:p>
            <a:pPr indent="-304800" lvl="0" marL="45720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Peuvent fournir des ressources</a:t>
            </a:r>
            <a:endParaRPr sz="1200">
              <a:solidFill>
                <a:schemeClr val="dk1"/>
              </a:solidFill>
              <a:latin typeface="Press Start 2P"/>
              <a:ea typeface="Press Start 2P"/>
              <a:cs typeface="Press Start 2P"/>
              <a:sym typeface="Press Start 2P"/>
            </a:endParaRPr>
          </a:p>
        </p:txBody>
      </p:sp>
      <p:sp>
        <p:nvSpPr>
          <p:cNvPr id="472" name="Google Shape;472;p40"/>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3" name="Google Shape;473;p40"/>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4" name="Google Shape;474;p40"/>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40"/>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40"/>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40"/>
          <p:cNvSpPr/>
          <p:nvPr/>
        </p:nvSpPr>
        <p:spPr>
          <a:xfrm>
            <a:off x="3951968"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8" name="Google Shape;478;p40"/>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9" name="Google Shape;479;p40"/>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480" name="Google Shape;480;p40"/>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PNJ</a:t>
            </a:r>
            <a:endParaRPr sz="1100">
              <a:solidFill>
                <a:schemeClr val="dk1"/>
              </a:solidFill>
              <a:latin typeface="Press Start 2P"/>
              <a:ea typeface="Press Start 2P"/>
              <a:cs typeface="Press Start 2P"/>
              <a:sym typeface="Press Start 2P"/>
            </a:endParaRPr>
          </a:p>
        </p:txBody>
      </p:sp>
      <p:sp>
        <p:nvSpPr>
          <p:cNvPr id="481" name="Google Shape;481;p40"/>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482" name="Google Shape;482;p40"/>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483" name="Google Shape;483;p40"/>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484" name="Google Shape;484;p40"/>
          <p:cNvPicPr preferRelativeResize="0"/>
          <p:nvPr/>
        </p:nvPicPr>
        <p:blipFill>
          <a:blip r:embed="rId6">
            <a:alphaModFix/>
          </a:blip>
          <a:stretch>
            <a:fillRect/>
          </a:stretch>
        </p:blipFill>
        <p:spPr>
          <a:xfrm>
            <a:off x="6930695" y="2833475"/>
            <a:ext cx="3849155" cy="3028000"/>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485" name="Google Shape;485;p40"/>
          <p:cNvPicPr preferRelativeResize="0"/>
          <p:nvPr/>
        </p:nvPicPr>
        <p:blipFill rotWithShape="1">
          <a:blip r:embed="rId7">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486" name="Google Shape;486;p40"/>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487" name="Google Shape;487;p40"/>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id="488" name="Google Shape;488;p40"/>
          <p:cNvPicPr preferRelativeResize="0"/>
          <p:nvPr/>
        </p:nvPicPr>
        <p:blipFill>
          <a:blip r:embed="rId8">
            <a:alphaModFix/>
          </a:blip>
          <a:stretch>
            <a:fillRect/>
          </a:stretch>
        </p:blipFill>
        <p:spPr>
          <a:xfrm>
            <a:off x="1895089" y="4814748"/>
            <a:ext cx="635225" cy="635225"/>
          </a:xfrm>
          <a:prstGeom prst="rect">
            <a:avLst/>
          </a:prstGeom>
          <a:noFill/>
          <a:ln>
            <a:noFill/>
          </a:ln>
        </p:spPr>
      </p:pic>
      <p:pic>
        <p:nvPicPr>
          <p:cNvPr descr="Chart, histogram&#10;&#10;Description automatically generated" id="489" name="Google Shape;489;p40"/>
          <p:cNvPicPr preferRelativeResize="0"/>
          <p:nvPr/>
        </p:nvPicPr>
        <p:blipFill rotWithShape="1">
          <a:blip r:embed="rId9">
            <a:alphaModFix/>
          </a:blip>
          <a:srcRect b="0" l="0" r="0" t="0"/>
          <a:stretch/>
        </p:blipFill>
        <p:spPr>
          <a:xfrm>
            <a:off x="3553075" y="5016680"/>
            <a:ext cx="300634" cy="300634"/>
          </a:xfrm>
          <a:prstGeom prst="rect">
            <a:avLst/>
          </a:prstGeom>
          <a:noFill/>
          <a:ln>
            <a:noFill/>
          </a:ln>
        </p:spPr>
      </p:pic>
      <p:pic>
        <p:nvPicPr>
          <p:cNvPr descr="Chart, histogram&#10;&#10;Description automatically generated" id="490" name="Google Shape;490;p40"/>
          <p:cNvPicPr preferRelativeResize="0"/>
          <p:nvPr/>
        </p:nvPicPr>
        <p:blipFill rotWithShape="1">
          <a:blip r:embed="rId9">
            <a:alphaModFix/>
          </a:blip>
          <a:srcRect b="0" l="0" r="0" t="0"/>
          <a:stretch/>
        </p:blipFill>
        <p:spPr>
          <a:xfrm>
            <a:off x="2794925" y="5016680"/>
            <a:ext cx="300634" cy="300634"/>
          </a:xfrm>
          <a:prstGeom prst="rect">
            <a:avLst/>
          </a:prstGeom>
          <a:noFill/>
          <a:ln>
            <a:noFill/>
          </a:ln>
        </p:spPr>
      </p:pic>
      <p:pic>
        <p:nvPicPr>
          <p:cNvPr descr="Chart, histogram&#10;&#10;Description automatically generated" id="491" name="Google Shape;491;p40"/>
          <p:cNvPicPr preferRelativeResize="0"/>
          <p:nvPr/>
        </p:nvPicPr>
        <p:blipFill rotWithShape="1">
          <a:blip r:embed="rId9">
            <a:alphaModFix/>
          </a:blip>
          <a:srcRect b="0" l="0" r="0" t="0"/>
          <a:stretch/>
        </p:blipFill>
        <p:spPr>
          <a:xfrm>
            <a:off x="4306350" y="5016680"/>
            <a:ext cx="300634" cy="300634"/>
          </a:xfrm>
          <a:prstGeom prst="rect">
            <a:avLst/>
          </a:prstGeom>
          <a:noFill/>
          <a:ln>
            <a:noFill/>
          </a:ln>
        </p:spPr>
      </p:pic>
      <p:pic>
        <p:nvPicPr>
          <p:cNvPr descr="Chart, histogram&#10;&#10;Description automatically generated" id="492" name="Google Shape;492;p40"/>
          <p:cNvPicPr preferRelativeResize="0"/>
          <p:nvPr/>
        </p:nvPicPr>
        <p:blipFill rotWithShape="1">
          <a:blip r:embed="rId9">
            <a:alphaModFix/>
          </a:blip>
          <a:srcRect b="0" l="0" r="0" t="0"/>
          <a:stretch/>
        </p:blipFill>
        <p:spPr>
          <a:xfrm>
            <a:off x="5059638" y="5016680"/>
            <a:ext cx="300634" cy="30063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250"/>
                                        <p:tgtEl>
                                          <p:spTgt spid="471"/>
                                        </p:tgtEl>
                                      </p:cBhvr>
                                    </p:animEffect>
                                  </p:childTnLst>
                                </p:cTn>
                              </p:par>
                              <p:par>
                                <p:cTn fill="hold" nodeType="withEffect" presetClass="entr" presetID="2" presetSubtype="4">
                                  <p:stCondLst>
                                    <p:cond delay="0"/>
                                  </p:stCondLst>
                                  <p:childTnLst>
                                    <p:set>
                                      <p:cBhvr>
                                        <p:cTn dur="1" fill="hold">
                                          <p:stCondLst>
                                            <p:cond delay="0"/>
                                          </p:stCondLst>
                                        </p:cTn>
                                        <p:tgtEl>
                                          <p:spTgt spid="486"/>
                                        </p:tgtEl>
                                        <p:attrNameLst>
                                          <p:attrName>style.visibility</p:attrName>
                                        </p:attrNameLst>
                                      </p:cBhvr>
                                      <p:to>
                                        <p:strVal val="visible"/>
                                      </p:to>
                                    </p:set>
                                    <p:anim calcmode="lin" valueType="num">
                                      <p:cBhvr additive="base">
                                        <p:cTn dur="1000"/>
                                        <p:tgtEl>
                                          <p:spTgt spid="486"/>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4"/>
                                        </p:tgtEl>
                                        <p:attrNameLst>
                                          <p:attrName>style.visibility</p:attrName>
                                        </p:attrNameLst>
                                      </p:cBhvr>
                                      <p:to>
                                        <p:strVal val="visible"/>
                                      </p:to>
                                    </p:set>
                                    <p:anim calcmode="lin" valueType="num">
                                      <p:cBhvr additive="base">
                                        <p:cTn dur="1000"/>
                                        <p:tgtEl>
                                          <p:spTgt spid="48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7"/>
                                        </p:tgtEl>
                                        <p:attrNameLst>
                                          <p:attrName>style.visibility</p:attrName>
                                        </p:attrNameLst>
                                      </p:cBhvr>
                                      <p:to>
                                        <p:strVal val="visible"/>
                                      </p:to>
                                    </p:set>
                                    <p:anim calcmode="lin" valueType="num">
                                      <p:cBhvr additive="base">
                                        <p:cTn dur="1000"/>
                                        <p:tgtEl>
                                          <p:spTgt spid="4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485"/>
                                        </p:tgtEl>
                                        <p:attrNameLst>
                                          <p:attrName>style.visibility</p:attrName>
                                        </p:attrNameLst>
                                      </p:cBhvr>
                                      <p:to>
                                        <p:strVal val="visible"/>
                                      </p:to>
                                    </p:set>
                                    <p:anim calcmode="lin" valueType="num">
                                      <p:cBhvr additive="base">
                                        <p:cTn dur="1000"/>
                                        <p:tgtEl>
                                          <p:spTgt spid="48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496" name="Shape 496"/>
        <p:cNvGrpSpPr/>
        <p:nvPr/>
      </p:nvGrpSpPr>
      <p:grpSpPr>
        <a:xfrm>
          <a:off x="0" y="0"/>
          <a:ext cx="0" cy="0"/>
          <a:chOff x="0" y="0"/>
          <a:chExt cx="0" cy="0"/>
        </a:xfrm>
      </p:grpSpPr>
      <p:sp>
        <p:nvSpPr>
          <p:cNvPr id="497" name="Google Shape;497;p41">
            <a:hlinkClick action="ppaction://hlinksldjump" r:id="rId3"/>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8" name="Google Shape;498;p41">
            <a:hlinkClick action="ppaction://hlinksldjump" r:id="rId4"/>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9" name="Google Shape;499;p41">
            <a:hlinkClick action="ppaction://hlinksldjump" r:id="rId5"/>
          </p:cNvPr>
          <p:cNvSpPr/>
          <p:nvPr/>
        </p:nvSpPr>
        <p:spPr>
          <a:xfrm>
            <a:off x="8359775"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0" name="Google Shape;500;p41"/>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1" name="Google Shape;501;p41"/>
          <p:cNvSpPr txBox="1"/>
          <p:nvPr/>
        </p:nvSpPr>
        <p:spPr>
          <a:xfrm>
            <a:off x="1294050" y="2954475"/>
            <a:ext cx="4917600" cy="16623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3 formats: ardoise, affiche, tableau</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Modifiables ou verrouillables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Affichage d’instructions ou d’informations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Pour recueillir des traces</a:t>
            </a:r>
            <a:endParaRPr sz="1200">
              <a:solidFill>
                <a:schemeClr val="dk1"/>
              </a:solidFill>
              <a:latin typeface="Press Start 2P"/>
              <a:ea typeface="Press Start 2P"/>
              <a:cs typeface="Press Start 2P"/>
              <a:sym typeface="Press Start 2P"/>
            </a:endParaRPr>
          </a:p>
        </p:txBody>
      </p:sp>
      <p:sp>
        <p:nvSpPr>
          <p:cNvPr id="502" name="Google Shape;502;p41"/>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3" name="Google Shape;503;p41"/>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4" name="Google Shape;504;p41"/>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5" name="Google Shape;505;p41"/>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6" name="Google Shape;506;p41"/>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7" name="Google Shape;507;p41"/>
          <p:cNvSpPr/>
          <p:nvPr/>
        </p:nvSpPr>
        <p:spPr>
          <a:xfrm>
            <a:off x="6155872"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8" name="Google Shape;508;p41"/>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09" name="Google Shape;509;p41"/>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Les tableaux noirs</a:t>
            </a:r>
            <a:endParaRPr sz="1100">
              <a:solidFill>
                <a:schemeClr val="dk1"/>
              </a:solidFill>
            </a:endParaRPr>
          </a:p>
        </p:txBody>
      </p:sp>
      <p:sp>
        <p:nvSpPr>
          <p:cNvPr id="510" name="Google Shape;510;p41"/>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livre et</a:t>
            </a:r>
            <a:endParaRPr sz="1100">
              <a:solidFill>
                <a:srgbClr val="D9D9D9"/>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la plume</a:t>
            </a:r>
            <a:endParaRPr sz="1100">
              <a:solidFill>
                <a:srgbClr val="D9D9D9"/>
              </a:solidFill>
              <a:latin typeface="Press Start 2P"/>
              <a:ea typeface="Press Start 2P"/>
              <a:cs typeface="Press Start 2P"/>
              <a:sym typeface="Press Start 2P"/>
            </a:endParaRPr>
          </a:p>
        </p:txBody>
      </p:sp>
      <p:sp>
        <p:nvSpPr>
          <p:cNvPr id="511" name="Google Shape;511;p41"/>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12" name="Google Shape;512;p41"/>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13" name="Google Shape;513;p41"/>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pic>
        <p:nvPicPr>
          <p:cNvPr id="514" name="Google Shape;514;p41"/>
          <p:cNvPicPr preferRelativeResize="0"/>
          <p:nvPr/>
        </p:nvPicPr>
        <p:blipFill>
          <a:blip r:embed="rId6">
            <a:alphaModFix/>
          </a:blip>
          <a:stretch>
            <a:fillRect/>
          </a:stretch>
        </p:blipFill>
        <p:spPr>
          <a:xfrm>
            <a:off x="6211767" y="2950582"/>
            <a:ext cx="4442358" cy="2793801"/>
          </a:xfrm>
          <a:prstGeom prst="rect">
            <a:avLst/>
          </a:prstGeom>
          <a:noFill/>
          <a:ln cap="flat" cmpd="sng" w="28575">
            <a:solidFill>
              <a:schemeClr val="dk1"/>
            </a:solidFill>
            <a:prstDash val="solid"/>
            <a:round/>
            <a:headEnd len="sm" w="sm" type="none"/>
            <a:tailEnd len="sm" w="sm" type="none"/>
          </a:ln>
        </p:spPr>
      </p:pic>
      <p:pic>
        <p:nvPicPr>
          <p:cNvPr descr="A picture containing container, square&#10;&#10;Description automatically generated" id="515" name="Google Shape;515;p41"/>
          <p:cNvPicPr preferRelativeResize="0"/>
          <p:nvPr/>
        </p:nvPicPr>
        <p:blipFill rotWithShape="1">
          <a:blip r:embed="rId7">
            <a:alphaModFix/>
          </a:blip>
          <a:srcRect b="0" l="0" r="0" t="0"/>
          <a:stretch/>
        </p:blipFill>
        <p:spPr>
          <a:xfrm>
            <a:off x="10400100" y="4671182"/>
            <a:ext cx="784149" cy="784150"/>
          </a:xfrm>
          <a:prstGeom prst="rect">
            <a:avLst/>
          </a:prstGeom>
          <a:noFill/>
          <a:ln>
            <a:noFill/>
          </a:ln>
        </p:spPr>
      </p:pic>
      <p:pic>
        <p:nvPicPr>
          <p:cNvPr descr="A picture containing container, square&#10;&#10;Description automatically generated" id="516" name="Google Shape;516;p41"/>
          <p:cNvPicPr preferRelativeResize="0"/>
          <p:nvPr/>
        </p:nvPicPr>
        <p:blipFill rotWithShape="1">
          <a:blip r:embed="rId7">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17" name="Google Shape;517;p41"/>
          <p:cNvPicPr preferRelativeResize="0"/>
          <p:nvPr/>
        </p:nvPicPr>
        <p:blipFill rotWithShape="1">
          <a:blip r:embed="rId7">
            <a:alphaModFix/>
          </a:blip>
          <a:srcRect b="0" l="0" r="0" t="0"/>
          <a:stretch/>
        </p:blipFill>
        <p:spPr>
          <a:xfrm>
            <a:off x="9577100" y="5486685"/>
            <a:ext cx="1262339" cy="1262339"/>
          </a:xfrm>
          <a:prstGeom prst="rect">
            <a:avLst/>
          </a:prstGeom>
          <a:noFill/>
          <a:ln>
            <a:noFill/>
          </a:ln>
        </p:spPr>
      </p:pic>
      <p:pic>
        <p:nvPicPr>
          <p:cNvPr descr="Chart, histogram&#10;&#10;Description automatically generated" id="518" name="Google Shape;518;p41"/>
          <p:cNvPicPr preferRelativeResize="0"/>
          <p:nvPr/>
        </p:nvPicPr>
        <p:blipFill rotWithShape="1">
          <a:blip r:embed="rId8">
            <a:alphaModFix/>
          </a:blip>
          <a:srcRect b="0" l="0" r="0" t="0"/>
          <a:stretch/>
        </p:blipFill>
        <p:spPr>
          <a:xfrm>
            <a:off x="3553075" y="4989202"/>
            <a:ext cx="300634" cy="300634"/>
          </a:xfrm>
          <a:prstGeom prst="rect">
            <a:avLst/>
          </a:prstGeom>
          <a:noFill/>
          <a:ln>
            <a:noFill/>
          </a:ln>
        </p:spPr>
      </p:pic>
      <p:pic>
        <p:nvPicPr>
          <p:cNvPr descr="Chart, histogram&#10;&#10;Description automatically generated" id="519" name="Google Shape;519;p41"/>
          <p:cNvPicPr preferRelativeResize="0"/>
          <p:nvPr/>
        </p:nvPicPr>
        <p:blipFill rotWithShape="1">
          <a:blip r:embed="rId8">
            <a:alphaModFix/>
          </a:blip>
          <a:srcRect b="0" l="0" r="0" t="0"/>
          <a:stretch/>
        </p:blipFill>
        <p:spPr>
          <a:xfrm>
            <a:off x="2799725" y="4989164"/>
            <a:ext cx="300634" cy="300634"/>
          </a:xfrm>
          <a:prstGeom prst="rect">
            <a:avLst/>
          </a:prstGeom>
          <a:noFill/>
          <a:ln>
            <a:noFill/>
          </a:ln>
        </p:spPr>
      </p:pic>
      <p:pic>
        <p:nvPicPr>
          <p:cNvPr descr="Chart, histogram&#10;&#10;Description automatically generated" id="520" name="Google Shape;520;p41"/>
          <p:cNvPicPr preferRelativeResize="0"/>
          <p:nvPr/>
        </p:nvPicPr>
        <p:blipFill rotWithShape="1">
          <a:blip r:embed="rId8">
            <a:alphaModFix/>
          </a:blip>
          <a:srcRect b="0" l="0" r="0" t="0"/>
          <a:stretch/>
        </p:blipFill>
        <p:spPr>
          <a:xfrm>
            <a:off x="4306350" y="4989202"/>
            <a:ext cx="300634" cy="300634"/>
          </a:xfrm>
          <a:prstGeom prst="rect">
            <a:avLst/>
          </a:prstGeom>
          <a:noFill/>
          <a:ln>
            <a:noFill/>
          </a:ln>
        </p:spPr>
      </p:pic>
      <p:pic>
        <p:nvPicPr>
          <p:cNvPr descr="Chart, histogram&#10;&#10;Description automatically generated" id="521" name="Google Shape;521;p41"/>
          <p:cNvPicPr preferRelativeResize="0"/>
          <p:nvPr/>
        </p:nvPicPr>
        <p:blipFill rotWithShape="1">
          <a:blip r:embed="rId8">
            <a:alphaModFix/>
          </a:blip>
          <a:srcRect b="0" l="0" r="0" t="0"/>
          <a:stretch/>
        </p:blipFill>
        <p:spPr>
          <a:xfrm>
            <a:off x="5034825" y="4989202"/>
            <a:ext cx="300634" cy="300634"/>
          </a:xfrm>
          <a:prstGeom prst="rect">
            <a:avLst/>
          </a:prstGeom>
          <a:noFill/>
          <a:ln>
            <a:noFill/>
          </a:ln>
        </p:spPr>
      </p:pic>
      <p:pic>
        <p:nvPicPr>
          <p:cNvPr id="522" name="Google Shape;522;p41"/>
          <p:cNvPicPr preferRelativeResize="0"/>
          <p:nvPr/>
        </p:nvPicPr>
        <p:blipFill>
          <a:blip r:embed="rId9">
            <a:alphaModFix/>
          </a:blip>
          <a:stretch>
            <a:fillRect/>
          </a:stretch>
        </p:blipFill>
        <p:spPr>
          <a:xfrm>
            <a:off x="1929530" y="4871443"/>
            <a:ext cx="506550" cy="5065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01"/>
                                        </p:tgtEl>
                                        <p:attrNameLst>
                                          <p:attrName>style.visibility</p:attrName>
                                        </p:attrNameLst>
                                      </p:cBhvr>
                                      <p:to>
                                        <p:strVal val="visible"/>
                                      </p:to>
                                    </p:set>
                                    <p:animEffect filter="fade" transition="in">
                                      <p:cBhvr>
                                        <p:cTn dur="250"/>
                                        <p:tgtEl>
                                          <p:spTgt spid="501"/>
                                        </p:tgtEl>
                                      </p:cBhvr>
                                    </p:animEffect>
                                  </p:childTnLst>
                                </p:cTn>
                              </p:par>
                              <p:par>
                                <p:cTn fill="hold" nodeType="withEffect" presetClass="entr" presetID="2" presetSubtype="4">
                                  <p:stCondLst>
                                    <p:cond delay="0"/>
                                  </p:stCondLst>
                                  <p:childTnLst>
                                    <p:set>
                                      <p:cBhvr>
                                        <p:cTn dur="1" fill="hold">
                                          <p:stCondLst>
                                            <p:cond delay="0"/>
                                          </p:stCondLst>
                                        </p:cTn>
                                        <p:tgtEl>
                                          <p:spTgt spid="514"/>
                                        </p:tgtEl>
                                        <p:attrNameLst>
                                          <p:attrName>style.visibility</p:attrName>
                                        </p:attrNameLst>
                                      </p:cBhvr>
                                      <p:to>
                                        <p:strVal val="visible"/>
                                      </p:to>
                                    </p:set>
                                    <p:anim calcmode="lin" valueType="num">
                                      <p:cBhvr additive="base">
                                        <p:cTn dur="1000"/>
                                        <p:tgtEl>
                                          <p:spTgt spid="514"/>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5"/>
                                        </p:tgtEl>
                                        <p:attrNameLst>
                                          <p:attrName>style.visibility</p:attrName>
                                        </p:attrNameLst>
                                      </p:cBhvr>
                                      <p:to>
                                        <p:strVal val="visible"/>
                                      </p:to>
                                    </p:set>
                                    <p:anim calcmode="lin" valueType="num">
                                      <p:cBhvr additive="base">
                                        <p:cTn dur="1000"/>
                                        <p:tgtEl>
                                          <p:spTgt spid="51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7"/>
                                        </p:tgtEl>
                                        <p:attrNameLst>
                                          <p:attrName>style.visibility</p:attrName>
                                        </p:attrNameLst>
                                      </p:cBhvr>
                                      <p:to>
                                        <p:strVal val="visible"/>
                                      </p:to>
                                    </p:set>
                                    <p:anim calcmode="lin" valueType="num">
                                      <p:cBhvr additive="base">
                                        <p:cTn dur="1000"/>
                                        <p:tgtEl>
                                          <p:spTgt spid="51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16"/>
                                        </p:tgtEl>
                                        <p:attrNameLst>
                                          <p:attrName>style.visibility</p:attrName>
                                        </p:attrNameLst>
                                      </p:cBhvr>
                                      <p:to>
                                        <p:strVal val="visible"/>
                                      </p:to>
                                    </p:set>
                                    <p:anim calcmode="lin" valueType="num">
                                      <p:cBhvr additive="base">
                                        <p:cTn dur="1000"/>
                                        <p:tgtEl>
                                          <p:spTgt spid="51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26" name="Shape 526"/>
        <p:cNvGrpSpPr/>
        <p:nvPr/>
      </p:nvGrpSpPr>
      <p:grpSpPr>
        <a:xfrm>
          <a:off x="0" y="0"/>
          <a:ext cx="0" cy="0"/>
          <a:chOff x="0" y="0"/>
          <a:chExt cx="0" cy="0"/>
        </a:xfrm>
      </p:grpSpPr>
      <p:sp>
        <p:nvSpPr>
          <p:cNvPr id="527" name="Google Shape;527;p42">
            <a:hlinkClick action="ppaction://hlinksldjump" r:id="rId3"/>
          </p:cNvPr>
          <p:cNvSpPr/>
          <p:nvPr/>
        </p:nvSpPr>
        <p:spPr>
          <a:xfrm>
            <a:off x="6155872"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8" name="Google Shape;528;p42">
            <a:hlinkClick action="ppaction://hlinksldjump" r:id="rId4"/>
          </p:cNvPr>
          <p:cNvSpPr/>
          <p:nvPr/>
        </p:nvSpPr>
        <p:spPr>
          <a:xfrm>
            <a:off x="3951968"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29" name="Google Shape;529;p42">
            <a:hlinkClick action="ppaction://hlinksldjump" r:id="rId5"/>
          </p:cNvPr>
          <p:cNvSpPr/>
          <p:nvPr/>
        </p:nvSpPr>
        <p:spPr>
          <a:xfrm>
            <a:off x="1748064" y="2079356"/>
            <a:ext cx="2084100" cy="733500"/>
          </a:xfrm>
          <a:prstGeom prst="roundRect">
            <a:avLst>
              <a:gd fmla="val 0" name="adj"/>
            </a:avLst>
          </a:prstGeom>
          <a:gradFill>
            <a:gsLst>
              <a:gs pos="0">
                <a:srgbClr val="A5A5A5"/>
              </a:gs>
              <a:gs pos="3540">
                <a:srgbClr val="A5A5A5"/>
              </a:gs>
              <a:gs pos="55000">
                <a:srgbClr val="7F7F7F"/>
              </a:gs>
              <a:gs pos="100000">
                <a:srgbClr val="A5A5A5"/>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0" name="Google Shape;530;p42"/>
          <p:cNvSpPr/>
          <p:nvPr/>
        </p:nvSpPr>
        <p:spPr>
          <a:xfrm>
            <a:off x="1294039" y="2628324"/>
            <a:ext cx="9603900" cy="3438300"/>
          </a:xfrm>
          <a:prstGeom prst="roundRect">
            <a:avLst>
              <a:gd fmla="val 0" name="adj"/>
            </a:avLst>
          </a:prstGeom>
          <a:gradFill>
            <a:gsLst>
              <a:gs pos="0">
                <a:srgbClr val="D9D9D9"/>
              </a:gs>
              <a:gs pos="3540">
                <a:srgbClr val="D9D9D9"/>
              </a:gs>
              <a:gs pos="84000">
                <a:srgbClr val="ADADAD"/>
              </a:gs>
              <a:gs pos="100000">
                <a:srgbClr val="D8D8D8"/>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1" name="Google Shape;531;p42"/>
          <p:cNvSpPr txBox="1"/>
          <p:nvPr/>
        </p:nvSpPr>
        <p:spPr>
          <a:xfrm>
            <a:off x="1595675" y="3132200"/>
            <a:ext cx="5606400" cy="1108200"/>
          </a:xfrm>
          <a:prstGeom prst="rect">
            <a:avLst/>
          </a:prstGeom>
          <a:noFill/>
          <a:ln>
            <a:noFill/>
          </a:ln>
        </p:spPr>
        <p:txBody>
          <a:bodyPr anchorCtr="0" anchor="t" bIns="45700" lIns="91425" spcFirstLastPara="1" rIns="91425" wrap="square" tIns="45700">
            <a:spAutoFit/>
          </a:bodyPr>
          <a:lstStyle/>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Appareil-photo</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Recueillir des traces</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Documenter une aventure</a:t>
            </a:r>
            <a:endParaRPr sz="1200">
              <a:solidFill>
                <a:schemeClr val="dk1"/>
              </a:solidFill>
              <a:latin typeface="Press Start 2P"/>
              <a:ea typeface="Press Start 2P"/>
              <a:cs typeface="Press Start 2P"/>
              <a:sym typeface="Press Start 2P"/>
            </a:endParaRPr>
          </a:p>
          <a:p>
            <a:pPr indent="-304800" lvl="0" marL="457200" marR="0" rtl="0" algn="l">
              <a:lnSpc>
                <a:spcPct val="150000"/>
              </a:lnSpc>
              <a:spcBef>
                <a:spcPts val="0"/>
              </a:spcBef>
              <a:spcAft>
                <a:spcPts val="0"/>
              </a:spcAft>
              <a:buClr>
                <a:schemeClr val="dk1"/>
              </a:buClr>
              <a:buSzPts val="1200"/>
              <a:buFont typeface="Press Start 2P"/>
              <a:buChar char="■"/>
            </a:pPr>
            <a:r>
              <a:rPr lang="en-US" sz="1200">
                <a:solidFill>
                  <a:schemeClr val="dk1"/>
                </a:solidFill>
                <a:latin typeface="Press Start 2P"/>
                <a:ea typeface="Press Start 2P"/>
                <a:cs typeface="Press Start 2P"/>
                <a:sym typeface="Press Start 2P"/>
              </a:rPr>
              <a:t>Document PDF</a:t>
            </a:r>
            <a:endParaRPr sz="1200">
              <a:solidFill>
                <a:schemeClr val="dk1"/>
              </a:solidFill>
              <a:latin typeface="Press Start 2P"/>
              <a:ea typeface="Press Start 2P"/>
              <a:cs typeface="Press Start 2P"/>
              <a:sym typeface="Press Start 2P"/>
            </a:endParaRPr>
          </a:p>
        </p:txBody>
      </p:sp>
      <p:sp>
        <p:nvSpPr>
          <p:cNvPr id="532" name="Google Shape;532;p42"/>
          <p:cNvSpPr/>
          <p:nvPr/>
        </p:nvSpPr>
        <p:spPr>
          <a:xfrm>
            <a:off x="1853536"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3" name="Google Shape;533;p42"/>
          <p:cNvSpPr/>
          <p:nvPr/>
        </p:nvSpPr>
        <p:spPr>
          <a:xfrm>
            <a:off x="2606848"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4" name="Google Shape;534;p42"/>
          <p:cNvSpPr/>
          <p:nvPr/>
        </p:nvSpPr>
        <p:spPr>
          <a:xfrm>
            <a:off x="3360160"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42"/>
          <p:cNvSpPr/>
          <p:nvPr/>
        </p:nvSpPr>
        <p:spPr>
          <a:xfrm>
            <a:off x="4113472"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6" name="Google Shape;536;p42"/>
          <p:cNvSpPr/>
          <p:nvPr/>
        </p:nvSpPr>
        <p:spPr>
          <a:xfrm>
            <a:off x="4866784" y="4796287"/>
            <a:ext cx="686400" cy="686400"/>
          </a:xfrm>
          <a:prstGeom prst="rect">
            <a:avLst/>
          </a:prstGeom>
          <a:solidFill>
            <a:srgbClr val="8B8B8B"/>
          </a:solidFill>
          <a:ln cap="flat" cmpd="sng" w="1270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7" name="Google Shape;537;p42"/>
          <p:cNvSpPr/>
          <p:nvPr/>
        </p:nvSpPr>
        <p:spPr>
          <a:xfrm>
            <a:off x="8359775" y="2079356"/>
            <a:ext cx="2084100" cy="733500"/>
          </a:xfrm>
          <a:prstGeom prst="roundRect">
            <a:avLst>
              <a:gd fmla="val 0" name="adj"/>
            </a:avLst>
          </a:prstGeom>
          <a:gradFill>
            <a:gsLst>
              <a:gs pos="0">
                <a:srgbClr val="ADADAD"/>
              </a:gs>
              <a:gs pos="100000">
                <a:srgbClr val="D9D9D9"/>
              </a:gs>
            </a:gsLst>
            <a:lin ang="5400012"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Chart, histogram&#10;&#10;Description automatically generated" id="538" name="Google Shape;538;p42"/>
          <p:cNvPicPr preferRelativeResize="0"/>
          <p:nvPr/>
        </p:nvPicPr>
        <p:blipFill rotWithShape="1">
          <a:blip r:embed="rId6">
            <a:alphaModFix/>
          </a:blip>
          <a:srcRect b="0" l="0" r="0" t="0"/>
          <a:stretch/>
        </p:blipFill>
        <p:spPr>
          <a:xfrm>
            <a:off x="4306387" y="4989202"/>
            <a:ext cx="300634" cy="300634"/>
          </a:xfrm>
          <a:prstGeom prst="rect">
            <a:avLst/>
          </a:prstGeom>
          <a:noFill/>
          <a:ln>
            <a:noFill/>
          </a:ln>
        </p:spPr>
      </p:pic>
      <p:pic>
        <p:nvPicPr>
          <p:cNvPr descr="Chart, histogram&#10;&#10;Description automatically generated" id="539" name="Google Shape;539;p42"/>
          <p:cNvPicPr preferRelativeResize="0"/>
          <p:nvPr/>
        </p:nvPicPr>
        <p:blipFill rotWithShape="1">
          <a:blip r:embed="rId6">
            <a:alphaModFix/>
          </a:blip>
          <a:srcRect b="0" l="0" r="0" t="0"/>
          <a:stretch/>
        </p:blipFill>
        <p:spPr>
          <a:xfrm>
            <a:off x="3553075" y="4989202"/>
            <a:ext cx="300634" cy="300634"/>
          </a:xfrm>
          <a:prstGeom prst="rect">
            <a:avLst/>
          </a:prstGeom>
          <a:noFill/>
          <a:ln>
            <a:noFill/>
          </a:ln>
        </p:spPr>
      </p:pic>
      <p:pic>
        <p:nvPicPr>
          <p:cNvPr descr="Chart, histogram&#10;&#10;Description automatically generated" id="540" name="Google Shape;540;p42"/>
          <p:cNvPicPr preferRelativeResize="0"/>
          <p:nvPr/>
        </p:nvPicPr>
        <p:blipFill rotWithShape="1">
          <a:blip r:embed="rId6">
            <a:alphaModFix/>
          </a:blip>
          <a:srcRect b="0" l="0" r="0" t="0"/>
          <a:stretch/>
        </p:blipFill>
        <p:spPr>
          <a:xfrm>
            <a:off x="5059699" y="4989202"/>
            <a:ext cx="300634" cy="300634"/>
          </a:xfrm>
          <a:prstGeom prst="rect">
            <a:avLst/>
          </a:prstGeom>
          <a:noFill/>
          <a:ln>
            <a:noFill/>
          </a:ln>
        </p:spPr>
      </p:pic>
      <p:sp>
        <p:nvSpPr>
          <p:cNvPr id="541" name="Google Shape;541;p42"/>
          <p:cNvSpPr/>
          <p:nvPr/>
        </p:nvSpPr>
        <p:spPr>
          <a:xfrm>
            <a:off x="3093000" y="841675"/>
            <a:ext cx="6006000" cy="733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2" name="Google Shape;542;p42"/>
          <p:cNvSpPr txBox="1"/>
          <p:nvPr/>
        </p:nvSpPr>
        <p:spPr>
          <a:xfrm>
            <a:off x="8283575" y="2154573"/>
            <a:ext cx="2195100" cy="430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Le livre et</a:t>
            </a:r>
            <a:endParaRPr sz="1100">
              <a:solidFill>
                <a:schemeClr val="dk1"/>
              </a:solidFill>
              <a:latin typeface="Press Start 2P"/>
              <a:ea typeface="Press Start 2P"/>
              <a:cs typeface="Press Start 2P"/>
              <a:sym typeface="Press Start 2P"/>
            </a:endParaRPr>
          </a:p>
          <a:p>
            <a:pPr indent="0" lvl="0" marL="0" marR="0" rtl="0" algn="ctr">
              <a:spcBef>
                <a:spcPts val="0"/>
              </a:spcBef>
              <a:spcAft>
                <a:spcPts val="0"/>
              </a:spcAft>
              <a:buNone/>
            </a:pPr>
            <a:r>
              <a:rPr lang="en-US" sz="1100">
                <a:solidFill>
                  <a:schemeClr val="dk1"/>
                </a:solidFill>
                <a:latin typeface="Press Start 2P"/>
                <a:ea typeface="Press Start 2P"/>
                <a:cs typeface="Press Start 2P"/>
                <a:sym typeface="Press Start 2P"/>
              </a:rPr>
              <a:t>la plume</a:t>
            </a:r>
            <a:endParaRPr sz="1100">
              <a:solidFill>
                <a:schemeClr val="dk1"/>
              </a:solidFill>
              <a:latin typeface="Press Start 2P"/>
              <a:ea typeface="Press Start 2P"/>
              <a:cs typeface="Press Start 2P"/>
              <a:sym typeface="Press Start 2P"/>
            </a:endParaRPr>
          </a:p>
        </p:txBody>
      </p:sp>
      <p:sp>
        <p:nvSpPr>
          <p:cNvPr id="543" name="Google Shape;543;p42"/>
          <p:cNvSpPr txBox="1"/>
          <p:nvPr/>
        </p:nvSpPr>
        <p:spPr>
          <a:xfrm>
            <a:off x="3293250" y="928975"/>
            <a:ext cx="5551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Les fonctionnalités pour la classe</a:t>
            </a:r>
            <a:endParaRPr/>
          </a:p>
        </p:txBody>
      </p:sp>
      <p:sp>
        <p:nvSpPr>
          <p:cNvPr id="544" name="Google Shape;544;p42"/>
          <p:cNvSpPr txBox="1"/>
          <p:nvPr/>
        </p:nvSpPr>
        <p:spPr>
          <a:xfrm>
            <a:off x="1748225"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 mode multijoueur</a:t>
            </a:r>
            <a:endParaRPr sz="1100">
              <a:solidFill>
                <a:srgbClr val="D9D9D9"/>
              </a:solidFill>
            </a:endParaRPr>
          </a:p>
        </p:txBody>
      </p:sp>
      <p:sp>
        <p:nvSpPr>
          <p:cNvPr id="545" name="Google Shape;545;p42"/>
          <p:cNvSpPr txBox="1"/>
          <p:nvPr/>
        </p:nvSpPr>
        <p:spPr>
          <a:xfrm>
            <a:off x="4065125" y="2248466"/>
            <a:ext cx="1873800" cy="261600"/>
          </a:xfrm>
          <a:prstGeom prst="rect">
            <a:avLst/>
          </a:prstGeom>
          <a:noFill/>
          <a:ln>
            <a:noFill/>
          </a:ln>
        </p:spPr>
        <p:txBody>
          <a:bodyPr anchorCtr="0" anchor="ctr" bIns="45700" lIns="91425" spcFirstLastPara="1" rIns="91425" wrap="square" tIns="45700">
            <a:sp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PNJ</a:t>
            </a:r>
            <a:endParaRPr sz="1100">
              <a:solidFill>
                <a:srgbClr val="D9D9D9"/>
              </a:solidFill>
              <a:latin typeface="Press Start 2P"/>
              <a:ea typeface="Press Start 2P"/>
              <a:cs typeface="Press Start 2P"/>
              <a:sym typeface="Press Start 2P"/>
            </a:endParaRPr>
          </a:p>
        </p:txBody>
      </p:sp>
      <p:sp>
        <p:nvSpPr>
          <p:cNvPr id="546" name="Google Shape;546;p42"/>
          <p:cNvSpPr txBox="1"/>
          <p:nvPr/>
        </p:nvSpPr>
        <p:spPr>
          <a:xfrm>
            <a:off x="6140950" y="2239173"/>
            <a:ext cx="2084100" cy="261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100">
                <a:solidFill>
                  <a:srgbClr val="D9D9D9"/>
                </a:solidFill>
                <a:latin typeface="Press Start 2P"/>
                <a:ea typeface="Press Start 2P"/>
                <a:cs typeface="Press Start 2P"/>
                <a:sym typeface="Press Start 2P"/>
              </a:rPr>
              <a:t>Les tableaux noirs</a:t>
            </a:r>
            <a:endParaRPr sz="1100"/>
          </a:p>
        </p:txBody>
      </p:sp>
      <p:pic>
        <p:nvPicPr>
          <p:cNvPr id="547" name="Google Shape;547;p42"/>
          <p:cNvPicPr preferRelativeResize="0"/>
          <p:nvPr/>
        </p:nvPicPr>
        <p:blipFill>
          <a:blip r:embed="rId7">
            <a:alphaModFix/>
          </a:blip>
          <a:stretch>
            <a:fillRect/>
          </a:stretch>
        </p:blipFill>
        <p:spPr>
          <a:xfrm>
            <a:off x="5889116" y="2741000"/>
            <a:ext cx="4938924" cy="3196983"/>
          </a:xfrm>
          <a:prstGeom prst="rect">
            <a:avLst/>
          </a:prstGeom>
          <a:noFill/>
          <a:ln>
            <a:noFill/>
          </a:ln>
        </p:spPr>
      </p:pic>
      <p:pic>
        <p:nvPicPr>
          <p:cNvPr descr="A picture containing container, square&#10;&#10;Description automatically generated" id="548" name="Google Shape;548;p42"/>
          <p:cNvPicPr preferRelativeResize="0"/>
          <p:nvPr/>
        </p:nvPicPr>
        <p:blipFill rotWithShape="1">
          <a:blip r:embed="rId8">
            <a:alphaModFix/>
          </a:blip>
          <a:srcRect b="0" l="0" r="0" t="0"/>
          <a:stretch/>
        </p:blipFill>
        <p:spPr>
          <a:xfrm>
            <a:off x="10365464" y="4671182"/>
            <a:ext cx="784149" cy="784150"/>
          </a:xfrm>
          <a:prstGeom prst="rect">
            <a:avLst/>
          </a:prstGeom>
          <a:noFill/>
          <a:ln>
            <a:noFill/>
          </a:ln>
        </p:spPr>
      </p:pic>
      <p:pic>
        <p:nvPicPr>
          <p:cNvPr descr="A picture containing container, square&#10;&#10;Description automatically generated" id="549" name="Google Shape;549;p42"/>
          <p:cNvPicPr preferRelativeResize="0"/>
          <p:nvPr/>
        </p:nvPicPr>
        <p:blipFill rotWithShape="1">
          <a:blip r:embed="rId8">
            <a:alphaModFix/>
          </a:blip>
          <a:srcRect b="0" l="0" r="0" t="0"/>
          <a:stretch/>
        </p:blipFill>
        <p:spPr>
          <a:xfrm>
            <a:off x="10478874" y="4993268"/>
            <a:ext cx="1747837" cy="1747837"/>
          </a:xfrm>
          <a:prstGeom prst="rect">
            <a:avLst/>
          </a:prstGeom>
          <a:noFill/>
          <a:ln>
            <a:noFill/>
          </a:ln>
        </p:spPr>
      </p:pic>
      <p:pic>
        <p:nvPicPr>
          <p:cNvPr descr="A picture containing container, square&#10;&#10;Description automatically generated" id="550" name="Google Shape;550;p42"/>
          <p:cNvPicPr preferRelativeResize="0"/>
          <p:nvPr/>
        </p:nvPicPr>
        <p:blipFill rotWithShape="1">
          <a:blip r:embed="rId8">
            <a:alphaModFix/>
          </a:blip>
          <a:srcRect b="0" l="0" r="0" t="0"/>
          <a:stretch/>
        </p:blipFill>
        <p:spPr>
          <a:xfrm>
            <a:off x="9577100" y="5486685"/>
            <a:ext cx="1262339" cy="1262339"/>
          </a:xfrm>
          <a:prstGeom prst="rect">
            <a:avLst/>
          </a:prstGeom>
          <a:noFill/>
          <a:ln>
            <a:noFill/>
          </a:ln>
        </p:spPr>
      </p:pic>
      <p:pic>
        <p:nvPicPr>
          <p:cNvPr descr="A picture containing clipart&#10;&#10;Description automatically generated" id="551" name="Google Shape;551;p42"/>
          <p:cNvPicPr preferRelativeResize="0"/>
          <p:nvPr/>
        </p:nvPicPr>
        <p:blipFill rotWithShape="1">
          <a:blip r:embed="rId9">
            <a:alphaModFix/>
          </a:blip>
          <a:srcRect b="0" l="0" r="0" t="0"/>
          <a:stretch/>
        </p:blipFill>
        <p:spPr>
          <a:xfrm>
            <a:off x="1879536" y="4803261"/>
            <a:ext cx="646500" cy="646500"/>
          </a:xfrm>
          <a:prstGeom prst="rect">
            <a:avLst/>
          </a:prstGeom>
          <a:noFill/>
          <a:ln>
            <a:noFill/>
          </a:ln>
        </p:spPr>
      </p:pic>
      <p:pic>
        <p:nvPicPr>
          <p:cNvPr id="552" name="Google Shape;552;p42"/>
          <p:cNvPicPr preferRelativeResize="0"/>
          <p:nvPr/>
        </p:nvPicPr>
        <p:blipFill>
          <a:blip r:embed="rId10">
            <a:alphaModFix/>
          </a:blip>
          <a:stretch>
            <a:fillRect/>
          </a:stretch>
        </p:blipFill>
        <p:spPr>
          <a:xfrm>
            <a:off x="2651335" y="4860987"/>
            <a:ext cx="646500" cy="646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31"/>
                                        </p:tgtEl>
                                        <p:attrNameLst>
                                          <p:attrName>style.visibility</p:attrName>
                                        </p:attrNameLst>
                                      </p:cBhvr>
                                      <p:to>
                                        <p:strVal val="visible"/>
                                      </p:to>
                                    </p:set>
                                    <p:animEffect filter="fade" transition="in">
                                      <p:cBhvr>
                                        <p:cTn dur="250"/>
                                        <p:tgtEl>
                                          <p:spTgt spid="531"/>
                                        </p:tgtEl>
                                      </p:cBhvr>
                                    </p:animEffect>
                                  </p:childTnLst>
                                </p:cTn>
                              </p:par>
                            </p:childTnLst>
                          </p:cTn>
                        </p:par>
                        <p:par>
                          <p:cTn fill="hold">
                            <p:stCondLst>
                              <p:cond delay="250"/>
                            </p:stCondLst>
                            <p:childTnLst>
                              <p:par>
                                <p:cTn fill="hold" nodeType="afterEffect" presetClass="entr" presetID="10" presetSubtype="0">
                                  <p:stCondLst>
                                    <p:cond delay="0"/>
                                  </p:stCondLst>
                                  <p:childTnLst>
                                    <p:set>
                                      <p:cBhvr>
                                        <p:cTn dur="1" fill="hold">
                                          <p:stCondLst>
                                            <p:cond delay="0"/>
                                          </p:stCondLst>
                                        </p:cTn>
                                        <p:tgtEl>
                                          <p:spTgt spid="538"/>
                                        </p:tgtEl>
                                        <p:attrNameLst>
                                          <p:attrName>style.visibility</p:attrName>
                                        </p:attrNameLst>
                                      </p:cBhvr>
                                      <p:to>
                                        <p:strVal val="visible"/>
                                      </p:to>
                                    </p:set>
                                    <p:animEffect filter="fade" transition="in">
                                      <p:cBhvr>
                                        <p:cTn dur="1000"/>
                                        <p:tgtEl>
                                          <p:spTgt spid="538"/>
                                        </p:tgtEl>
                                      </p:cBhvr>
                                    </p:animEffect>
                                  </p:childTnLst>
                                </p:cTn>
                              </p:par>
                              <p:par>
                                <p:cTn fill="hold" nodeType="withEffect" presetClass="entr" presetID="10" presetSubtype="0">
                                  <p:stCondLst>
                                    <p:cond delay="0"/>
                                  </p:stCondLst>
                                  <p:childTnLst>
                                    <p:set>
                                      <p:cBhvr>
                                        <p:cTn dur="1" fill="hold">
                                          <p:stCondLst>
                                            <p:cond delay="0"/>
                                          </p:stCondLst>
                                        </p:cTn>
                                        <p:tgtEl>
                                          <p:spTgt spid="539"/>
                                        </p:tgtEl>
                                        <p:attrNameLst>
                                          <p:attrName>style.visibility</p:attrName>
                                        </p:attrNameLst>
                                      </p:cBhvr>
                                      <p:to>
                                        <p:strVal val="visible"/>
                                      </p:to>
                                    </p:set>
                                    <p:animEffect filter="fade" transition="in">
                                      <p:cBhvr>
                                        <p:cTn dur="1000"/>
                                        <p:tgtEl>
                                          <p:spTgt spid="539"/>
                                        </p:tgtEl>
                                      </p:cBhvr>
                                    </p:animEffect>
                                  </p:childTnLst>
                                </p:cTn>
                              </p:par>
                              <p:par>
                                <p:cTn fill="hold" nodeType="withEffect" presetClass="entr" presetID="10" presetSubtype="0">
                                  <p:stCondLst>
                                    <p:cond delay="0"/>
                                  </p:stCondLst>
                                  <p:childTnLst>
                                    <p:set>
                                      <p:cBhvr>
                                        <p:cTn dur="1" fill="hold">
                                          <p:stCondLst>
                                            <p:cond delay="0"/>
                                          </p:stCondLst>
                                        </p:cTn>
                                        <p:tgtEl>
                                          <p:spTgt spid="540"/>
                                        </p:tgtEl>
                                        <p:attrNameLst>
                                          <p:attrName>style.visibility</p:attrName>
                                        </p:attrNameLst>
                                      </p:cBhvr>
                                      <p:to>
                                        <p:strVal val="visible"/>
                                      </p:to>
                                    </p:set>
                                    <p:animEffect filter="fade" transition="in">
                                      <p:cBhvr>
                                        <p:cTn dur="1000"/>
                                        <p:tgtEl>
                                          <p:spTgt spid="540"/>
                                        </p:tgtEl>
                                      </p:cBhvr>
                                    </p:animEffect>
                                  </p:childTnLst>
                                </p:cTn>
                              </p:par>
                              <p:par>
                                <p:cTn fill="hold" nodeType="withEffect" presetClass="entr" presetID="2" presetSubtype="4">
                                  <p:stCondLst>
                                    <p:cond delay="0"/>
                                  </p:stCondLst>
                                  <p:childTnLst>
                                    <p:set>
                                      <p:cBhvr>
                                        <p:cTn dur="1" fill="hold">
                                          <p:stCondLst>
                                            <p:cond delay="0"/>
                                          </p:stCondLst>
                                        </p:cTn>
                                        <p:tgtEl>
                                          <p:spTgt spid="547"/>
                                        </p:tgtEl>
                                        <p:attrNameLst>
                                          <p:attrName>style.visibility</p:attrName>
                                        </p:attrNameLst>
                                      </p:cBhvr>
                                      <p:to>
                                        <p:strVal val="visible"/>
                                      </p:to>
                                    </p:set>
                                    <p:anim calcmode="lin" valueType="num">
                                      <p:cBhvr additive="base">
                                        <p:cTn dur="1000"/>
                                        <p:tgtEl>
                                          <p:spTgt spid="54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50"/>
                                        </p:tgtEl>
                                        <p:attrNameLst>
                                          <p:attrName>style.visibility</p:attrName>
                                        </p:attrNameLst>
                                      </p:cBhvr>
                                      <p:to>
                                        <p:strVal val="visible"/>
                                      </p:to>
                                    </p:set>
                                    <p:anim calcmode="lin" valueType="num">
                                      <p:cBhvr additive="base">
                                        <p:cTn dur="1000"/>
                                        <p:tgtEl>
                                          <p:spTgt spid="55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8"/>
                                        </p:tgtEl>
                                        <p:attrNameLst>
                                          <p:attrName>style.visibility</p:attrName>
                                        </p:attrNameLst>
                                      </p:cBhvr>
                                      <p:to>
                                        <p:strVal val="visible"/>
                                      </p:to>
                                    </p:set>
                                    <p:anim calcmode="lin" valueType="num">
                                      <p:cBhvr additive="base">
                                        <p:cTn dur="1000"/>
                                        <p:tgtEl>
                                          <p:spTgt spid="54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49"/>
                                        </p:tgtEl>
                                        <p:attrNameLst>
                                          <p:attrName>style.visibility</p:attrName>
                                        </p:attrNameLst>
                                      </p:cBhvr>
                                      <p:to>
                                        <p:strVal val="visible"/>
                                      </p:to>
                                    </p:set>
                                    <p:anim calcmode="lin" valueType="num">
                                      <p:cBhvr additive="base">
                                        <p:cTn dur="1000"/>
                                        <p:tgtEl>
                                          <p:spTgt spid="549"/>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56" name="Shape 556"/>
        <p:cNvGrpSpPr/>
        <p:nvPr/>
      </p:nvGrpSpPr>
      <p:grpSpPr>
        <a:xfrm>
          <a:off x="0" y="0"/>
          <a:ext cx="0" cy="0"/>
          <a:chOff x="0" y="0"/>
          <a:chExt cx="0" cy="0"/>
        </a:xfrm>
      </p:grpSpPr>
      <p:sp>
        <p:nvSpPr>
          <p:cNvPr id="557" name="Google Shape;557;p43"/>
          <p:cNvSpPr txBox="1"/>
          <p:nvPr/>
        </p:nvSpPr>
        <p:spPr>
          <a:xfrm>
            <a:off x="502050" y="1596200"/>
            <a:ext cx="11187900" cy="3999900"/>
          </a:xfrm>
          <a:prstGeom prst="rect">
            <a:avLst/>
          </a:prstGeom>
          <a:solidFill>
            <a:schemeClr val="dk1"/>
          </a:solidFill>
          <a:ln cap="flat" cmpd="sng" w="9525">
            <a:solidFill>
              <a:schemeClr val="lt1"/>
            </a:solidFill>
            <a:prstDash val="solid"/>
            <a:round/>
            <a:headEnd len="sm" w="sm" type="none"/>
            <a:tailEnd len="sm" w="sm" type="none"/>
          </a:ln>
        </p:spPr>
        <p:txBody>
          <a:bodyPr anchorCtr="0" anchor="ctr" bIns="91425" lIns="91425" spcFirstLastPara="1" rIns="91425" wrap="square" tIns="91425">
            <a:spAutoFit/>
          </a:bodyPr>
          <a:lstStyle/>
          <a:p>
            <a:pPr indent="0" lvl="0" marL="0" rtl="0" algn="l">
              <a:lnSpc>
                <a:spcPct val="115000"/>
              </a:lnSpc>
              <a:spcBef>
                <a:spcPts val="1000"/>
              </a:spcBef>
              <a:spcAft>
                <a:spcPts val="0"/>
              </a:spcAft>
              <a:buNone/>
            </a:pPr>
            <a:r>
              <a:t/>
            </a:r>
            <a:endParaRPr sz="2800">
              <a:solidFill>
                <a:schemeClr val="lt1"/>
              </a:solidFill>
              <a:latin typeface="Ubuntu"/>
              <a:ea typeface="Ubuntu"/>
              <a:cs typeface="Ubuntu"/>
              <a:sym typeface="Ubuntu"/>
            </a:endParaRPr>
          </a:p>
          <a:p>
            <a:pPr indent="-349250" lvl="1" marL="914400" rtl="0" algn="l">
              <a:lnSpc>
                <a:spcPct val="150000"/>
              </a:lnSpc>
              <a:spcBef>
                <a:spcPts val="100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 mode multijoueur (</a:t>
            </a:r>
            <a:r>
              <a:rPr lang="en-US" sz="1900" u="sng">
                <a:solidFill>
                  <a:srgbClr val="00FF00"/>
                </a:solidFill>
                <a:latin typeface="Press Start 2P"/>
                <a:ea typeface="Press Start 2P"/>
                <a:cs typeface="Press Start 2P"/>
                <a:sym typeface="Press Start 2P"/>
                <a:hlinkClick r:id="rId3">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tableaux noirs (</a:t>
            </a:r>
            <a:r>
              <a:rPr lang="en-US" sz="1900" u="sng">
                <a:solidFill>
                  <a:srgbClr val="00FF00"/>
                </a:solidFill>
                <a:latin typeface="Press Start 2P"/>
                <a:ea typeface="Press Start 2P"/>
                <a:cs typeface="Press Start 2P"/>
                <a:sym typeface="Press Start 2P"/>
                <a:hlinkClick r:id="rId4">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L’appareil photo, le portefeuille, le livre et la plume (</a:t>
            </a:r>
            <a:r>
              <a:rPr lang="en-US" sz="1900" u="sng">
                <a:solidFill>
                  <a:srgbClr val="00FF00"/>
                </a:solidFill>
                <a:latin typeface="Press Start 2P"/>
                <a:ea typeface="Press Start 2P"/>
                <a:cs typeface="Press Start 2P"/>
                <a:sym typeface="Press Start 2P"/>
                <a:hlinkClick r:id="rId5">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349250" lvl="1" marL="914400" rtl="0" algn="l">
              <a:lnSpc>
                <a:spcPct val="150000"/>
              </a:lnSpc>
              <a:spcBef>
                <a:spcPts val="0"/>
              </a:spcBef>
              <a:spcAft>
                <a:spcPts val="0"/>
              </a:spcAft>
              <a:buClr>
                <a:schemeClr val="lt1"/>
              </a:buClr>
              <a:buSzPts val="1900"/>
              <a:buFont typeface="Press Start 2P"/>
              <a:buChar char="✓"/>
            </a:pPr>
            <a:r>
              <a:rPr lang="en-US" sz="1900">
                <a:solidFill>
                  <a:schemeClr val="lt1"/>
                </a:solidFill>
                <a:latin typeface="Press Start 2P"/>
                <a:ea typeface="Press Start 2P"/>
                <a:cs typeface="Press Start 2P"/>
                <a:sym typeface="Press Start 2P"/>
              </a:rPr>
              <a:t>Les personnages non-joueurs </a:t>
            </a:r>
            <a:endParaRPr sz="1900">
              <a:solidFill>
                <a:schemeClr val="lt1"/>
              </a:solidFill>
              <a:latin typeface="Press Start 2P"/>
              <a:ea typeface="Press Start 2P"/>
              <a:cs typeface="Press Start 2P"/>
              <a:sym typeface="Press Start 2P"/>
            </a:endParaRPr>
          </a:p>
          <a:p>
            <a:pPr indent="0" lvl="0" marL="914400" rtl="0" algn="l">
              <a:lnSpc>
                <a:spcPct val="150000"/>
              </a:lnSpc>
              <a:spcBef>
                <a:spcPts val="0"/>
              </a:spcBef>
              <a:spcAft>
                <a:spcPts val="0"/>
              </a:spcAft>
              <a:buNone/>
            </a:pPr>
            <a:r>
              <a:rPr lang="en-US" sz="1900">
                <a:solidFill>
                  <a:schemeClr val="lt1"/>
                </a:solidFill>
                <a:latin typeface="Press Start 2P"/>
                <a:ea typeface="Press Start 2P"/>
                <a:cs typeface="Press Start 2P"/>
                <a:sym typeface="Press Start 2P"/>
              </a:rPr>
              <a:t>(</a:t>
            </a:r>
            <a:r>
              <a:rPr lang="en-US" sz="1900" u="sng">
                <a:solidFill>
                  <a:srgbClr val="00FF00"/>
                </a:solidFill>
                <a:latin typeface="Press Start 2P"/>
                <a:ea typeface="Press Start 2P"/>
                <a:cs typeface="Press Start 2P"/>
                <a:sym typeface="Press Start 2P"/>
                <a:hlinkClick r:id="rId6">
                  <a:extLst>
                    <a:ext uri="{A12FA001-AC4F-418D-AE19-62706E023703}">
                      <ahyp:hlinkClr val="tx"/>
                    </a:ext>
                  </a:extLst>
                </a:hlinkClick>
              </a:rPr>
              <a:t>page autoformation</a:t>
            </a:r>
            <a:r>
              <a:rPr lang="en-US" sz="1900">
                <a:solidFill>
                  <a:schemeClr val="lt1"/>
                </a:solidFill>
                <a:latin typeface="Press Start 2P"/>
                <a:ea typeface="Press Start 2P"/>
                <a:cs typeface="Press Start 2P"/>
                <a:sym typeface="Press Start 2P"/>
              </a:rPr>
              <a:t>).</a:t>
            </a:r>
            <a:endParaRPr sz="1900">
              <a:solidFill>
                <a:schemeClr val="lt1"/>
              </a:solidFill>
              <a:latin typeface="Press Start 2P"/>
              <a:ea typeface="Press Start 2P"/>
              <a:cs typeface="Press Start 2P"/>
              <a:sym typeface="Press Start 2P"/>
            </a:endParaRPr>
          </a:p>
          <a:p>
            <a:pPr indent="0" lvl="0" marL="914400" rtl="0" algn="l">
              <a:lnSpc>
                <a:spcPct val="115000"/>
              </a:lnSpc>
              <a:spcBef>
                <a:spcPts val="1000"/>
              </a:spcBef>
              <a:spcAft>
                <a:spcPts val="1000"/>
              </a:spcAft>
              <a:buNone/>
            </a:pPr>
            <a:r>
              <a:t/>
            </a:r>
            <a:endParaRPr sz="2800">
              <a:solidFill>
                <a:schemeClr val="lt1"/>
              </a:solidFill>
              <a:latin typeface="Ubuntu"/>
              <a:ea typeface="Ubuntu"/>
              <a:cs typeface="Ubuntu"/>
              <a:sym typeface="Ubuntu"/>
            </a:endParaRPr>
          </a:p>
        </p:txBody>
      </p:sp>
      <p:pic>
        <p:nvPicPr>
          <p:cNvPr id="558" name="Google Shape;558;p43"/>
          <p:cNvPicPr preferRelativeResize="0"/>
          <p:nvPr/>
        </p:nvPicPr>
        <p:blipFill>
          <a:blip r:embed="rId7">
            <a:alphaModFix/>
          </a:blip>
          <a:stretch>
            <a:fillRect/>
          </a:stretch>
        </p:blipFill>
        <p:spPr>
          <a:xfrm>
            <a:off x="2662238" y="299750"/>
            <a:ext cx="6867525" cy="1000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62" name="Shape 562"/>
        <p:cNvGrpSpPr/>
        <p:nvPr/>
      </p:nvGrpSpPr>
      <p:grpSpPr>
        <a:xfrm>
          <a:off x="0" y="0"/>
          <a:ext cx="0" cy="0"/>
          <a:chOff x="0" y="0"/>
          <a:chExt cx="0" cy="0"/>
        </a:xfrm>
      </p:grpSpPr>
      <p:sp>
        <p:nvSpPr>
          <p:cNvPr id="563" name="Google Shape;563;p44"/>
          <p:cNvSpPr/>
          <p:nvPr/>
        </p:nvSpPr>
        <p:spPr>
          <a:xfrm>
            <a:off x="4032750" y="783623"/>
            <a:ext cx="3963300" cy="9918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4" name="Google Shape;564;p44"/>
          <p:cNvSpPr txBox="1"/>
          <p:nvPr/>
        </p:nvSpPr>
        <p:spPr>
          <a:xfrm>
            <a:off x="4107300" y="966856"/>
            <a:ext cx="38142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D8D8D8"/>
                </a:solidFill>
                <a:latin typeface="Press Start 2P"/>
                <a:ea typeface="Press Start 2P"/>
                <a:cs typeface="Press Start 2P"/>
                <a:sym typeface="Press Start 2P"/>
              </a:rPr>
              <a:t>Badge «Découverte»</a:t>
            </a:r>
            <a:endParaRPr/>
          </a:p>
        </p:txBody>
      </p:sp>
      <p:sp>
        <p:nvSpPr>
          <p:cNvPr id="565" name="Google Shape;565;p44"/>
          <p:cNvSpPr txBox="1"/>
          <p:nvPr/>
        </p:nvSpPr>
        <p:spPr>
          <a:xfrm>
            <a:off x="2009850" y="2242450"/>
            <a:ext cx="8009100" cy="3637800"/>
          </a:xfrm>
          <a:prstGeom prst="rect">
            <a:avLst/>
          </a:prstGeom>
          <a:solidFill>
            <a:srgbClr val="000000"/>
          </a:solidFill>
          <a:ln>
            <a:noFill/>
          </a:ln>
        </p:spPr>
        <p:txBody>
          <a:bodyPr anchorCtr="0" anchor="ctr" bIns="91425" lIns="91425" spcFirstLastPara="1" rIns="91425" wrap="square" tIns="91425">
            <a:noAutofit/>
          </a:bodyPr>
          <a:lstStyle/>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Se créer un compte gratuit sur </a:t>
            </a:r>
            <a:r>
              <a:rPr lang="en-US" sz="2300" u="sng">
                <a:solidFill>
                  <a:srgbClr val="00FF00"/>
                </a:solidFill>
                <a:latin typeface="Century Gothic"/>
                <a:ea typeface="Century Gothic"/>
                <a:cs typeface="Century Gothic"/>
                <a:sym typeface="Century Gothic"/>
                <a:hlinkClick r:id="rId3">
                  <a:extLst>
                    <a:ext uri="{A12FA001-AC4F-418D-AE19-62706E023703}">
                      <ahyp:hlinkClr val="tx"/>
                    </a:ext>
                  </a:extLst>
                </a:hlinkClick>
              </a:rPr>
              <a:t>Campus RÉCIT</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Valider le courriel, se connecter;</a:t>
            </a:r>
            <a:endParaRPr sz="2300">
              <a:solidFill>
                <a:srgbClr val="FFFFFF"/>
              </a:solidFill>
              <a:latin typeface="Century Gothic"/>
              <a:ea typeface="Century Gothic"/>
              <a:cs typeface="Century Gothic"/>
              <a:sym typeface="Century Gothic"/>
            </a:endParaRPr>
          </a:p>
          <a:p>
            <a:pPr indent="0" lvl="0" marL="9144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S’inscrire à l’autoformation </a:t>
            </a:r>
            <a:endParaRPr sz="2300">
              <a:solidFill>
                <a:srgbClr val="FFFFFF"/>
              </a:solidFill>
              <a:latin typeface="Century Gothic"/>
              <a:ea typeface="Century Gothic"/>
              <a:cs typeface="Century Gothic"/>
              <a:sym typeface="Century Gothic"/>
            </a:endParaRPr>
          </a:p>
          <a:p>
            <a:pPr indent="-374650" lvl="1" marL="9144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a:t>
            </a:r>
            <a:r>
              <a:rPr lang="en-US" sz="2300" u="sng">
                <a:solidFill>
                  <a:srgbClr val="00FF00"/>
                </a:solidFill>
                <a:latin typeface="Century Gothic"/>
                <a:ea typeface="Century Gothic"/>
                <a:cs typeface="Century Gothic"/>
                <a:sym typeface="Century Gothic"/>
                <a:hlinkClick r:id="rId4">
                  <a:extLst>
                    <a:ext uri="{A12FA001-AC4F-418D-AE19-62706E023703}">
                      <ahyp:hlinkClr val="tx"/>
                    </a:ext>
                  </a:extLst>
                </a:hlinkClick>
              </a:rPr>
              <a:t>Minecraft Education en MST</a:t>
            </a:r>
            <a:r>
              <a:rPr lang="en-US" sz="2300">
                <a:solidFill>
                  <a:srgbClr val="FFFFFF"/>
                </a:solidFill>
                <a:latin typeface="Century Gothic"/>
                <a:ea typeface="Century Gothic"/>
                <a:cs typeface="Century Gothic"/>
                <a:sym typeface="Century Gothic"/>
              </a:rPr>
              <a:t>»; </a:t>
            </a:r>
            <a:endParaRPr sz="2300">
              <a:solidFill>
                <a:srgbClr val="FFFFFF"/>
              </a:solidFill>
              <a:latin typeface="Century Gothic"/>
              <a:ea typeface="Century Gothic"/>
              <a:cs typeface="Century Gothic"/>
              <a:sym typeface="Century Gothic"/>
            </a:endParaRPr>
          </a:p>
          <a:p>
            <a:pPr indent="0" lvl="0" marL="457200" rtl="0" algn="l">
              <a:lnSpc>
                <a:spcPct val="80000"/>
              </a:lnSpc>
              <a:spcBef>
                <a:spcPts val="0"/>
              </a:spcBef>
              <a:spcAft>
                <a:spcPts val="0"/>
              </a:spcAft>
              <a:buNone/>
            </a:pPr>
            <a:r>
              <a:t/>
            </a:r>
            <a:endParaRPr sz="2300">
              <a:solidFill>
                <a:srgbClr val="FFFFFF"/>
              </a:solidFill>
              <a:latin typeface="Century Gothic"/>
              <a:ea typeface="Century Gothic"/>
              <a:cs typeface="Century Gothic"/>
              <a:sym typeface="Century Gothic"/>
            </a:endParaRPr>
          </a:p>
          <a:p>
            <a:pPr indent="-374650" lvl="0" marL="457200" rtl="0" algn="l">
              <a:lnSpc>
                <a:spcPct val="80000"/>
              </a:lnSpc>
              <a:spcBef>
                <a:spcPts val="0"/>
              </a:spcBef>
              <a:spcAft>
                <a:spcPts val="0"/>
              </a:spcAft>
              <a:buClr>
                <a:srgbClr val="FFFFFF"/>
              </a:buClr>
              <a:buSzPts val="2300"/>
              <a:buFont typeface="Century Gothic"/>
              <a:buChar char="■"/>
            </a:pPr>
            <a:r>
              <a:rPr lang="en-US" sz="2300">
                <a:solidFill>
                  <a:srgbClr val="FFFFFF"/>
                </a:solidFill>
                <a:latin typeface="Century Gothic"/>
                <a:ea typeface="Century Gothic"/>
                <a:cs typeface="Century Gothic"/>
                <a:sym typeface="Century Gothic"/>
              </a:rPr>
              <a:t>Consulter </a:t>
            </a:r>
            <a:r>
              <a:rPr lang="en-US" sz="2300" u="sng">
                <a:solidFill>
                  <a:srgbClr val="00FF00"/>
                </a:solidFill>
                <a:latin typeface="Century Gothic"/>
                <a:ea typeface="Century Gothic"/>
                <a:cs typeface="Century Gothic"/>
                <a:sym typeface="Century Gothic"/>
                <a:hlinkClick r:id="rId5">
                  <a:extLst>
                    <a:ext uri="{A12FA001-AC4F-418D-AE19-62706E023703}">
                      <ahyp:hlinkClr val="tx"/>
                    </a:ext>
                  </a:extLst>
                </a:hlinkClick>
              </a:rPr>
              <a:t>cette page</a:t>
            </a:r>
            <a:r>
              <a:rPr lang="en-US" sz="2300">
                <a:solidFill>
                  <a:srgbClr val="FFFFFF"/>
                </a:solidFill>
                <a:latin typeface="Century Gothic"/>
                <a:ea typeface="Century Gothic"/>
                <a:cs typeface="Century Gothic"/>
                <a:sym typeface="Century Gothic"/>
              </a:rPr>
              <a:t>.</a:t>
            </a:r>
            <a:endParaRPr sz="23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t/>
            </a:r>
            <a:endParaRPr sz="2100">
              <a:solidFill>
                <a:srgbClr val="FFFFFF"/>
              </a:solidFill>
              <a:latin typeface="Century Gothic"/>
              <a:ea typeface="Century Gothic"/>
              <a:cs typeface="Century Gothic"/>
              <a:sym typeface="Century Gothic"/>
            </a:endParaRPr>
          </a:p>
          <a:p>
            <a:pPr indent="0" lvl="0" marL="0" rtl="0" algn="l">
              <a:lnSpc>
                <a:spcPct val="80000"/>
              </a:lnSpc>
              <a:spcBef>
                <a:spcPts val="0"/>
              </a:spcBef>
              <a:spcAft>
                <a:spcPts val="0"/>
              </a:spcAft>
              <a:buNone/>
            </a:pPr>
            <a:r>
              <a:rPr i="1" lang="en-US" sz="1700">
                <a:solidFill>
                  <a:srgbClr val="FFFFFF"/>
                </a:solidFill>
                <a:latin typeface="Century Gothic"/>
                <a:ea typeface="Century Gothic"/>
                <a:cs typeface="Century Gothic"/>
                <a:sym typeface="Century Gothic"/>
              </a:rPr>
              <a:t>Note : le lien sera disponible que quelques heures.</a:t>
            </a:r>
            <a:endParaRPr i="1" sz="1700">
              <a:solidFill>
                <a:srgbClr val="FFFFFF"/>
              </a:solidFill>
              <a:latin typeface="Century Gothic"/>
              <a:ea typeface="Century Gothic"/>
              <a:cs typeface="Century Gothic"/>
              <a:sym typeface="Century Gothic"/>
            </a:endParaRPr>
          </a:p>
          <a:p>
            <a:pPr indent="0" lvl="0" marL="457200" rtl="0" algn="l">
              <a:lnSpc>
                <a:spcPct val="95000"/>
              </a:lnSpc>
              <a:spcBef>
                <a:spcPts val="0"/>
              </a:spcBef>
              <a:spcAft>
                <a:spcPts val="1200"/>
              </a:spcAft>
              <a:buNone/>
            </a:pPr>
            <a:r>
              <a:t/>
            </a:r>
            <a:endParaRPr sz="2000">
              <a:solidFill>
                <a:srgbClr val="FFFFFF"/>
              </a:solidFill>
              <a:latin typeface="Ubuntu"/>
              <a:ea typeface="Ubuntu"/>
              <a:cs typeface="Ubuntu"/>
              <a:sym typeface="Ubuntu"/>
            </a:endParaRPr>
          </a:p>
        </p:txBody>
      </p:sp>
      <p:pic>
        <p:nvPicPr>
          <p:cNvPr id="566" name="Google Shape;566;p44"/>
          <p:cNvPicPr preferRelativeResize="0"/>
          <p:nvPr/>
        </p:nvPicPr>
        <p:blipFill>
          <a:blip r:embed="rId6">
            <a:alphaModFix/>
          </a:blip>
          <a:stretch>
            <a:fillRect/>
          </a:stretch>
        </p:blipFill>
        <p:spPr>
          <a:xfrm>
            <a:off x="8698710" y="3923850"/>
            <a:ext cx="2634075" cy="2634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4">
                                  <p:stCondLst>
                                    <p:cond delay="0"/>
                                  </p:stCondLst>
                                  <p:childTnLst>
                                    <p:set>
                                      <p:cBhvr>
                                        <p:cTn dur="1" fill="hold">
                                          <p:stCondLst>
                                            <p:cond delay="0"/>
                                          </p:stCondLst>
                                        </p:cTn>
                                        <p:tgtEl>
                                          <p:spTgt spid="566"/>
                                        </p:tgtEl>
                                        <p:attrNameLst>
                                          <p:attrName>style.visibility</p:attrName>
                                        </p:attrNameLst>
                                      </p:cBhvr>
                                      <p:to>
                                        <p:strVal val="visible"/>
                                      </p:to>
                                    </p:set>
                                    <p:anim calcmode="lin" valueType="num">
                                      <p:cBhvr additive="base">
                                        <p:cTn dur="1000"/>
                                        <p:tgtEl>
                                          <p:spTgt spid="566"/>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pic>
        <p:nvPicPr>
          <p:cNvPr id="571" name="Google Shape;571;p45"/>
          <p:cNvPicPr preferRelativeResize="0"/>
          <p:nvPr/>
        </p:nvPicPr>
        <p:blipFill rotWithShape="1">
          <a:blip r:embed="rId3">
            <a:alphaModFix/>
          </a:blip>
          <a:srcRect b="0" l="0" r="0" t="0"/>
          <a:stretch/>
        </p:blipFill>
        <p:spPr>
          <a:xfrm>
            <a:off x="0" y="-388975"/>
            <a:ext cx="12192001" cy="8210701"/>
          </a:xfrm>
          <a:prstGeom prst="rect">
            <a:avLst/>
          </a:prstGeom>
          <a:noFill/>
          <a:ln>
            <a:noFill/>
          </a:ln>
        </p:spPr>
      </p:pic>
      <p:pic>
        <p:nvPicPr>
          <p:cNvPr descr="A picture containing text, toy&#10;&#10;Description automatically generated" id="572" name="Google Shape;572;p45"/>
          <p:cNvPicPr preferRelativeResize="0"/>
          <p:nvPr/>
        </p:nvPicPr>
        <p:blipFill rotWithShape="1">
          <a:blip r:embed="rId4">
            <a:alphaModFix/>
          </a:blip>
          <a:srcRect b="0" l="0" r="0" t="0"/>
          <a:stretch/>
        </p:blipFill>
        <p:spPr>
          <a:xfrm>
            <a:off x="8218714" y="3606921"/>
            <a:ext cx="4963887" cy="3901106"/>
          </a:xfrm>
          <a:prstGeom prst="rect">
            <a:avLst/>
          </a:prstGeom>
          <a:noFill/>
          <a:ln>
            <a:noFill/>
          </a:ln>
          <a:effectLst>
            <a:outerShdw blurRad="419100" rotWithShape="0" algn="tl" dir="2700000" dist="38100">
              <a:srgbClr val="000000">
                <a:alpha val="80000"/>
              </a:srgbClr>
            </a:outerShdw>
          </a:effectLst>
        </p:spPr>
      </p:pic>
      <p:sp>
        <p:nvSpPr>
          <p:cNvPr id="573" name="Google Shape;573;p45">
            <a:hlinkClick action="ppaction://hlinkshowjump?jump=nextslide"/>
          </p:cNvPr>
          <p:cNvSpPr/>
          <p:nvPr/>
        </p:nvSpPr>
        <p:spPr>
          <a:xfrm>
            <a:off x="3943350" y="2766536"/>
            <a:ext cx="4305300" cy="525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74" name="Google Shape;574;p45"/>
          <p:cNvSpPr txBox="1"/>
          <p:nvPr/>
        </p:nvSpPr>
        <p:spPr>
          <a:xfrm>
            <a:off x="4158500" y="2891050"/>
            <a:ext cx="38598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500">
                <a:solidFill>
                  <a:srgbClr val="D8D8D8"/>
                </a:solidFill>
                <a:latin typeface="Press Start 2P"/>
                <a:ea typeface="Press Start 2P"/>
                <a:cs typeface="Press Start 2P"/>
                <a:sym typeface="Press Start 2P"/>
              </a:rPr>
              <a:t>Merci!</a:t>
            </a:r>
            <a:endParaRPr b="0" i="0" sz="1500" u="none" cap="none" strike="noStrike">
              <a:solidFill>
                <a:srgbClr val="D8D8D8"/>
              </a:solidFill>
              <a:latin typeface="Press Start 2P"/>
              <a:ea typeface="Press Start 2P"/>
              <a:cs typeface="Press Start 2P"/>
              <a:sym typeface="Press Start 2P"/>
            </a:endParaRPr>
          </a:p>
        </p:txBody>
      </p:sp>
      <p:pic>
        <p:nvPicPr>
          <p:cNvPr id="575" name="Google Shape;575;p45"/>
          <p:cNvPicPr preferRelativeResize="0"/>
          <p:nvPr/>
        </p:nvPicPr>
        <p:blipFill>
          <a:blip r:embed="rId5">
            <a:alphaModFix/>
          </a:blip>
          <a:stretch>
            <a:fillRect/>
          </a:stretch>
        </p:blipFill>
        <p:spPr>
          <a:xfrm flipH="1">
            <a:off x="-838200" y="2257800"/>
            <a:ext cx="3411025" cy="5685050"/>
          </a:xfrm>
          <a:prstGeom prst="rect">
            <a:avLst/>
          </a:prstGeom>
          <a:noFill/>
          <a:ln>
            <a:noFill/>
          </a:ln>
        </p:spPr>
      </p:pic>
      <p:pic>
        <p:nvPicPr>
          <p:cNvPr id="576" name="Google Shape;576;p45"/>
          <p:cNvPicPr preferRelativeResize="0"/>
          <p:nvPr/>
        </p:nvPicPr>
        <p:blipFill>
          <a:blip r:embed="rId6">
            <a:alphaModFix/>
          </a:blip>
          <a:stretch>
            <a:fillRect/>
          </a:stretch>
        </p:blipFill>
        <p:spPr>
          <a:xfrm>
            <a:off x="255127" y="-228200"/>
            <a:ext cx="871925" cy="1407200"/>
          </a:xfrm>
          <a:prstGeom prst="rect">
            <a:avLst/>
          </a:prstGeom>
          <a:noFill/>
          <a:ln>
            <a:noFill/>
          </a:ln>
        </p:spPr>
      </p:pic>
      <p:pic>
        <p:nvPicPr>
          <p:cNvPr id="577" name="Google Shape;577;p45"/>
          <p:cNvPicPr preferRelativeResize="0"/>
          <p:nvPr/>
        </p:nvPicPr>
        <p:blipFill>
          <a:blip r:embed="rId7">
            <a:alphaModFix/>
          </a:blip>
          <a:stretch>
            <a:fillRect/>
          </a:stretch>
        </p:blipFill>
        <p:spPr>
          <a:xfrm>
            <a:off x="3301725" y="1016446"/>
            <a:ext cx="5588550" cy="1353299"/>
          </a:xfrm>
          <a:prstGeom prst="rect">
            <a:avLst/>
          </a:prstGeom>
          <a:noFill/>
          <a:ln>
            <a:noFill/>
          </a:ln>
        </p:spPr>
      </p:pic>
      <p:pic>
        <p:nvPicPr>
          <p:cNvPr descr="A picture containing LEGO, toy&#10;&#10;Description automatically generated" id="578" name="Google Shape;578;p45"/>
          <p:cNvPicPr preferRelativeResize="0"/>
          <p:nvPr/>
        </p:nvPicPr>
        <p:blipFill rotWithShape="1">
          <a:blip r:embed="rId8">
            <a:alphaModFix/>
          </a:blip>
          <a:srcRect b="0" l="0" r="0" t="0"/>
          <a:stretch/>
        </p:blipFill>
        <p:spPr>
          <a:xfrm flipH="1">
            <a:off x="1245050" y="5324523"/>
            <a:ext cx="1406950" cy="1609676"/>
          </a:xfrm>
          <a:prstGeom prst="rect">
            <a:avLst/>
          </a:prstGeom>
          <a:noFill/>
          <a:ln>
            <a:noFill/>
          </a:ln>
          <a:effectLst>
            <a:outerShdw blurRad="444500" rotWithShape="0" algn="tr" dir="8100000" dist="38100">
              <a:srgbClr val="000000">
                <a:alpha val="78820"/>
              </a:srgbClr>
            </a:outerShdw>
          </a:effectLst>
        </p:spPr>
      </p:pic>
      <p:sp>
        <p:nvSpPr>
          <p:cNvPr id="579" name="Google Shape;579;p45"/>
          <p:cNvSpPr txBox="1"/>
          <p:nvPr/>
        </p:nvSpPr>
        <p:spPr>
          <a:xfrm>
            <a:off x="1158800" y="33425"/>
            <a:ext cx="3072000" cy="855600"/>
          </a:xfrm>
          <a:prstGeom prst="rect">
            <a:avLst/>
          </a:prstGeom>
          <a:noFill/>
          <a:ln>
            <a:noFill/>
          </a:ln>
        </p:spPr>
        <p:txBody>
          <a:bodyPr anchorCtr="0" anchor="t" bIns="121900" lIns="121900" spcFirstLastPara="1" rIns="121900" wrap="square" tIns="121900">
            <a:normAutofit fontScale="85000"/>
          </a:bodyPr>
          <a:lstStyle/>
          <a:p>
            <a:pPr indent="0" lvl="0" marL="0" rtl="0" algn="l">
              <a:spcBef>
                <a:spcPts val="0"/>
              </a:spcBef>
              <a:spcAft>
                <a:spcPts val="0"/>
              </a:spcAft>
              <a:buNone/>
            </a:pPr>
            <a:r>
              <a:rPr lang="en-US" sz="1500">
                <a:solidFill>
                  <a:srgbClr val="FFFFFF"/>
                </a:solidFill>
                <a:latin typeface="Viga"/>
                <a:ea typeface="Viga"/>
                <a:cs typeface="Viga"/>
                <a:sym typeface="Viga"/>
              </a:rPr>
              <a:t>Service national</a:t>
            </a:r>
            <a:endParaRPr sz="1500">
              <a:solidFill>
                <a:srgbClr val="FFFFFF"/>
              </a:solidFill>
              <a:latin typeface="Viga"/>
              <a:ea typeface="Viga"/>
              <a:cs typeface="Viga"/>
              <a:sym typeface="Viga"/>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DOMAINE DE LA MATHÉMATIQUE,</a:t>
            </a:r>
            <a:endParaRPr b="1" sz="1500">
              <a:solidFill>
                <a:srgbClr val="FFFFFF"/>
              </a:solidFill>
              <a:latin typeface="Ubuntu"/>
              <a:ea typeface="Ubuntu"/>
              <a:cs typeface="Ubuntu"/>
              <a:sym typeface="Ubuntu"/>
            </a:endParaRPr>
          </a:p>
          <a:p>
            <a:pPr indent="0" lvl="0" marL="0" rtl="0" algn="l">
              <a:spcBef>
                <a:spcPts val="0"/>
              </a:spcBef>
              <a:spcAft>
                <a:spcPts val="0"/>
              </a:spcAft>
              <a:buNone/>
            </a:pPr>
            <a:r>
              <a:rPr b="1" lang="en-US" sz="1500">
                <a:solidFill>
                  <a:srgbClr val="FFFFFF"/>
                </a:solidFill>
                <a:latin typeface="Ubuntu"/>
                <a:ea typeface="Ubuntu"/>
                <a:cs typeface="Ubuntu"/>
                <a:sym typeface="Ubuntu"/>
              </a:rPr>
              <a:t>DE LA SCIENCE ET TECHNOLOGIE</a:t>
            </a:r>
            <a:endParaRPr b="1" sz="1500">
              <a:solidFill>
                <a:srgbClr val="FFFFFF"/>
              </a:solidFill>
              <a:latin typeface="Ubuntu"/>
              <a:ea typeface="Ubuntu"/>
              <a:cs typeface="Ubuntu"/>
              <a:sym typeface="Ubuntu"/>
            </a:endParaRPr>
          </a:p>
        </p:txBody>
      </p:sp>
      <p:sp>
        <p:nvSpPr>
          <p:cNvPr id="580" name="Google Shape;580;p45"/>
          <p:cNvSpPr txBox="1"/>
          <p:nvPr/>
        </p:nvSpPr>
        <p:spPr>
          <a:xfrm>
            <a:off x="3037700" y="5176500"/>
            <a:ext cx="5993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u="sng">
                <a:solidFill>
                  <a:schemeClr val="accent4"/>
                </a:solidFill>
                <a:latin typeface="Press Start 2P"/>
                <a:ea typeface="Press Start 2P"/>
                <a:cs typeface="Press Start 2P"/>
                <a:sym typeface="Press Start 2P"/>
                <a:hlinkClick r:id="rId9">
                  <a:extLst>
                    <a:ext uri="{A12FA001-AC4F-418D-AE19-62706E023703}">
                      <ahyp:hlinkClr val="tx"/>
                    </a:ext>
                  </a:extLst>
                </a:hlinkClick>
              </a:rPr>
              <a:t>recitmst.qc.ca/minecraft</a:t>
            </a:r>
            <a:r>
              <a:rPr lang="en-US" u="sng">
                <a:solidFill>
                  <a:schemeClr val="accent4"/>
                </a:solidFill>
                <a:latin typeface="Press Start 2P"/>
                <a:ea typeface="Press Start 2P"/>
                <a:cs typeface="Press Start 2P"/>
                <a:sym typeface="Press Start 2P"/>
                <a:hlinkClick r:id="rId10">
                  <a:extLst>
                    <a:ext uri="{A12FA001-AC4F-418D-AE19-62706E023703}">
                      <ahyp:hlinkClr val="tx"/>
                    </a:ext>
                  </a:extLst>
                </a:hlinkClick>
              </a:rPr>
              <a:t>6122024</a:t>
            </a:r>
            <a:endParaRPr>
              <a:solidFill>
                <a:schemeClr val="accent4"/>
              </a:solidFill>
              <a:latin typeface="Press Start 2P"/>
              <a:ea typeface="Press Start 2P"/>
              <a:cs typeface="Press Start 2P"/>
              <a:sym typeface="Press Start 2P"/>
            </a:endParaRPr>
          </a:p>
        </p:txBody>
      </p:sp>
      <p:sp>
        <p:nvSpPr>
          <p:cNvPr id="581" name="Google Shape;581;p45"/>
          <p:cNvSpPr/>
          <p:nvPr/>
        </p:nvSpPr>
        <p:spPr>
          <a:xfrm>
            <a:off x="3468150" y="3689350"/>
            <a:ext cx="5031000" cy="1434900"/>
          </a:xfrm>
          <a:prstGeom prst="rect">
            <a:avLst/>
          </a:prstGeom>
          <a:gradFill>
            <a:gsLst>
              <a:gs pos="0">
                <a:srgbClr val="848484"/>
              </a:gs>
              <a:gs pos="3540">
                <a:srgbClr val="848484"/>
              </a:gs>
              <a:gs pos="55000">
                <a:srgbClr val="6D6D6D"/>
              </a:gs>
              <a:gs pos="100000">
                <a:srgbClr val="848484"/>
              </a:gs>
            </a:gsLst>
            <a:lin ang="5400012" scaled="0"/>
          </a:gradFill>
          <a:ln cap="flat" cmpd="sng" w="19050">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582" name="Google Shape;582;p45"/>
          <p:cNvSpPr txBox="1"/>
          <p:nvPr/>
        </p:nvSpPr>
        <p:spPr>
          <a:xfrm>
            <a:off x="3301725" y="3923350"/>
            <a:ext cx="5328000" cy="999900"/>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None/>
            </a:pPr>
            <a:r>
              <a:rPr lang="en-US" sz="2300">
                <a:solidFill>
                  <a:srgbClr val="FFFFFF"/>
                </a:solidFill>
                <a:latin typeface="Press Start 2P"/>
                <a:ea typeface="Press Start 2P"/>
                <a:cs typeface="Press Start 2P"/>
                <a:sym typeface="Press Start 2P"/>
              </a:rPr>
              <a:t>Stéphanie Rioux</a:t>
            </a:r>
            <a:endParaRPr sz="2300">
              <a:solidFill>
                <a:srgbClr val="FFFFFF"/>
              </a:solidFill>
              <a:latin typeface="Press Start 2P"/>
              <a:ea typeface="Press Start 2P"/>
              <a:cs typeface="Press Start 2P"/>
              <a:sym typeface="Press Start 2P"/>
            </a:endParaRPr>
          </a:p>
          <a:p>
            <a:pPr indent="0" lvl="0" marL="0" rtl="0" algn="ctr">
              <a:spcBef>
                <a:spcPts val="0"/>
              </a:spcBef>
              <a:spcAft>
                <a:spcPts val="0"/>
              </a:spcAft>
              <a:buClr>
                <a:srgbClr val="000000"/>
              </a:buClr>
              <a:buFont typeface="Arial"/>
              <a:buNone/>
            </a:pPr>
            <a:r>
              <a:t/>
            </a:r>
            <a:endParaRPr sz="1500">
              <a:solidFill>
                <a:srgbClr val="FFFFFF"/>
              </a:solidFill>
              <a:latin typeface="Press Start 2P"/>
              <a:ea typeface="Press Start 2P"/>
              <a:cs typeface="Press Start 2P"/>
              <a:sym typeface="Press Start 2P"/>
            </a:endParaRPr>
          </a:p>
          <a:p>
            <a:pPr indent="0" lvl="0" marL="0" rtl="0" algn="ctr">
              <a:spcBef>
                <a:spcPts val="0"/>
              </a:spcBef>
              <a:spcAft>
                <a:spcPts val="0"/>
              </a:spcAft>
              <a:buClr>
                <a:srgbClr val="000000"/>
              </a:buClr>
              <a:buFont typeface="Arial"/>
              <a:buNone/>
            </a:pPr>
            <a:r>
              <a:rPr lang="en-US">
                <a:solidFill>
                  <a:srgbClr val="FFFFFF"/>
                </a:solidFill>
                <a:latin typeface="Press Start 2P"/>
                <a:ea typeface="Press Start 2P"/>
                <a:cs typeface="Press Start 2P"/>
                <a:sym typeface="Press Start 2P"/>
              </a:rPr>
              <a:t>stephanie.rioux@recit.qc.ca</a:t>
            </a:r>
            <a:endParaRPr sz="1600">
              <a:solidFill>
                <a:srgbClr val="FFFFFF"/>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71"/>
                                        </p:tgtEl>
                                        <p:attrNameLst>
                                          <p:attrName>style.visibility</p:attrName>
                                        </p:attrNameLst>
                                      </p:cBhvr>
                                      <p:to>
                                        <p:strVal val="visible"/>
                                      </p:to>
                                    </p:set>
                                    <p:animEffect filter="fade" transition="in">
                                      <p:cBhvr>
                                        <p:cTn dur="500"/>
                                        <p:tgtEl>
                                          <p:spTgt spid="571"/>
                                        </p:tgtEl>
                                      </p:cBhvr>
                                    </p:animEffect>
                                  </p:childTnLst>
                                </p:cTn>
                              </p:par>
                              <p:par>
                                <p:cTn fill="hold" nodeType="withEffect" presetClass="entr" presetID="2" presetSubtype="4">
                                  <p:stCondLst>
                                    <p:cond delay="0"/>
                                  </p:stCondLst>
                                  <p:childTnLst>
                                    <p:set>
                                      <p:cBhvr>
                                        <p:cTn dur="1" fill="hold">
                                          <p:stCondLst>
                                            <p:cond delay="0"/>
                                          </p:stCondLst>
                                        </p:cTn>
                                        <p:tgtEl>
                                          <p:spTgt spid="572"/>
                                        </p:tgtEl>
                                        <p:attrNameLst>
                                          <p:attrName>style.visibility</p:attrName>
                                        </p:attrNameLst>
                                      </p:cBhvr>
                                      <p:to>
                                        <p:strVal val="visible"/>
                                      </p:to>
                                    </p:set>
                                    <p:anim calcmode="lin" valueType="num">
                                      <p:cBhvr additive="base">
                                        <p:cTn dur="1000"/>
                                        <p:tgtEl>
                                          <p:spTgt spid="57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8"/>
                                        </p:tgtEl>
                                        <p:attrNameLst>
                                          <p:attrName>style.visibility</p:attrName>
                                        </p:attrNameLst>
                                      </p:cBhvr>
                                      <p:to>
                                        <p:strVal val="visible"/>
                                      </p:to>
                                    </p:set>
                                    <p:anim calcmode="lin" valueType="num">
                                      <p:cBhvr additive="base">
                                        <p:cTn dur="1000"/>
                                        <p:tgtEl>
                                          <p:spTgt spid="578"/>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75"/>
                                        </p:tgtEl>
                                        <p:attrNameLst>
                                          <p:attrName>style.visibility</p:attrName>
                                        </p:attrNameLst>
                                      </p:cBhvr>
                                      <p:to>
                                        <p:strVal val="visible"/>
                                      </p:to>
                                    </p:set>
                                    <p:anim calcmode="lin" valueType="num">
                                      <p:cBhvr additive="base">
                                        <p:cTn dur="1000"/>
                                        <p:tgtEl>
                                          <p:spTgt spid="575"/>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1077D2"/>
            </a:gs>
            <a:gs pos="100000">
              <a:srgbClr val="093153"/>
            </a:gs>
          </a:gsLst>
          <a:path path="circle">
            <a:fillToRect b="50%" l="50%" r="50%" t="50%"/>
          </a:path>
          <a:tileRect/>
        </a:gradFill>
      </p:bgPr>
    </p:bg>
    <p:spTree>
      <p:nvGrpSpPr>
        <p:cNvPr id="586" name="Shape 586"/>
        <p:cNvGrpSpPr/>
        <p:nvPr/>
      </p:nvGrpSpPr>
      <p:grpSpPr>
        <a:xfrm>
          <a:off x="0" y="0"/>
          <a:ext cx="0" cy="0"/>
          <a:chOff x="0" y="0"/>
          <a:chExt cx="0" cy="0"/>
        </a:xfrm>
      </p:grpSpPr>
      <p:pic>
        <p:nvPicPr>
          <p:cNvPr descr="A picture containing container, square&#10;&#10;Description automatically generated" id="587" name="Google Shape;587;p46"/>
          <p:cNvPicPr preferRelativeResize="0"/>
          <p:nvPr/>
        </p:nvPicPr>
        <p:blipFill rotWithShape="1">
          <a:blip r:embed="rId3">
            <a:alphaModFix/>
          </a:blip>
          <a:srcRect b="0" l="0" r="0" t="0"/>
          <a:stretch/>
        </p:blipFill>
        <p:spPr>
          <a:xfrm>
            <a:off x="10674075" y="185522"/>
            <a:ext cx="1300063" cy="1300063"/>
          </a:xfrm>
          <a:prstGeom prst="rect">
            <a:avLst/>
          </a:prstGeom>
          <a:noFill/>
          <a:ln>
            <a:noFill/>
          </a:ln>
        </p:spPr>
      </p:pic>
      <p:pic>
        <p:nvPicPr>
          <p:cNvPr descr="A picture containing container, square&#10;&#10;Description automatically generated" id="588" name="Google Shape;588;p46"/>
          <p:cNvPicPr preferRelativeResize="0"/>
          <p:nvPr/>
        </p:nvPicPr>
        <p:blipFill rotWithShape="1">
          <a:blip r:embed="rId3">
            <a:alphaModFix/>
          </a:blip>
          <a:srcRect b="0" l="0" r="0" t="0"/>
          <a:stretch/>
        </p:blipFill>
        <p:spPr>
          <a:xfrm>
            <a:off x="239558" y="185522"/>
            <a:ext cx="1300063" cy="1300063"/>
          </a:xfrm>
          <a:prstGeom prst="rect">
            <a:avLst/>
          </a:prstGeom>
          <a:noFill/>
          <a:ln>
            <a:noFill/>
          </a:ln>
        </p:spPr>
      </p:pic>
      <p:sp>
        <p:nvSpPr>
          <p:cNvPr id="589" name="Google Shape;589;p46"/>
          <p:cNvSpPr/>
          <p:nvPr/>
        </p:nvSpPr>
        <p:spPr>
          <a:xfrm>
            <a:off x="2344250" y="173950"/>
            <a:ext cx="7404600" cy="749700"/>
          </a:xfrm>
          <a:prstGeom prst="roundRect">
            <a:avLst>
              <a:gd fmla="val 0" name="adj"/>
            </a:avLst>
          </a:prstGeom>
          <a:gradFill>
            <a:gsLst>
              <a:gs pos="0">
                <a:srgbClr val="848484"/>
              </a:gs>
              <a:gs pos="3540">
                <a:srgbClr val="848484"/>
              </a:gs>
              <a:gs pos="55000">
                <a:srgbClr val="6D6D6D"/>
              </a:gs>
              <a:gs pos="100000">
                <a:srgbClr val="848484"/>
              </a:gs>
            </a:gsLst>
            <a:lin ang="5400012" scaled="0"/>
          </a:gradFill>
          <a:ln cap="flat" cmpd="sng" w="19050">
            <a:solidFill>
              <a:srgbClr val="26262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600">
              <a:solidFill>
                <a:schemeClr val="lt1"/>
              </a:solidFill>
              <a:latin typeface="Calibri"/>
              <a:ea typeface="Calibri"/>
              <a:cs typeface="Calibri"/>
              <a:sym typeface="Calibri"/>
            </a:endParaRPr>
          </a:p>
        </p:txBody>
      </p:sp>
      <p:sp>
        <p:nvSpPr>
          <p:cNvPr id="590" name="Google Shape;590;p46"/>
          <p:cNvSpPr txBox="1"/>
          <p:nvPr/>
        </p:nvSpPr>
        <p:spPr>
          <a:xfrm>
            <a:off x="1734650" y="343850"/>
            <a:ext cx="8689800" cy="430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SzPts val="1100"/>
              <a:buNone/>
            </a:pPr>
            <a:r>
              <a:rPr lang="en-US" sz="2200">
                <a:solidFill>
                  <a:schemeClr val="lt1"/>
                </a:solidFill>
                <a:latin typeface="Press Start 2P"/>
                <a:ea typeface="Press Start 2P"/>
                <a:cs typeface="Press Start 2P"/>
                <a:sym typeface="Press Start 2P"/>
              </a:rPr>
              <a:t>Description de l’atelier</a:t>
            </a:r>
            <a:endParaRPr sz="2200">
              <a:solidFill>
                <a:schemeClr val="lt1"/>
              </a:solidFill>
              <a:latin typeface="Press Start 2P"/>
              <a:ea typeface="Press Start 2P"/>
              <a:cs typeface="Press Start 2P"/>
              <a:sym typeface="Press Start 2P"/>
            </a:endParaRPr>
          </a:p>
        </p:txBody>
      </p:sp>
      <p:sp>
        <p:nvSpPr>
          <p:cNvPr id="591" name="Google Shape;591;p46"/>
          <p:cNvSpPr txBox="1"/>
          <p:nvPr/>
        </p:nvSpPr>
        <p:spPr>
          <a:xfrm>
            <a:off x="900750" y="1808025"/>
            <a:ext cx="10627500" cy="4266000"/>
          </a:xfrm>
          <a:prstGeom prst="rect">
            <a:avLst/>
          </a:prstGeom>
          <a:noFill/>
          <a:ln>
            <a:noFill/>
          </a:ln>
        </p:spPr>
        <p:txBody>
          <a:bodyPr anchorCtr="0" anchor="t" bIns="45700" lIns="91425" spcFirstLastPara="1" rIns="91425" wrap="square" tIns="45700">
            <a:spAutoFit/>
          </a:bodyPr>
          <a:lstStyle/>
          <a:p>
            <a:pPr indent="0" lvl="0" marL="0" rtl="0" algn="l">
              <a:lnSpc>
                <a:spcPct val="115000"/>
              </a:lnSpc>
              <a:spcBef>
                <a:spcPts val="0"/>
              </a:spcBef>
              <a:spcAft>
                <a:spcPts val="0"/>
              </a:spcAft>
              <a:buClr>
                <a:schemeClr val="dk1"/>
              </a:buClr>
              <a:buSzPts val="1100"/>
              <a:buFont typeface="Arial"/>
              <a:buNone/>
            </a:pPr>
            <a:r>
              <a:rPr lang="en-US" sz="1700">
                <a:solidFill>
                  <a:schemeClr val="lt1"/>
                </a:solidFill>
                <a:latin typeface="Press Start 2P"/>
                <a:ea typeface="Press Start 2P"/>
                <a:cs typeface="Press Start 2P"/>
                <a:sym typeface="Press Start 2P"/>
              </a:rPr>
              <a:t>Minecraft Education est une plateforme éducative qui favorise l’apprentissage par le jeu, l’engagement, la collaboration et la créativité des élèves. C’est aussi un jeu bien connu des jeunes, alors aussi bien s’en servir pour proposer des tâches signifiantes pour l’enseignement-apprentissage des mathématiques, selon différentes intentions didactiques. Cet atelier vous permettra d’explorer et d’expérimenter des tâches variées qui touchent à différents champs de la mathématique. Apportez votre appareil numérique et venez faire avec nous des mathématiques différemment… un bloc à la fois! </a:t>
            </a:r>
            <a:endParaRPr i="1" sz="2400">
              <a:solidFill>
                <a:schemeClr val="lt1"/>
              </a:solidFill>
              <a:latin typeface="Press Start 2P"/>
              <a:ea typeface="Press Start 2P"/>
              <a:cs typeface="Press Start 2P"/>
              <a:sym typeface="Press Start 2P"/>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587"/>
                                        </p:tgtEl>
                                        <p:attrNameLst>
                                          <p:attrName>style.visibility</p:attrName>
                                        </p:attrNameLst>
                                      </p:cBhvr>
                                      <p:to>
                                        <p:strVal val="visible"/>
                                      </p:to>
                                    </p:set>
                                    <p:anim calcmode="lin" valueType="num">
                                      <p:cBhvr additive="base">
                                        <p:cTn dur="1000"/>
                                        <p:tgtEl>
                                          <p:spTgt spid="58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588"/>
                                        </p:tgtEl>
                                        <p:attrNameLst>
                                          <p:attrName>style.visibility</p:attrName>
                                        </p:attrNameLst>
                                      </p:cBhvr>
                                      <p:to>
                                        <p:strVal val="visible"/>
                                      </p:to>
                                    </p:set>
                                    <p:anim calcmode="lin" valueType="num">
                                      <p:cBhvr additive="base">
                                        <p:cTn dur="1000"/>
                                        <p:tgtEl>
                                          <p:spTgt spid="588"/>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47"/>
          <p:cNvSpPr txBox="1"/>
          <p:nvPr/>
        </p:nvSpPr>
        <p:spPr>
          <a:xfrm>
            <a:off x="2380562" y="599780"/>
            <a:ext cx="7444500" cy="769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4400"/>
              <a:buFont typeface="Rubik"/>
              <a:buNone/>
            </a:pPr>
            <a:r>
              <a:rPr lang="en-US" sz="4400">
                <a:solidFill>
                  <a:schemeClr val="lt1"/>
                </a:solidFill>
                <a:latin typeface="Rubik"/>
                <a:ea typeface="Rubik"/>
                <a:cs typeface="Rubik"/>
                <a:sym typeface="Rubik"/>
              </a:rPr>
              <a:t>INSTRUCTIONS FOR USE</a:t>
            </a:r>
            <a:endParaRPr sz="4400">
              <a:solidFill>
                <a:schemeClr val="lt1"/>
              </a:solidFill>
              <a:latin typeface="Rubik"/>
              <a:ea typeface="Rubik"/>
              <a:cs typeface="Rubik"/>
              <a:sym typeface="Rubik"/>
            </a:endParaRPr>
          </a:p>
        </p:txBody>
      </p:sp>
      <p:sp>
        <p:nvSpPr>
          <p:cNvPr id="597" name="Google Shape;597;p47"/>
          <p:cNvSpPr txBox="1"/>
          <p:nvPr/>
        </p:nvSpPr>
        <p:spPr>
          <a:xfrm>
            <a:off x="4239443" y="2677013"/>
            <a:ext cx="37083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allowed to do :</a:t>
            </a:r>
            <a:endParaRPr b="1" sz="1600">
              <a:solidFill>
                <a:schemeClr val="lt1"/>
              </a:solidFill>
              <a:latin typeface="Rubik"/>
              <a:ea typeface="Rubik"/>
              <a:cs typeface="Rubik"/>
              <a:sym typeface="Rubik"/>
            </a:endParaRPr>
          </a:p>
        </p:txBody>
      </p:sp>
      <p:sp>
        <p:nvSpPr>
          <p:cNvPr id="598" name="Google Shape;598;p47"/>
          <p:cNvSpPr txBox="1"/>
          <p:nvPr/>
        </p:nvSpPr>
        <p:spPr>
          <a:xfrm>
            <a:off x="3145093" y="3005890"/>
            <a:ext cx="5897100" cy="646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Modify this template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Use it for personal or commercial projects</a:t>
            </a:r>
            <a:endParaRPr sz="1200">
              <a:solidFill>
                <a:schemeClr val="lt1"/>
              </a:solidFill>
              <a:latin typeface="Rubik"/>
              <a:ea typeface="Rubik"/>
              <a:cs typeface="Rubik"/>
              <a:sym typeface="Rubik"/>
            </a:endParaRPr>
          </a:p>
        </p:txBody>
      </p:sp>
      <p:sp>
        <p:nvSpPr>
          <p:cNvPr id="599" name="Google Shape;599;p47"/>
          <p:cNvSpPr txBox="1"/>
          <p:nvPr/>
        </p:nvSpPr>
        <p:spPr>
          <a:xfrm>
            <a:off x="3145093" y="1982639"/>
            <a:ext cx="58971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lang="en-US" sz="1600">
                <a:solidFill>
                  <a:schemeClr val="lt1"/>
                </a:solidFill>
                <a:latin typeface="Rubik"/>
                <a:ea typeface="Rubik"/>
                <a:cs typeface="Rubik"/>
                <a:sym typeface="Rubik"/>
              </a:rPr>
              <a:t>You must credit Slidechef in order to use this template</a:t>
            </a:r>
            <a:endParaRPr sz="1600">
              <a:solidFill>
                <a:schemeClr val="lt1"/>
              </a:solidFill>
              <a:latin typeface="Rubik"/>
              <a:ea typeface="Rubik"/>
              <a:cs typeface="Rubik"/>
              <a:sym typeface="Rubik"/>
            </a:endParaRPr>
          </a:p>
        </p:txBody>
      </p:sp>
      <p:sp>
        <p:nvSpPr>
          <p:cNvPr id="600" name="Google Shape;600;p47"/>
          <p:cNvSpPr txBox="1"/>
          <p:nvPr/>
        </p:nvSpPr>
        <p:spPr>
          <a:xfrm>
            <a:off x="4178325" y="3975660"/>
            <a:ext cx="38307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lt1"/>
              </a:buClr>
              <a:buSzPts val="1600"/>
              <a:buFont typeface="Rubik"/>
              <a:buNone/>
            </a:pPr>
            <a:r>
              <a:rPr b="1" lang="en-US" sz="1600">
                <a:solidFill>
                  <a:schemeClr val="lt1"/>
                </a:solidFill>
                <a:latin typeface="Rubik"/>
                <a:ea typeface="Rubik"/>
                <a:cs typeface="Rubik"/>
                <a:sym typeface="Rubik"/>
              </a:rPr>
              <a:t>What you are not allowed to do :</a:t>
            </a:r>
            <a:endParaRPr b="1" sz="1600">
              <a:solidFill>
                <a:schemeClr val="lt1"/>
              </a:solidFill>
              <a:latin typeface="Rubik"/>
              <a:ea typeface="Rubik"/>
              <a:cs typeface="Rubik"/>
              <a:sym typeface="Rubik"/>
            </a:endParaRPr>
          </a:p>
        </p:txBody>
      </p:sp>
      <p:sp>
        <p:nvSpPr>
          <p:cNvPr id="601" name="Google Shape;601;p47"/>
          <p:cNvSpPr txBox="1"/>
          <p:nvPr/>
        </p:nvSpPr>
        <p:spPr>
          <a:xfrm>
            <a:off x="3145093" y="4304538"/>
            <a:ext cx="5897100" cy="1477200"/>
          </a:xfrm>
          <a:prstGeom prst="rect">
            <a:avLst/>
          </a:prstGeom>
          <a:noFill/>
          <a:ln>
            <a:noFill/>
          </a:ln>
        </p:spPr>
        <p:txBody>
          <a:bodyPr anchorCtr="0" anchor="t" bIns="45700" lIns="91425" spcFirstLastPara="1" rIns="91425" wrap="square" tIns="45700">
            <a:spAutoFit/>
          </a:bodyPr>
          <a:lstStyle/>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Offer Slidechef templates for download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Sublicense, sell or rent any Slidechef content</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Distribute Slidechef content unless it has been authorized</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Include Slidechef content in an online or offline file</a:t>
            </a:r>
            <a:endParaRPr sz="1800">
              <a:solidFill>
                <a:schemeClr val="lt1"/>
              </a:solidFill>
              <a:latin typeface="Calibri"/>
              <a:ea typeface="Calibri"/>
              <a:cs typeface="Calibri"/>
              <a:sym typeface="Calibri"/>
            </a:endParaRPr>
          </a:p>
          <a:p>
            <a:pPr indent="0" lvl="0" marL="0" marR="0" rtl="0" algn="ctr">
              <a:lnSpc>
                <a:spcPct val="150000"/>
              </a:lnSpc>
              <a:spcBef>
                <a:spcPts val="0"/>
              </a:spcBef>
              <a:spcAft>
                <a:spcPts val="0"/>
              </a:spcAft>
              <a:buClr>
                <a:schemeClr val="lt1"/>
              </a:buClr>
              <a:buSzPts val="1200"/>
              <a:buFont typeface="Rubik"/>
              <a:buNone/>
            </a:pPr>
            <a:r>
              <a:rPr lang="en-US" sz="1200">
                <a:solidFill>
                  <a:schemeClr val="lt1"/>
                </a:solidFill>
                <a:latin typeface="Rubik"/>
                <a:ea typeface="Rubik"/>
                <a:cs typeface="Rubik"/>
                <a:sym typeface="Rubik"/>
              </a:rPr>
              <a:t>Acquire the copyright of Slidechef content</a:t>
            </a:r>
            <a:endParaRPr sz="1800">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5" name="Shape 605"/>
        <p:cNvGrpSpPr/>
        <p:nvPr/>
      </p:nvGrpSpPr>
      <p:grpSpPr>
        <a:xfrm>
          <a:off x="0" y="0"/>
          <a:ext cx="0" cy="0"/>
          <a:chOff x="0" y="0"/>
          <a:chExt cx="0" cy="0"/>
        </a:xfrm>
      </p:grpSpPr>
      <p:pic>
        <p:nvPicPr>
          <p:cNvPr descr="Icon&#10;&#10;Description automatically generated" id="606" name="Google Shape;606;p48"/>
          <p:cNvPicPr preferRelativeResize="0"/>
          <p:nvPr/>
        </p:nvPicPr>
        <p:blipFill rotWithShape="1">
          <a:blip r:embed="rId3">
            <a:alphaModFix/>
          </a:blip>
          <a:srcRect b="0" l="0" r="0" t="0"/>
          <a:stretch/>
        </p:blipFill>
        <p:spPr>
          <a:xfrm>
            <a:off x="4453737" y="2912383"/>
            <a:ext cx="968524" cy="968524"/>
          </a:xfrm>
          <a:prstGeom prst="rect">
            <a:avLst/>
          </a:prstGeom>
          <a:noFill/>
          <a:ln>
            <a:noFill/>
          </a:ln>
        </p:spPr>
      </p:pic>
      <p:sp>
        <p:nvSpPr>
          <p:cNvPr id="607" name="Google Shape;607;p48"/>
          <p:cNvSpPr txBox="1"/>
          <p:nvPr/>
        </p:nvSpPr>
        <p:spPr>
          <a:xfrm>
            <a:off x="5591907" y="3104258"/>
            <a:ext cx="2456718"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lt1"/>
                </a:solidFill>
                <a:latin typeface="Arial"/>
                <a:ea typeface="Arial"/>
                <a:cs typeface="Arial"/>
                <a:sym typeface="Arial"/>
              </a:rPr>
              <a:t>Slide </a:t>
            </a:r>
            <a:r>
              <a:rPr b="1" lang="en-US" sz="3200">
                <a:solidFill>
                  <a:schemeClr val="lt1"/>
                </a:solidFill>
                <a:latin typeface="Arial"/>
                <a:ea typeface="Arial"/>
                <a:cs typeface="Arial"/>
                <a:sym typeface="Arial"/>
              </a:rPr>
              <a:t>Chef</a:t>
            </a:r>
            <a:endParaRPr b="1" sz="3200">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