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5"/>
    <p:sldMasterId id="214748367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Lst>
  <p:sldSz cy="6858000" cx="12192000"/>
  <p:notesSz cx="6858000" cy="9144000"/>
  <p:embeddedFontLst>
    <p:embeddedFont>
      <p:font typeface="Ubuntu"/>
      <p:regular r:id="rId55"/>
      <p:bold r:id="rId56"/>
      <p:italic r:id="rId57"/>
      <p:boldItalic r:id="rId58"/>
    </p:embeddedFont>
    <p:embeddedFont>
      <p:font typeface="Nunito"/>
      <p:regular r:id="rId59"/>
      <p:bold r:id="rId60"/>
      <p:italic r:id="rId61"/>
      <p:boldItalic r:id="rId62"/>
    </p:embeddedFont>
    <p:embeddedFont>
      <p:font typeface="Barlow Condensed"/>
      <p:regular r:id="rId63"/>
      <p:bold r:id="rId64"/>
      <p:italic r:id="rId65"/>
      <p:boldItalic r:id="rId66"/>
    </p:embeddedFont>
    <p:embeddedFont>
      <p:font typeface="Press Start 2P"/>
      <p:regular r:id="rId67"/>
    </p:embeddedFont>
    <p:embeddedFont>
      <p:font typeface="Viga"/>
      <p:regular r:id="rId68"/>
    </p:embeddedFont>
    <p:embeddedFont>
      <p:font typeface="Rubik"/>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F0D0FDE-8814-4399-90AA-E99ECA5D1C4D}">
  <a:tblStyle styleId="{CF0D0FDE-8814-4399-90AA-E99ECA5D1C4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2" Type="http://schemas.openxmlformats.org/officeDocument/2006/relationships/font" Target="fonts/Rubik-boldItalic.fnt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71" Type="http://schemas.openxmlformats.org/officeDocument/2006/relationships/font" Target="fonts/Rubik-italic.fntdata"/><Relationship Id="rId70" Type="http://schemas.openxmlformats.org/officeDocument/2006/relationships/font" Target="fonts/Rubik-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Nunito-boldItalic.fntdata"/><Relationship Id="rId61" Type="http://schemas.openxmlformats.org/officeDocument/2006/relationships/font" Target="fonts/Nunito-italic.fntdata"/><Relationship Id="rId20" Type="http://schemas.openxmlformats.org/officeDocument/2006/relationships/slide" Target="slides/slide13.xml"/><Relationship Id="rId64" Type="http://schemas.openxmlformats.org/officeDocument/2006/relationships/font" Target="fonts/BarlowCondensed-bold.fntdata"/><Relationship Id="rId63" Type="http://schemas.openxmlformats.org/officeDocument/2006/relationships/font" Target="fonts/BarlowCondensed-regular.fntdata"/><Relationship Id="rId22" Type="http://schemas.openxmlformats.org/officeDocument/2006/relationships/slide" Target="slides/slide15.xml"/><Relationship Id="rId66" Type="http://schemas.openxmlformats.org/officeDocument/2006/relationships/font" Target="fonts/BarlowCondensed-boldItalic.fntdata"/><Relationship Id="rId21" Type="http://schemas.openxmlformats.org/officeDocument/2006/relationships/slide" Target="slides/slide14.xml"/><Relationship Id="rId65" Type="http://schemas.openxmlformats.org/officeDocument/2006/relationships/font" Target="fonts/BarlowCondensed-italic.fntdata"/><Relationship Id="rId24" Type="http://schemas.openxmlformats.org/officeDocument/2006/relationships/slide" Target="slides/slide17.xml"/><Relationship Id="rId68" Type="http://schemas.openxmlformats.org/officeDocument/2006/relationships/font" Target="fonts/Viga-regular.fntdata"/><Relationship Id="rId23" Type="http://schemas.openxmlformats.org/officeDocument/2006/relationships/slide" Target="slides/slide16.xml"/><Relationship Id="rId67" Type="http://schemas.openxmlformats.org/officeDocument/2006/relationships/font" Target="fonts/PressStart2P-regular.fntdata"/><Relationship Id="rId60" Type="http://schemas.openxmlformats.org/officeDocument/2006/relationships/font" Target="fonts/Nunito-bold.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Rubik-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font" Target="fonts/Ubuntu-regular.fntdata"/><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font" Target="fonts/Ubuntu-italic.fntdata"/><Relationship Id="rId12" Type="http://schemas.openxmlformats.org/officeDocument/2006/relationships/slide" Target="slides/slide5.xml"/><Relationship Id="rId56" Type="http://schemas.openxmlformats.org/officeDocument/2006/relationships/font" Target="fonts/Ubuntu-bold.fntdata"/><Relationship Id="rId15" Type="http://schemas.openxmlformats.org/officeDocument/2006/relationships/slide" Target="slides/slide8.xml"/><Relationship Id="rId59" Type="http://schemas.openxmlformats.org/officeDocument/2006/relationships/font" Target="fonts/Nunito-regular.fntdata"/><Relationship Id="rId14" Type="http://schemas.openxmlformats.org/officeDocument/2006/relationships/slide" Target="slides/slide7.xml"/><Relationship Id="rId58" Type="http://schemas.openxmlformats.org/officeDocument/2006/relationships/font" Target="fonts/Ubuntu-bold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be7b114d7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2be7b114d7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bd3720dd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2bd3720dd6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Répartition du temps</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introduction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Qu’est-ce que Minecraft Education ?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Initiation aux bases de Minecraft (10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3 intentions didactiques (10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Référentiel d’intervention en maths (RIM)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 tâches (30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Retour sur l’exploration des tâches (10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Compétences à développer - Évaluation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Projet de recherche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Ressources et conclusion (5 min.)</a:t>
            </a:r>
            <a:endParaRPr/>
          </a:p>
        </p:txBody>
      </p:sp>
      <p:sp>
        <p:nvSpPr>
          <p:cNvPr id="211" name="Google Shape;211;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1cd80bd3bfe_1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g1cd80bd3bfe_1_2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d757ac49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g1d757ac490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b1615a629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b1615a629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101600" marR="101600" rtl="0" algn="l">
              <a:lnSpc>
                <a:spcPct val="176777"/>
              </a:lnSpc>
              <a:spcBef>
                <a:spcPts val="0"/>
              </a:spcBef>
              <a:spcAft>
                <a:spcPts val="0"/>
              </a:spcAft>
              <a:buClr>
                <a:schemeClr val="dk1"/>
              </a:buClr>
              <a:buSzPts val="1100"/>
              <a:buFont typeface="Arial"/>
              <a:buNone/>
            </a:pPr>
            <a:r>
              <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b1615a6293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b1615a6293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b1615a6293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b1615a6293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b1615a6293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b1615a6293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b1615a6293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2b1615a6293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2b1615a6293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2b1615a6293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b1615a6293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b1615a6293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b1615a629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b1615a629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b1615a6293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b1615a6293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101600" marR="101600" rtl="0" algn="l">
              <a:lnSpc>
                <a:spcPct val="176777"/>
              </a:lnSpc>
              <a:spcBef>
                <a:spcPts val="0"/>
              </a:spcBef>
              <a:spcAft>
                <a:spcPts val="0"/>
              </a:spcAft>
              <a:buClr>
                <a:schemeClr val="dk1"/>
              </a:buClr>
              <a:buSzPts val="1100"/>
              <a:buFont typeface="Arial"/>
              <a:buNone/>
            </a:pPr>
            <a:r>
              <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d757ac490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solidFill>
                <a:schemeClr val="dk1"/>
              </a:solidFill>
            </a:endParaRPr>
          </a:p>
        </p:txBody>
      </p:sp>
      <p:sp>
        <p:nvSpPr>
          <p:cNvPr id="317" name="Google Shape;317;g1d757ac4905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a:p>
        </p:txBody>
      </p:sp>
      <p:sp>
        <p:nvSpPr>
          <p:cNvPr id="411" name="Google Shape;41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1cd80bd3bfe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t/>
            </a:r>
            <a:endParaRPr>
              <a:solidFill>
                <a:schemeClr val="dk1"/>
              </a:solidFill>
            </a:endParaRPr>
          </a:p>
        </p:txBody>
      </p:sp>
      <p:sp>
        <p:nvSpPr>
          <p:cNvPr id="443" name="Google Shape;443;g1cd80bd3bfe_1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1cd80bd3bfe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g1cd80bd3bfe_1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1cd80bd3bfe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g1cd80bd3bfe_1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279838dd62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g279838dd626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24dff9f3ee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g24dff9f3ee6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2b1615a629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g2b1615a6293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27f0cb3ec7c_1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g27f0cb3ec7c_1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28c7de29ba4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g28c7de29ba4_0_4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28c7de29ba4_0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1D2125"/>
              </a:solidFill>
            </a:endParaRPr>
          </a:p>
        </p:txBody>
      </p:sp>
      <p:sp>
        <p:nvSpPr>
          <p:cNvPr id="639" name="Google Shape;639;g28c7de29ba4_0_5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8c7de29ba4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120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p:txBody>
      </p:sp>
      <p:sp>
        <p:nvSpPr>
          <p:cNvPr id="670" name="Google Shape;670;g28c7de29ba4_0_5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28c7de29ba4_0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120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a:p>
        </p:txBody>
      </p:sp>
      <p:sp>
        <p:nvSpPr>
          <p:cNvPr id="700" name="Google Shape;700;g28c7de29ba4_0_5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8c7de29ba4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g28c7de29ba4_0_4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8c7de29ba4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g28c7de29ba4_0_4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28c7de29ba4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g28c7de29ba4_0_4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8c7de29ba4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g28c7de29ba4_0_4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28c7de29ba4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g28c7de29ba4_0_4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La compétence numérique comprend 12 dimensions. Avec Minecraft Education, les dimensions suivantes sont davantage sollicitées même si d’autres peuvent être utilisées selon l’intention pédagogique de la tâche.</a:t>
            </a:r>
            <a:endParaRPr/>
          </a:p>
          <a:p>
            <a:pPr indent="-298450" lvl="0" marL="457200" rtl="0" algn="l">
              <a:spcBef>
                <a:spcPts val="0"/>
              </a:spcBef>
              <a:spcAft>
                <a:spcPts val="0"/>
              </a:spcAft>
              <a:buSzPts val="1100"/>
              <a:buChar char="●"/>
            </a:pPr>
            <a:r>
              <a:rPr lang="en-US"/>
              <a:t>Innovation et créativité</a:t>
            </a:r>
            <a:endParaRPr/>
          </a:p>
          <a:p>
            <a:pPr indent="-298450" lvl="0" marL="457200" rtl="0" algn="l">
              <a:spcBef>
                <a:spcPts val="0"/>
              </a:spcBef>
              <a:spcAft>
                <a:spcPts val="0"/>
              </a:spcAft>
              <a:buSzPts val="1100"/>
              <a:buChar char="●"/>
            </a:pPr>
            <a:r>
              <a:rPr lang="en-US"/>
              <a:t>Résolution de problèmes</a:t>
            </a:r>
            <a:endParaRPr/>
          </a:p>
          <a:p>
            <a:pPr indent="-298450" lvl="0" marL="457200" rtl="0" algn="l">
              <a:spcBef>
                <a:spcPts val="0"/>
              </a:spcBef>
              <a:spcAft>
                <a:spcPts val="0"/>
              </a:spcAft>
              <a:buSzPts val="1100"/>
              <a:buChar char="●"/>
            </a:pPr>
            <a:r>
              <a:rPr lang="en-US"/>
              <a:t>Collaboration</a:t>
            </a:r>
            <a:endParaRPr/>
          </a:p>
          <a:p>
            <a:pPr indent="-298450" lvl="0" marL="457200" rtl="0" algn="l">
              <a:spcBef>
                <a:spcPts val="0"/>
              </a:spcBef>
              <a:spcAft>
                <a:spcPts val="0"/>
              </a:spcAft>
              <a:buSzPts val="1100"/>
              <a:buChar char="●"/>
            </a:pPr>
            <a:r>
              <a:rPr lang="en-US"/>
              <a:t>Habiletés technologiques</a:t>
            </a:r>
            <a:endParaRPr/>
          </a:p>
        </p:txBody>
      </p:sp>
      <p:sp>
        <p:nvSpPr>
          <p:cNvPr id="791" name="Google Shape;79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28a75a4d8ef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SR</a:t>
            </a:r>
            <a:endParaRPr/>
          </a:p>
        </p:txBody>
      </p:sp>
      <p:sp>
        <p:nvSpPr>
          <p:cNvPr id="822" name="Google Shape;822;g28a75a4d8ef_5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2be7b114d7b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2be7b114d7b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2be7b114d7b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2be7b114d7b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be7b114d7b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2be7b114d7b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2be7b114d7b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2be7b114d7b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2be7b114d7b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2be7b114d7b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4" name="Shape 114"/>
        <p:cNvGrpSpPr/>
        <p:nvPr/>
      </p:nvGrpSpPr>
      <p:grpSpPr>
        <a:xfrm>
          <a:off x="0" y="0"/>
          <a:ext cx="0" cy="0"/>
          <a:chOff x="0" y="0"/>
          <a:chExt cx="0" cy="0"/>
        </a:xfrm>
      </p:grpSpPr>
      <p:sp>
        <p:nvSpPr>
          <p:cNvPr id="115" name="Google Shape;115;p19"/>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rtl="0" algn="ctr">
              <a:spcBef>
                <a:spcPts val="0"/>
              </a:spcBef>
              <a:spcAft>
                <a:spcPts val="0"/>
              </a:spcAft>
              <a:buSzPts val="6900"/>
              <a:buNone/>
              <a:defRPr sz="6900"/>
            </a:lvl1pPr>
            <a:lvl2pPr lvl="1" rtl="0" algn="ctr">
              <a:spcBef>
                <a:spcPts val="0"/>
              </a:spcBef>
              <a:spcAft>
                <a:spcPts val="0"/>
              </a:spcAft>
              <a:buSzPts val="6900"/>
              <a:buNone/>
              <a:defRPr sz="6900"/>
            </a:lvl2pPr>
            <a:lvl3pPr lvl="2" rtl="0" algn="ctr">
              <a:spcBef>
                <a:spcPts val="0"/>
              </a:spcBef>
              <a:spcAft>
                <a:spcPts val="0"/>
              </a:spcAft>
              <a:buSzPts val="6900"/>
              <a:buNone/>
              <a:defRPr sz="6900"/>
            </a:lvl3pPr>
            <a:lvl4pPr lvl="3" rtl="0" algn="ctr">
              <a:spcBef>
                <a:spcPts val="0"/>
              </a:spcBef>
              <a:spcAft>
                <a:spcPts val="0"/>
              </a:spcAft>
              <a:buSzPts val="6900"/>
              <a:buNone/>
              <a:defRPr sz="6900"/>
            </a:lvl4pPr>
            <a:lvl5pPr lvl="4" rtl="0" algn="ctr">
              <a:spcBef>
                <a:spcPts val="0"/>
              </a:spcBef>
              <a:spcAft>
                <a:spcPts val="0"/>
              </a:spcAft>
              <a:buSzPts val="6900"/>
              <a:buNone/>
              <a:defRPr sz="6900"/>
            </a:lvl5pPr>
            <a:lvl6pPr lvl="5" rtl="0" algn="ctr">
              <a:spcBef>
                <a:spcPts val="0"/>
              </a:spcBef>
              <a:spcAft>
                <a:spcPts val="0"/>
              </a:spcAft>
              <a:buSzPts val="6900"/>
              <a:buNone/>
              <a:defRPr sz="6900"/>
            </a:lvl6pPr>
            <a:lvl7pPr lvl="6" rtl="0" algn="ctr">
              <a:spcBef>
                <a:spcPts val="0"/>
              </a:spcBef>
              <a:spcAft>
                <a:spcPts val="0"/>
              </a:spcAft>
              <a:buSzPts val="6900"/>
              <a:buNone/>
              <a:defRPr sz="6900"/>
            </a:lvl7pPr>
            <a:lvl8pPr lvl="7" rtl="0" algn="ctr">
              <a:spcBef>
                <a:spcPts val="0"/>
              </a:spcBef>
              <a:spcAft>
                <a:spcPts val="0"/>
              </a:spcAft>
              <a:buSzPts val="6900"/>
              <a:buNone/>
              <a:defRPr sz="6900"/>
            </a:lvl8pPr>
            <a:lvl9pPr lvl="8" rtl="0" algn="ctr">
              <a:spcBef>
                <a:spcPts val="0"/>
              </a:spcBef>
              <a:spcAft>
                <a:spcPts val="0"/>
              </a:spcAft>
              <a:buSzPts val="6900"/>
              <a:buNone/>
              <a:defRPr sz="6900"/>
            </a:lvl9pPr>
          </a:lstStyle>
          <a:p/>
        </p:txBody>
      </p:sp>
      <p:sp>
        <p:nvSpPr>
          <p:cNvPr id="116" name="Google Shape;116;p19"/>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3700"/>
              <a:buNone/>
              <a:defRPr sz="3700"/>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117" name="Google Shape;117;p1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8" name="Shape 118"/>
        <p:cNvGrpSpPr/>
        <p:nvPr/>
      </p:nvGrpSpPr>
      <p:grpSpPr>
        <a:xfrm>
          <a:off x="0" y="0"/>
          <a:ext cx="0" cy="0"/>
          <a:chOff x="0" y="0"/>
          <a:chExt cx="0" cy="0"/>
        </a:xfrm>
      </p:grpSpPr>
      <p:sp>
        <p:nvSpPr>
          <p:cNvPr id="119" name="Google Shape;119;p20"/>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120" name="Google Shape;120;p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1" name="Shape 121"/>
        <p:cNvGrpSpPr/>
        <p:nvPr/>
      </p:nvGrpSpPr>
      <p:grpSpPr>
        <a:xfrm>
          <a:off x="0" y="0"/>
          <a:ext cx="0" cy="0"/>
          <a:chOff x="0" y="0"/>
          <a:chExt cx="0" cy="0"/>
        </a:xfrm>
      </p:grpSpPr>
      <p:sp>
        <p:nvSpPr>
          <p:cNvPr id="122" name="Google Shape;122;p21"/>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123" name="Google Shape;123;p21"/>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rtl="0">
              <a:spcBef>
                <a:spcPts val="0"/>
              </a:spcBef>
              <a:spcAft>
                <a:spcPts val="0"/>
              </a:spcAft>
              <a:buSzPts val="24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24" name="Google Shape;124;p2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5" name="Shape 125"/>
        <p:cNvGrpSpPr/>
        <p:nvPr/>
      </p:nvGrpSpPr>
      <p:grpSpPr>
        <a:xfrm>
          <a:off x="0" y="0"/>
          <a:ext cx="0" cy="0"/>
          <a:chOff x="0" y="0"/>
          <a:chExt cx="0" cy="0"/>
        </a:xfrm>
      </p:grpSpPr>
      <p:sp>
        <p:nvSpPr>
          <p:cNvPr id="126" name="Google Shape;126;p22"/>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127" name="Google Shape;127;p22"/>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rtl="0">
              <a:spcBef>
                <a:spcPts val="0"/>
              </a:spcBef>
              <a:spcAft>
                <a:spcPts val="0"/>
              </a:spcAft>
              <a:buSzPts val="1900"/>
              <a:buChar char="●"/>
              <a:defRPr sz="19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28" name="Google Shape;128;p22"/>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rtl="0">
              <a:spcBef>
                <a:spcPts val="0"/>
              </a:spcBef>
              <a:spcAft>
                <a:spcPts val="0"/>
              </a:spcAft>
              <a:buSzPts val="1900"/>
              <a:buChar char="●"/>
              <a:defRPr sz="19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29" name="Google Shape;129;p2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0" name="Shape 130"/>
        <p:cNvGrpSpPr/>
        <p:nvPr/>
      </p:nvGrpSpPr>
      <p:grpSpPr>
        <a:xfrm>
          <a:off x="0" y="0"/>
          <a:ext cx="0" cy="0"/>
          <a:chOff x="0" y="0"/>
          <a:chExt cx="0" cy="0"/>
        </a:xfrm>
      </p:grpSpPr>
      <p:sp>
        <p:nvSpPr>
          <p:cNvPr id="131" name="Google Shape;131;p23"/>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132" name="Google Shape;132;p2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3" name="Shape 133"/>
        <p:cNvGrpSpPr/>
        <p:nvPr/>
      </p:nvGrpSpPr>
      <p:grpSpPr>
        <a:xfrm>
          <a:off x="0" y="0"/>
          <a:ext cx="0" cy="0"/>
          <a:chOff x="0" y="0"/>
          <a:chExt cx="0" cy="0"/>
        </a:xfrm>
      </p:grpSpPr>
      <p:sp>
        <p:nvSpPr>
          <p:cNvPr id="134" name="Google Shape;134;p24"/>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35" name="Google Shape;135;p24"/>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36" name="Google Shape;136;p2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7" name="Shape 137"/>
        <p:cNvGrpSpPr/>
        <p:nvPr/>
      </p:nvGrpSpPr>
      <p:grpSpPr>
        <a:xfrm>
          <a:off x="0" y="0"/>
          <a:ext cx="0" cy="0"/>
          <a:chOff x="0" y="0"/>
          <a:chExt cx="0" cy="0"/>
        </a:xfrm>
      </p:grpSpPr>
      <p:sp>
        <p:nvSpPr>
          <p:cNvPr id="138" name="Google Shape;138;p25"/>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139" name="Google Shape;139;p2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0" name="Shape 140"/>
        <p:cNvGrpSpPr/>
        <p:nvPr/>
      </p:nvGrpSpPr>
      <p:grpSpPr>
        <a:xfrm>
          <a:off x="0" y="0"/>
          <a:ext cx="0" cy="0"/>
          <a:chOff x="0" y="0"/>
          <a:chExt cx="0" cy="0"/>
        </a:xfrm>
      </p:grpSpPr>
      <p:sp>
        <p:nvSpPr>
          <p:cNvPr id="141" name="Google Shape;141;p26"/>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2" name="Google Shape;142;p26"/>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rtl="0" algn="ctr">
              <a:spcBef>
                <a:spcPts val="0"/>
              </a:spcBef>
              <a:spcAft>
                <a:spcPts val="0"/>
              </a:spcAft>
              <a:buSzPts val="5600"/>
              <a:buNone/>
              <a:defRPr sz="5600"/>
            </a:lvl1pPr>
            <a:lvl2pPr lvl="1" rtl="0" algn="ctr">
              <a:spcBef>
                <a:spcPts val="0"/>
              </a:spcBef>
              <a:spcAft>
                <a:spcPts val="0"/>
              </a:spcAft>
              <a:buSzPts val="5600"/>
              <a:buNone/>
              <a:defRPr sz="5600"/>
            </a:lvl2pPr>
            <a:lvl3pPr lvl="2" rtl="0" algn="ctr">
              <a:spcBef>
                <a:spcPts val="0"/>
              </a:spcBef>
              <a:spcAft>
                <a:spcPts val="0"/>
              </a:spcAft>
              <a:buSzPts val="5600"/>
              <a:buNone/>
              <a:defRPr sz="5600"/>
            </a:lvl3pPr>
            <a:lvl4pPr lvl="3" rtl="0" algn="ctr">
              <a:spcBef>
                <a:spcPts val="0"/>
              </a:spcBef>
              <a:spcAft>
                <a:spcPts val="0"/>
              </a:spcAft>
              <a:buSzPts val="5600"/>
              <a:buNone/>
              <a:defRPr sz="5600"/>
            </a:lvl4pPr>
            <a:lvl5pPr lvl="4" rtl="0" algn="ctr">
              <a:spcBef>
                <a:spcPts val="0"/>
              </a:spcBef>
              <a:spcAft>
                <a:spcPts val="0"/>
              </a:spcAft>
              <a:buSzPts val="5600"/>
              <a:buNone/>
              <a:defRPr sz="5600"/>
            </a:lvl5pPr>
            <a:lvl6pPr lvl="5" rtl="0" algn="ctr">
              <a:spcBef>
                <a:spcPts val="0"/>
              </a:spcBef>
              <a:spcAft>
                <a:spcPts val="0"/>
              </a:spcAft>
              <a:buSzPts val="5600"/>
              <a:buNone/>
              <a:defRPr sz="5600"/>
            </a:lvl6pPr>
            <a:lvl7pPr lvl="6" rtl="0" algn="ctr">
              <a:spcBef>
                <a:spcPts val="0"/>
              </a:spcBef>
              <a:spcAft>
                <a:spcPts val="0"/>
              </a:spcAft>
              <a:buSzPts val="5600"/>
              <a:buNone/>
              <a:defRPr sz="5600"/>
            </a:lvl7pPr>
            <a:lvl8pPr lvl="7" rtl="0" algn="ctr">
              <a:spcBef>
                <a:spcPts val="0"/>
              </a:spcBef>
              <a:spcAft>
                <a:spcPts val="0"/>
              </a:spcAft>
              <a:buSzPts val="5600"/>
              <a:buNone/>
              <a:defRPr sz="5600"/>
            </a:lvl8pPr>
            <a:lvl9pPr lvl="8" rtl="0" algn="ctr">
              <a:spcBef>
                <a:spcPts val="0"/>
              </a:spcBef>
              <a:spcAft>
                <a:spcPts val="0"/>
              </a:spcAft>
              <a:buSzPts val="5600"/>
              <a:buNone/>
              <a:defRPr sz="5600"/>
            </a:lvl9pPr>
          </a:lstStyle>
          <a:p/>
        </p:txBody>
      </p:sp>
      <p:sp>
        <p:nvSpPr>
          <p:cNvPr id="143" name="Google Shape;143;p26"/>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44" name="Google Shape;144;p26"/>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rtl="0">
              <a:spcBef>
                <a:spcPts val="0"/>
              </a:spcBef>
              <a:spcAft>
                <a:spcPts val="0"/>
              </a:spcAft>
              <a:buSzPts val="2400"/>
              <a:buChar char="●"/>
              <a:defRPr/>
            </a:lvl1pPr>
            <a:lvl2pPr indent="-349250" lvl="1" marL="914400" rtl="0">
              <a:spcBef>
                <a:spcPts val="0"/>
              </a:spcBef>
              <a:spcAft>
                <a:spcPts val="0"/>
              </a:spcAft>
              <a:buSzPts val="1900"/>
              <a:buChar char="○"/>
              <a:defRPr/>
            </a:lvl2pPr>
            <a:lvl3pPr indent="-349250" lvl="2" marL="1371600" rtl="0">
              <a:spcBef>
                <a:spcPts val="0"/>
              </a:spcBef>
              <a:spcAft>
                <a:spcPts val="0"/>
              </a:spcAft>
              <a:buSzPts val="1900"/>
              <a:buChar char="■"/>
              <a:defRPr/>
            </a:lvl3pPr>
            <a:lvl4pPr indent="-349250" lvl="3" marL="1828800" rtl="0">
              <a:spcBef>
                <a:spcPts val="0"/>
              </a:spcBef>
              <a:spcAft>
                <a:spcPts val="0"/>
              </a:spcAft>
              <a:buSzPts val="1900"/>
              <a:buChar char="●"/>
              <a:defRPr/>
            </a:lvl4pPr>
            <a:lvl5pPr indent="-349250" lvl="4" marL="2286000" rtl="0">
              <a:spcBef>
                <a:spcPts val="0"/>
              </a:spcBef>
              <a:spcAft>
                <a:spcPts val="0"/>
              </a:spcAft>
              <a:buSzPts val="1900"/>
              <a:buChar char="○"/>
              <a:defRPr/>
            </a:lvl5pPr>
            <a:lvl6pPr indent="-349250" lvl="5" marL="2743200" rtl="0">
              <a:spcBef>
                <a:spcPts val="0"/>
              </a:spcBef>
              <a:spcAft>
                <a:spcPts val="0"/>
              </a:spcAft>
              <a:buSzPts val="1900"/>
              <a:buChar char="■"/>
              <a:defRPr/>
            </a:lvl6pPr>
            <a:lvl7pPr indent="-349250" lvl="6" marL="3200400" rtl="0">
              <a:spcBef>
                <a:spcPts val="0"/>
              </a:spcBef>
              <a:spcAft>
                <a:spcPts val="0"/>
              </a:spcAft>
              <a:buSzPts val="1900"/>
              <a:buChar char="●"/>
              <a:defRPr/>
            </a:lvl7pPr>
            <a:lvl8pPr indent="-349250" lvl="7" marL="3657600" rtl="0">
              <a:spcBef>
                <a:spcPts val="0"/>
              </a:spcBef>
              <a:spcAft>
                <a:spcPts val="0"/>
              </a:spcAft>
              <a:buSzPts val="1900"/>
              <a:buChar char="○"/>
              <a:defRPr/>
            </a:lvl8pPr>
            <a:lvl9pPr indent="-349250" lvl="8" marL="4114800" rtl="0">
              <a:spcBef>
                <a:spcPts val="0"/>
              </a:spcBef>
              <a:spcAft>
                <a:spcPts val="0"/>
              </a:spcAft>
              <a:buSzPts val="1900"/>
              <a:buChar char="■"/>
              <a:defRPr/>
            </a:lvl9pPr>
          </a:lstStyle>
          <a:p/>
        </p:txBody>
      </p:sp>
      <p:sp>
        <p:nvSpPr>
          <p:cNvPr id="145" name="Google Shape;145;p2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6" name="Shape 146"/>
        <p:cNvGrpSpPr/>
        <p:nvPr/>
      </p:nvGrpSpPr>
      <p:grpSpPr>
        <a:xfrm>
          <a:off x="0" y="0"/>
          <a:ext cx="0" cy="0"/>
          <a:chOff x="0" y="0"/>
          <a:chExt cx="0" cy="0"/>
        </a:xfrm>
      </p:grpSpPr>
      <p:sp>
        <p:nvSpPr>
          <p:cNvPr id="147" name="Google Shape;147;p27"/>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rtl="0">
              <a:lnSpc>
                <a:spcPct val="100000"/>
              </a:lnSpc>
              <a:spcBef>
                <a:spcPts val="0"/>
              </a:spcBef>
              <a:spcAft>
                <a:spcPts val="0"/>
              </a:spcAft>
              <a:buSzPts val="2400"/>
              <a:buNone/>
              <a:defRPr/>
            </a:lvl1pPr>
          </a:lstStyle>
          <a:p/>
        </p:txBody>
      </p:sp>
      <p:sp>
        <p:nvSpPr>
          <p:cNvPr id="148" name="Google Shape;148;p2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9" name="Shape 149"/>
        <p:cNvGrpSpPr/>
        <p:nvPr/>
      </p:nvGrpSpPr>
      <p:grpSpPr>
        <a:xfrm>
          <a:off x="0" y="0"/>
          <a:ext cx="0" cy="0"/>
          <a:chOff x="0" y="0"/>
          <a:chExt cx="0" cy="0"/>
        </a:xfrm>
      </p:grpSpPr>
      <p:sp>
        <p:nvSpPr>
          <p:cNvPr id="150" name="Google Shape;150;p28"/>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rtl="0" algn="ctr">
              <a:spcBef>
                <a:spcPts val="0"/>
              </a:spcBef>
              <a:spcAft>
                <a:spcPts val="0"/>
              </a:spcAft>
              <a:buSzPts val="16000"/>
              <a:buNone/>
              <a:defRPr sz="16000"/>
            </a:lvl1pPr>
            <a:lvl2pPr lvl="1" rtl="0" algn="ctr">
              <a:spcBef>
                <a:spcPts val="0"/>
              </a:spcBef>
              <a:spcAft>
                <a:spcPts val="0"/>
              </a:spcAft>
              <a:buSzPts val="16000"/>
              <a:buNone/>
              <a:defRPr sz="16000"/>
            </a:lvl2pPr>
            <a:lvl3pPr lvl="2" rtl="0" algn="ctr">
              <a:spcBef>
                <a:spcPts val="0"/>
              </a:spcBef>
              <a:spcAft>
                <a:spcPts val="0"/>
              </a:spcAft>
              <a:buSzPts val="16000"/>
              <a:buNone/>
              <a:defRPr sz="16000"/>
            </a:lvl3pPr>
            <a:lvl4pPr lvl="3" rtl="0" algn="ctr">
              <a:spcBef>
                <a:spcPts val="0"/>
              </a:spcBef>
              <a:spcAft>
                <a:spcPts val="0"/>
              </a:spcAft>
              <a:buSzPts val="16000"/>
              <a:buNone/>
              <a:defRPr sz="16000"/>
            </a:lvl4pPr>
            <a:lvl5pPr lvl="4" rtl="0" algn="ctr">
              <a:spcBef>
                <a:spcPts val="0"/>
              </a:spcBef>
              <a:spcAft>
                <a:spcPts val="0"/>
              </a:spcAft>
              <a:buSzPts val="16000"/>
              <a:buNone/>
              <a:defRPr sz="16000"/>
            </a:lvl5pPr>
            <a:lvl6pPr lvl="5" rtl="0" algn="ctr">
              <a:spcBef>
                <a:spcPts val="0"/>
              </a:spcBef>
              <a:spcAft>
                <a:spcPts val="0"/>
              </a:spcAft>
              <a:buSzPts val="16000"/>
              <a:buNone/>
              <a:defRPr sz="16000"/>
            </a:lvl6pPr>
            <a:lvl7pPr lvl="6" rtl="0" algn="ctr">
              <a:spcBef>
                <a:spcPts val="0"/>
              </a:spcBef>
              <a:spcAft>
                <a:spcPts val="0"/>
              </a:spcAft>
              <a:buSzPts val="16000"/>
              <a:buNone/>
              <a:defRPr sz="16000"/>
            </a:lvl7pPr>
            <a:lvl8pPr lvl="7" rtl="0" algn="ctr">
              <a:spcBef>
                <a:spcPts val="0"/>
              </a:spcBef>
              <a:spcAft>
                <a:spcPts val="0"/>
              </a:spcAft>
              <a:buSzPts val="16000"/>
              <a:buNone/>
              <a:defRPr sz="16000"/>
            </a:lvl8pPr>
            <a:lvl9pPr lvl="8" rtl="0" algn="ctr">
              <a:spcBef>
                <a:spcPts val="0"/>
              </a:spcBef>
              <a:spcAft>
                <a:spcPts val="0"/>
              </a:spcAft>
              <a:buSzPts val="16000"/>
              <a:buNone/>
              <a:defRPr sz="16000"/>
            </a:lvl9pPr>
          </a:lstStyle>
          <a:p>
            <a:r>
              <a:t>xx%</a:t>
            </a:r>
          </a:p>
        </p:txBody>
      </p:sp>
      <p:sp>
        <p:nvSpPr>
          <p:cNvPr id="151" name="Google Shape;151;p28"/>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rtl="0" algn="ctr">
              <a:spcBef>
                <a:spcPts val="0"/>
              </a:spcBef>
              <a:spcAft>
                <a:spcPts val="0"/>
              </a:spcAft>
              <a:buSzPts val="2400"/>
              <a:buChar char="●"/>
              <a:defRPr/>
            </a:lvl1pPr>
            <a:lvl2pPr indent="-349250" lvl="1" marL="914400" rtl="0" algn="ctr">
              <a:spcBef>
                <a:spcPts val="0"/>
              </a:spcBef>
              <a:spcAft>
                <a:spcPts val="0"/>
              </a:spcAft>
              <a:buSzPts val="1900"/>
              <a:buChar char="○"/>
              <a:defRPr/>
            </a:lvl2pPr>
            <a:lvl3pPr indent="-349250" lvl="2" marL="1371600" rtl="0" algn="ctr">
              <a:spcBef>
                <a:spcPts val="0"/>
              </a:spcBef>
              <a:spcAft>
                <a:spcPts val="0"/>
              </a:spcAft>
              <a:buSzPts val="1900"/>
              <a:buChar char="■"/>
              <a:defRPr/>
            </a:lvl3pPr>
            <a:lvl4pPr indent="-349250" lvl="3" marL="1828800" rtl="0" algn="ctr">
              <a:spcBef>
                <a:spcPts val="0"/>
              </a:spcBef>
              <a:spcAft>
                <a:spcPts val="0"/>
              </a:spcAft>
              <a:buSzPts val="1900"/>
              <a:buChar char="●"/>
              <a:defRPr/>
            </a:lvl4pPr>
            <a:lvl5pPr indent="-349250" lvl="4" marL="2286000" rtl="0" algn="ctr">
              <a:spcBef>
                <a:spcPts val="0"/>
              </a:spcBef>
              <a:spcAft>
                <a:spcPts val="0"/>
              </a:spcAft>
              <a:buSzPts val="1900"/>
              <a:buChar char="○"/>
              <a:defRPr/>
            </a:lvl5pPr>
            <a:lvl6pPr indent="-349250" lvl="5" marL="2743200" rtl="0" algn="ctr">
              <a:spcBef>
                <a:spcPts val="0"/>
              </a:spcBef>
              <a:spcAft>
                <a:spcPts val="0"/>
              </a:spcAft>
              <a:buSzPts val="1900"/>
              <a:buChar char="■"/>
              <a:defRPr/>
            </a:lvl6pPr>
            <a:lvl7pPr indent="-349250" lvl="6" marL="3200400" rtl="0" algn="ctr">
              <a:spcBef>
                <a:spcPts val="0"/>
              </a:spcBef>
              <a:spcAft>
                <a:spcPts val="0"/>
              </a:spcAft>
              <a:buSzPts val="1900"/>
              <a:buChar char="●"/>
              <a:defRPr/>
            </a:lvl7pPr>
            <a:lvl8pPr indent="-349250" lvl="7" marL="3657600" rtl="0" algn="ctr">
              <a:spcBef>
                <a:spcPts val="0"/>
              </a:spcBef>
              <a:spcAft>
                <a:spcPts val="0"/>
              </a:spcAft>
              <a:buSzPts val="1900"/>
              <a:buChar char="○"/>
              <a:defRPr/>
            </a:lvl8pPr>
            <a:lvl9pPr indent="-349250" lvl="8" marL="4114800" rtl="0" algn="ctr">
              <a:spcBef>
                <a:spcPts val="0"/>
              </a:spcBef>
              <a:spcAft>
                <a:spcPts val="0"/>
              </a:spcAft>
              <a:buSzPts val="1900"/>
              <a:buChar char="■"/>
              <a:defRPr/>
            </a:lvl9pPr>
          </a:lstStyle>
          <a:p/>
        </p:txBody>
      </p:sp>
      <p:sp>
        <p:nvSpPr>
          <p:cNvPr id="152" name="Google Shape;152;p2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3" name="Shape 153"/>
        <p:cNvGrpSpPr/>
        <p:nvPr/>
      </p:nvGrpSpPr>
      <p:grpSpPr>
        <a:xfrm>
          <a:off x="0" y="0"/>
          <a:ext cx="0" cy="0"/>
          <a:chOff x="0" y="0"/>
          <a:chExt cx="0" cy="0"/>
        </a:xfrm>
      </p:grpSpPr>
      <p:sp>
        <p:nvSpPr>
          <p:cNvPr id="154" name="Google Shape;154;p2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2" Type="http://schemas.openxmlformats.org/officeDocument/2006/relationships/theme" Target="../theme/theme2.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0" name="Shape 110"/>
        <p:cNvGrpSpPr/>
        <p:nvPr/>
      </p:nvGrpSpPr>
      <p:grpSpPr>
        <a:xfrm>
          <a:off x="0" y="0"/>
          <a:ext cx="0" cy="0"/>
          <a:chOff x="0" y="0"/>
          <a:chExt cx="0" cy="0"/>
        </a:xfrm>
      </p:grpSpPr>
      <p:sp>
        <p:nvSpPr>
          <p:cNvPr id="111" name="Google Shape;111;p1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rtl="0">
              <a:spcBef>
                <a:spcPts val="0"/>
              </a:spcBef>
              <a:spcAft>
                <a:spcPts val="0"/>
              </a:spcAft>
              <a:buClr>
                <a:schemeClr val="dk1"/>
              </a:buClr>
              <a:buSzPts val="3700"/>
              <a:buNone/>
              <a:defRPr sz="3700">
                <a:solidFill>
                  <a:schemeClr val="dk1"/>
                </a:solidFill>
              </a:defRPr>
            </a:lvl1pPr>
            <a:lvl2pPr lvl="1" rtl="0">
              <a:spcBef>
                <a:spcPts val="0"/>
              </a:spcBef>
              <a:spcAft>
                <a:spcPts val="0"/>
              </a:spcAft>
              <a:buClr>
                <a:schemeClr val="dk1"/>
              </a:buClr>
              <a:buSzPts val="3700"/>
              <a:buNone/>
              <a:defRPr sz="3700">
                <a:solidFill>
                  <a:schemeClr val="dk1"/>
                </a:solidFill>
              </a:defRPr>
            </a:lvl2pPr>
            <a:lvl3pPr lvl="2" rtl="0">
              <a:spcBef>
                <a:spcPts val="0"/>
              </a:spcBef>
              <a:spcAft>
                <a:spcPts val="0"/>
              </a:spcAft>
              <a:buClr>
                <a:schemeClr val="dk1"/>
              </a:buClr>
              <a:buSzPts val="3700"/>
              <a:buNone/>
              <a:defRPr sz="3700">
                <a:solidFill>
                  <a:schemeClr val="dk1"/>
                </a:solidFill>
              </a:defRPr>
            </a:lvl3pPr>
            <a:lvl4pPr lvl="3" rtl="0">
              <a:spcBef>
                <a:spcPts val="0"/>
              </a:spcBef>
              <a:spcAft>
                <a:spcPts val="0"/>
              </a:spcAft>
              <a:buClr>
                <a:schemeClr val="dk1"/>
              </a:buClr>
              <a:buSzPts val="3700"/>
              <a:buNone/>
              <a:defRPr sz="3700">
                <a:solidFill>
                  <a:schemeClr val="dk1"/>
                </a:solidFill>
              </a:defRPr>
            </a:lvl4pPr>
            <a:lvl5pPr lvl="4" rtl="0">
              <a:spcBef>
                <a:spcPts val="0"/>
              </a:spcBef>
              <a:spcAft>
                <a:spcPts val="0"/>
              </a:spcAft>
              <a:buClr>
                <a:schemeClr val="dk1"/>
              </a:buClr>
              <a:buSzPts val="3700"/>
              <a:buNone/>
              <a:defRPr sz="3700">
                <a:solidFill>
                  <a:schemeClr val="dk1"/>
                </a:solidFill>
              </a:defRPr>
            </a:lvl5pPr>
            <a:lvl6pPr lvl="5" rtl="0">
              <a:spcBef>
                <a:spcPts val="0"/>
              </a:spcBef>
              <a:spcAft>
                <a:spcPts val="0"/>
              </a:spcAft>
              <a:buClr>
                <a:schemeClr val="dk1"/>
              </a:buClr>
              <a:buSzPts val="3700"/>
              <a:buNone/>
              <a:defRPr sz="3700">
                <a:solidFill>
                  <a:schemeClr val="dk1"/>
                </a:solidFill>
              </a:defRPr>
            </a:lvl6pPr>
            <a:lvl7pPr lvl="6" rtl="0">
              <a:spcBef>
                <a:spcPts val="0"/>
              </a:spcBef>
              <a:spcAft>
                <a:spcPts val="0"/>
              </a:spcAft>
              <a:buClr>
                <a:schemeClr val="dk1"/>
              </a:buClr>
              <a:buSzPts val="3700"/>
              <a:buNone/>
              <a:defRPr sz="3700">
                <a:solidFill>
                  <a:schemeClr val="dk1"/>
                </a:solidFill>
              </a:defRPr>
            </a:lvl7pPr>
            <a:lvl8pPr lvl="7" rtl="0">
              <a:spcBef>
                <a:spcPts val="0"/>
              </a:spcBef>
              <a:spcAft>
                <a:spcPts val="0"/>
              </a:spcAft>
              <a:buClr>
                <a:schemeClr val="dk1"/>
              </a:buClr>
              <a:buSzPts val="3700"/>
              <a:buNone/>
              <a:defRPr sz="3700">
                <a:solidFill>
                  <a:schemeClr val="dk1"/>
                </a:solidFill>
              </a:defRPr>
            </a:lvl8pPr>
            <a:lvl9pPr lvl="8" rtl="0">
              <a:spcBef>
                <a:spcPts val="0"/>
              </a:spcBef>
              <a:spcAft>
                <a:spcPts val="0"/>
              </a:spcAft>
              <a:buClr>
                <a:schemeClr val="dk1"/>
              </a:buClr>
              <a:buSzPts val="3700"/>
              <a:buNone/>
              <a:defRPr sz="3700">
                <a:solidFill>
                  <a:schemeClr val="dk1"/>
                </a:solidFill>
              </a:defRPr>
            </a:lvl9pPr>
          </a:lstStyle>
          <a:p/>
        </p:txBody>
      </p:sp>
      <p:sp>
        <p:nvSpPr>
          <p:cNvPr id="112" name="Google Shape;112;p18"/>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rtl="0">
              <a:lnSpc>
                <a:spcPct val="115000"/>
              </a:lnSpc>
              <a:spcBef>
                <a:spcPts val="0"/>
              </a:spcBef>
              <a:spcAft>
                <a:spcPts val="0"/>
              </a:spcAft>
              <a:buClr>
                <a:schemeClr val="dk2"/>
              </a:buClr>
              <a:buSzPts val="2400"/>
              <a:buChar char="●"/>
              <a:defRPr sz="2400">
                <a:solidFill>
                  <a:schemeClr val="dk2"/>
                </a:solidFill>
              </a:defRPr>
            </a:lvl1pPr>
            <a:lvl2pPr indent="-349250" lvl="1" marL="914400" rtl="0">
              <a:lnSpc>
                <a:spcPct val="115000"/>
              </a:lnSpc>
              <a:spcBef>
                <a:spcPts val="0"/>
              </a:spcBef>
              <a:spcAft>
                <a:spcPts val="0"/>
              </a:spcAft>
              <a:buClr>
                <a:schemeClr val="dk2"/>
              </a:buClr>
              <a:buSzPts val="1900"/>
              <a:buChar char="○"/>
              <a:defRPr sz="1900">
                <a:solidFill>
                  <a:schemeClr val="dk2"/>
                </a:solidFill>
              </a:defRPr>
            </a:lvl2pPr>
            <a:lvl3pPr indent="-349250" lvl="2" marL="1371600" rtl="0">
              <a:lnSpc>
                <a:spcPct val="115000"/>
              </a:lnSpc>
              <a:spcBef>
                <a:spcPts val="0"/>
              </a:spcBef>
              <a:spcAft>
                <a:spcPts val="0"/>
              </a:spcAft>
              <a:buClr>
                <a:schemeClr val="dk2"/>
              </a:buClr>
              <a:buSzPts val="1900"/>
              <a:buChar char="■"/>
              <a:defRPr sz="1900">
                <a:solidFill>
                  <a:schemeClr val="dk2"/>
                </a:solidFill>
              </a:defRPr>
            </a:lvl3pPr>
            <a:lvl4pPr indent="-349250" lvl="3" marL="1828800" rtl="0">
              <a:lnSpc>
                <a:spcPct val="115000"/>
              </a:lnSpc>
              <a:spcBef>
                <a:spcPts val="0"/>
              </a:spcBef>
              <a:spcAft>
                <a:spcPts val="0"/>
              </a:spcAft>
              <a:buClr>
                <a:schemeClr val="dk2"/>
              </a:buClr>
              <a:buSzPts val="1900"/>
              <a:buChar char="●"/>
              <a:defRPr sz="1900">
                <a:solidFill>
                  <a:schemeClr val="dk2"/>
                </a:solidFill>
              </a:defRPr>
            </a:lvl4pPr>
            <a:lvl5pPr indent="-349250" lvl="4" marL="2286000" rtl="0">
              <a:lnSpc>
                <a:spcPct val="115000"/>
              </a:lnSpc>
              <a:spcBef>
                <a:spcPts val="0"/>
              </a:spcBef>
              <a:spcAft>
                <a:spcPts val="0"/>
              </a:spcAft>
              <a:buClr>
                <a:schemeClr val="dk2"/>
              </a:buClr>
              <a:buSzPts val="1900"/>
              <a:buChar char="○"/>
              <a:defRPr sz="1900">
                <a:solidFill>
                  <a:schemeClr val="dk2"/>
                </a:solidFill>
              </a:defRPr>
            </a:lvl5pPr>
            <a:lvl6pPr indent="-349250" lvl="5" marL="2743200" rtl="0">
              <a:lnSpc>
                <a:spcPct val="115000"/>
              </a:lnSpc>
              <a:spcBef>
                <a:spcPts val="0"/>
              </a:spcBef>
              <a:spcAft>
                <a:spcPts val="0"/>
              </a:spcAft>
              <a:buClr>
                <a:schemeClr val="dk2"/>
              </a:buClr>
              <a:buSzPts val="1900"/>
              <a:buChar char="■"/>
              <a:defRPr sz="1900">
                <a:solidFill>
                  <a:schemeClr val="dk2"/>
                </a:solidFill>
              </a:defRPr>
            </a:lvl6pPr>
            <a:lvl7pPr indent="-349250" lvl="6" marL="3200400" rtl="0">
              <a:lnSpc>
                <a:spcPct val="115000"/>
              </a:lnSpc>
              <a:spcBef>
                <a:spcPts val="0"/>
              </a:spcBef>
              <a:spcAft>
                <a:spcPts val="0"/>
              </a:spcAft>
              <a:buClr>
                <a:schemeClr val="dk2"/>
              </a:buClr>
              <a:buSzPts val="1900"/>
              <a:buChar char="●"/>
              <a:defRPr sz="1900">
                <a:solidFill>
                  <a:schemeClr val="dk2"/>
                </a:solidFill>
              </a:defRPr>
            </a:lvl7pPr>
            <a:lvl8pPr indent="-349250" lvl="7" marL="3657600" rtl="0">
              <a:lnSpc>
                <a:spcPct val="115000"/>
              </a:lnSpc>
              <a:spcBef>
                <a:spcPts val="0"/>
              </a:spcBef>
              <a:spcAft>
                <a:spcPts val="0"/>
              </a:spcAft>
              <a:buClr>
                <a:schemeClr val="dk2"/>
              </a:buClr>
              <a:buSzPts val="1900"/>
              <a:buChar char="○"/>
              <a:defRPr sz="1900">
                <a:solidFill>
                  <a:schemeClr val="dk2"/>
                </a:solidFill>
              </a:defRPr>
            </a:lvl8pPr>
            <a:lvl9pPr indent="-349250" lvl="8" marL="4114800" rtl="0">
              <a:lnSpc>
                <a:spcPct val="115000"/>
              </a:lnSpc>
              <a:spcBef>
                <a:spcPts val="0"/>
              </a:spcBef>
              <a:spcAft>
                <a:spcPts val="0"/>
              </a:spcAft>
              <a:buClr>
                <a:schemeClr val="dk2"/>
              </a:buClr>
              <a:buSzPts val="1900"/>
              <a:buChar char="■"/>
              <a:defRPr sz="1900">
                <a:solidFill>
                  <a:schemeClr val="dk2"/>
                </a:solidFill>
              </a:defRPr>
            </a:lvl9pPr>
          </a:lstStyle>
          <a:p/>
        </p:txBody>
      </p:sp>
      <p:sp>
        <p:nvSpPr>
          <p:cNvPr id="113" name="Google Shape;113;p1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rtl="0" algn="r">
              <a:buNone/>
              <a:defRPr sz="1300">
                <a:solidFill>
                  <a:schemeClr val="dk2"/>
                </a:solidFill>
              </a:defRPr>
            </a:lvl1pPr>
            <a:lvl2pPr lvl="1" rtl="0" algn="r">
              <a:buNone/>
              <a:defRPr sz="1300">
                <a:solidFill>
                  <a:schemeClr val="dk2"/>
                </a:solidFill>
              </a:defRPr>
            </a:lvl2pPr>
            <a:lvl3pPr lvl="2" rtl="0" algn="r">
              <a:buNone/>
              <a:defRPr sz="1300">
                <a:solidFill>
                  <a:schemeClr val="dk2"/>
                </a:solidFill>
              </a:defRPr>
            </a:lvl3pPr>
            <a:lvl4pPr lvl="3" rtl="0" algn="r">
              <a:buNone/>
              <a:defRPr sz="1300">
                <a:solidFill>
                  <a:schemeClr val="dk2"/>
                </a:solidFill>
              </a:defRPr>
            </a:lvl4pPr>
            <a:lvl5pPr lvl="4" rtl="0" algn="r">
              <a:buNone/>
              <a:defRPr sz="1300">
                <a:solidFill>
                  <a:schemeClr val="dk2"/>
                </a:solidFill>
              </a:defRPr>
            </a:lvl5pPr>
            <a:lvl6pPr lvl="5" rtl="0" algn="r">
              <a:buNone/>
              <a:defRPr sz="1300">
                <a:solidFill>
                  <a:schemeClr val="dk2"/>
                </a:solidFill>
              </a:defRPr>
            </a:lvl6pPr>
            <a:lvl7pPr lvl="6" rtl="0" algn="r">
              <a:buNone/>
              <a:defRPr sz="1300">
                <a:solidFill>
                  <a:schemeClr val="dk2"/>
                </a:solidFill>
              </a:defRPr>
            </a:lvl7pPr>
            <a:lvl8pPr lvl="7" rtl="0" algn="r">
              <a:buNone/>
              <a:defRPr sz="1300">
                <a:solidFill>
                  <a:schemeClr val="dk2"/>
                </a:solidFill>
              </a:defRPr>
            </a:lvl8pPr>
            <a:lvl9pPr lvl="8" rtl="0"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2.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hyperlink" Target="mailto:mathieu.thibault@uqo.ca" TargetMode="External"/><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5" Type="http://schemas.openxmlformats.org/officeDocument/2006/relationships/hyperlink" Target="mailto:stephanie.rioux@recit.qc.ca" TargetMode="External"/><Relationship Id="rId6" Type="http://schemas.openxmlformats.org/officeDocument/2006/relationships/image" Target="../media/image8.png"/><Relationship Id="rId7" Type="http://schemas.openxmlformats.org/officeDocument/2006/relationships/image" Target="../media/image2.png"/><Relationship Id="rId8" Type="http://schemas.openxmlformats.org/officeDocument/2006/relationships/image" Target="../media/image61.png"/></Relationships>
</file>

<file path=ppt/slides/_rels/slide3.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hyperlink" Target="https://docs.google.com/document/d/1UpD5X9mIuqlYQoelDHDVkngXNUCqr9OP1qcg6VvjqDw/edit?usp=sharing"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hyperlink" Target="https://education.minecraft.net/get-started/download" TargetMode="External"/><Relationship Id="rId5" Type="http://schemas.openxmlformats.org/officeDocument/2006/relationships/image" Target="../media/image20.png"/><Relationship Id="rId6" Type="http://schemas.openxmlformats.org/officeDocument/2006/relationships/image" Target="../media/image61.png"/><Relationship Id="rId7" Type="http://schemas.openxmlformats.org/officeDocument/2006/relationships/image" Target="../media/image9.png"/><Relationship Id="rId8" Type="http://schemas.openxmlformats.org/officeDocument/2006/relationships/hyperlink" Target="https://recitmst.qc.ca/minecraft28032024"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1.png"/><Relationship Id="rId4" Type="http://schemas.openxmlformats.org/officeDocument/2006/relationships/hyperlink" Target="http://recitmst.qc.ca/minecraft26102023" TargetMode="External"/><Relationship Id="rId5" Type="http://schemas.openxmlformats.org/officeDocument/2006/relationships/hyperlink" Target="mailto:equipe@recitmst.qc.ca" TargetMode="External"/><Relationship Id="rId6" Type="http://schemas.openxmlformats.org/officeDocument/2006/relationships/hyperlink" Target="https://docs.google.com/presentation/d/1wiSbxz9VIvo8ZIhtMWImhZBBebvkSJ3jm3gj-cxozW8/edit?usp=sharing" TargetMode="External"/><Relationship Id="rId7"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7.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7.png"/><Relationship Id="rId4" Type="http://schemas.openxmlformats.org/officeDocument/2006/relationships/hyperlink" Target="http://www.youtube.com/watch?v=OTEUQcRRQhw" TargetMode="External"/><Relationship Id="rId5" Type="http://schemas.openxmlformats.org/officeDocument/2006/relationships/image" Target="../media/image2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education.minecraft.net/fr-fr/get-started/download" TargetMode="External"/><Relationship Id="rId4" Type="http://schemas.openxmlformats.org/officeDocument/2006/relationships/hyperlink" Target="https://campus.recit.qc.ca/mod/page/view.php?id=9673" TargetMode="External"/><Relationship Id="rId5" Type="http://schemas.openxmlformats.org/officeDocument/2006/relationships/hyperlink" Target="https://campus.recit.qc.ca/mod/page/view.php?id=9674" TargetMode="External"/><Relationship Id="rId6" Type="http://schemas.openxmlformats.org/officeDocument/2006/relationships/hyperlink" Target="https://campus.recit.qc.ca/mod/page/view.php?id=9675" TargetMode="External"/><Relationship Id="rId7" Type="http://schemas.openxmlformats.org/officeDocument/2006/relationships/hyperlink" Target="https://campus.recit.qc.ca/mod/page/view.php?id=9676" TargetMode="External"/><Relationship Id="rId8"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32.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campus.recit.qc.ca/mod/page/view.php?id=9677" TargetMode="External"/><Relationship Id="rId4" Type="http://schemas.openxmlformats.org/officeDocument/2006/relationships/hyperlink" Target="https://campus.recit.qc.ca/mod/page/view.php?id=9683" TargetMode="External"/><Relationship Id="rId5" Type="http://schemas.openxmlformats.org/officeDocument/2006/relationships/hyperlink" Target="https://campus.recit.qc.ca/mod/page/view.php?id=9681" TargetMode="External"/><Relationship Id="rId6" Type="http://schemas.openxmlformats.org/officeDocument/2006/relationships/hyperlink" Target="https://campus.recit.qc.ca/mod/page/view.php?id=9680" TargetMode="External"/><Relationship Id="rId7" Type="http://schemas.openxmlformats.org/officeDocument/2006/relationships/image" Target="../media/image27.png"/></Relationships>
</file>

<file path=ppt/slides/_rels/slide17.xml.rels><?xml version="1.0" encoding="UTF-8" standalone="yes"?><Relationships xmlns="http://schemas.openxmlformats.org/package/2006/relationships"><Relationship Id="rId11" Type="http://schemas.openxmlformats.org/officeDocument/2006/relationships/image" Target="../media/image38.png"/><Relationship Id="rId10" Type="http://schemas.openxmlformats.org/officeDocument/2006/relationships/image" Target="../media/image48.png"/><Relationship Id="rId13" Type="http://schemas.openxmlformats.org/officeDocument/2006/relationships/image" Target="../media/image41.png"/><Relationship Id="rId12"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slide" Target="/ppt/slides/slide18.xml"/><Relationship Id="rId4" Type="http://schemas.openxmlformats.org/officeDocument/2006/relationships/slide" Target="/ppt/slides/slide20.xml"/><Relationship Id="rId9" Type="http://schemas.openxmlformats.org/officeDocument/2006/relationships/image" Target="../media/image35.png"/><Relationship Id="rId14" Type="http://schemas.openxmlformats.org/officeDocument/2006/relationships/image" Target="../media/image33.png"/><Relationship Id="rId5" Type="http://schemas.openxmlformats.org/officeDocument/2006/relationships/slide" Target="/ppt/slides/slide19.xml"/><Relationship Id="rId6" Type="http://schemas.openxmlformats.org/officeDocument/2006/relationships/image" Target="../media/image3.png"/><Relationship Id="rId7" Type="http://schemas.openxmlformats.org/officeDocument/2006/relationships/slide" Target="/ppt/slides/slide17.xml"/><Relationship Id="rId8" Type="http://schemas.openxmlformats.org/officeDocument/2006/relationships/slide" Target="/ppt/slides/slide17.xml"/></Relationships>
</file>

<file path=ppt/slides/_rels/slide18.xml.rels><?xml version="1.0" encoding="UTF-8" standalone="yes"?><Relationships xmlns="http://schemas.openxmlformats.org/package/2006/relationships"><Relationship Id="rId11" Type="http://schemas.openxmlformats.org/officeDocument/2006/relationships/image" Target="../media/image3.png"/><Relationship Id="rId10"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slide" Target="/ppt/slides/slide20.xml"/><Relationship Id="rId4" Type="http://schemas.openxmlformats.org/officeDocument/2006/relationships/slide" Target="/ppt/slides/slide19.xml"/><Relationship Id="rId9" Type="http://schemas.openxmlformats.org/officeDocument/2006/relationships/image" Target="../media/image36.png"/><Relationship Id="rId5" Type="http://schemas.openxmlformats.org/officeDocument/2006/relationships/image" Target="../media/image34.png"/><Relationship Id="rId6" Type="http://schemas.openxmlformats.org/officeDocument/2006/relationships/image" Target="../media/image31.png"/><Relationship Id="rId7" Type="http://schemas.openxmlformats.org/officeDocument/2006/relationships/image" Target="../media/image40.png"/><Relationship Id="rId8" Type="http://schemas.openxmlformats.org/officeDocument/2006/relationships/image" Target="../media/image37.png"/></Relationships>
</file>

<file path=ppt/slides/_rels/slide19.xml.rels><?xml version="1.0" encoding="UTF-8" standalone="yes"?><Relationships xmlns="http://schemas.openxmlformats.org/package/2006/relationships"><Relationship Id="rId11" Type="http://schemas.openxmlformats.org/officeDocument/2006/relationships/image" Target="../media/image52.png"/><Relationship Id="rId10" Type="http://schemas.openxmlformats.org/officeDocument/2006/relationships/image" Target="../media/image51.png"/><Relationship Id="rId13" Type="http://schemas.openxmlformats.org/officeDocument/2006/relationships/image" Target="../media/image20.png"/><Relationship Id="rId12"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slide" Target="/ppt/slides/slide18.xml"/><Relationship Id="rId4" Type="http://schemas.openxmlformats.org/officeDocument/2006/relationships/slide" Target="/ppt/slides/slide20.xml"/><Relationship Id="rId9" Type="http://schemas.openxmlformats.org/officeDocument/2006/relationships/image" Target="../media/image46.png"/><Relationship Id="rId14" Type="http://schemas.openxmlformats.org/officeDocument/2006/relationships/hyperlink" Target="https://sites.google.com/csbe.qc.ca/evaluerautrementenmath/types-de-probl%C3%A8mes/t%C3%A2ches-cr%C3%A9atives?authuser=0" TargetMode="External"/><Relationship Id="rId5" Type="http://schemas.openxmlformats.org/officeDocument/2006/relationships/image" Target="../media/image39.png"/><Relationship Id="rId6" Type="http://schemas.openxmlformats.org/officeDocument/2006/relationships/image" Target="../media/image3.png"/><Relationship Id="rId7" Type="http://schemas.openxmlformats.org/officeDocument/2006/relationships/image" Target="../media/image50.png"/><Relationship Id="rId8" Type="http://schemas.openxmlformats.org/officeDocument/2006/relationships/image" Target="../media/image4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ppt/slides/slide19.xml"/><Relationship Id="rId4" Type="http://schemas.openxmlformats.org/officeDocument/2006/relationships/slide" Target="/ppt/slides/slide18.xml"/><Relationship Id="rId5" Type="http://schemas.openxmlformats.org/officeDocument/2006/relationships/image" Target="../media/image3.png"/><Relationship Id="rId6" Type="http://schemas.openxmlformats.org/officeDocument/2006/relationships/image" Target="../media/image43.png"/><Relationship Id="rId7" Type="http://schemas.openxmlformats.org/officeDocument/2006/relationships/image" Target="../media/image86.png"/><Relationship Id="rId8" Type="http://schemas.openxmlformats.org/officeDocument/2006/relationships/image" Target="../media/image20.png"/></Relationships>
</file>

<file path=ppt/slides/_rels/slide21.xml.rels><?xml version="1.0" encoding="UTF-8" standalone="yes"?><Relationships xmlns="http://schemas.openxmlformats.org/package/2006/relationships"><Relationship Id="rId11" Type="http://schemas.openxmlformats.org/officeDocument/2006/relationships/image" Target="../media/image3.png"/><Relationship Id="rId10" Type="http://schemas.openxmlformats.org/officeDocument/2006/relationships/hyperlink" Target="http://www.education.gouv.qc.ca/fileadmin/site_web/documents/dpse/adaptation_serv_compl/Referentiel-mathematique.PDF" TargetMode="External"/><Relationship Id="rId12"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slide" Target="/ppt/slides/slide22.xml"/><Relationship Id="rId4" Type="http://schemas.openxmlformats.org/officeDocument/2006/relationships/slide" Target="/ppt/slides/slide23.xml"/><Relationship Id="rId9" Type="http://schemas.openxmlformats.org/officeDocument/2006/relationships/image" Target="../media/image41.png"/><Relationship Id="rId5" Type="http://schemas.openxmlformats.org/officeDocument/2006/relationships/image" Target="../media/image35.png"/><Relationship Id="rId6" Type="http://schemas.openxmlformats.org/officeDocument/2006/relationships/image" Target="../media/image48.png"/><Relationship Id="rId7" Type="http://schemas.openxmlformats.org/officeDocument/2006/relationships/image" Target="../media/image38.png"/><Relationship Id="rId8" Type="http://schemas.openxmlformats.org/officeDocument/2006/relationships/image" Target="../media/image30.png"/></Relationships>
</file>

<file path=ppt/slides/_rels/slide22.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3.png"/><Relationship Id="rId12"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21.xml"/><Relationship Id="rId4" Type="http://schemas.openxmlformats.org/officeDocument/2006/relationships/slide" Target="/ppt/slides/slide23.xml"/><Relationship Id="rId9" Type="http://schemas.openxmlformats.org/officeDocument/2006/relationships/image" Target="../media/image36.png"/><Relationship Id="rId5" Type="http://schemas.openxmlformats.org/officeDocument/2006/relationships/image" Target="../media/image34.png"/><Relationship Id="rId6" Type="http://schemas.openxmlformats.org/officeDocument/2006/relationships/image" Target="../media/image31.png"/><Relationship Id="rId7" Type="http://schemas.openxmlformats.org/officeDocument/2006/relationships/image" Target="../media/image40.png"/><Relationship Id="rId8" Type="http://schemas.openxmlformats.org/officeDocument/2006/relationships/image" Target="../media/image37.png"/></Relationships>
</file>

<file path=ppt/slides/_rels/slide23.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3.png"/><Relationship Id="rId12"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slide" Target="/ppt/slides/slide22.xml"/><Relationship Id="rId4" Type="http://schemas.openxmlformats.org/officeDocument/2006/relationships/slide" Target="/ppt/slides/slide21.xml"/><Relationship Id="rId9" Type="http://schemas.openxmlformats.org/officeDocument/2006/relationships/image" Target="../media/image44.png"/><Relationship Id="rId5" Type="http://schemas.openxmlformats.org/officeDocument/2006/relationships/image" Target="../media/image39.png"/><Relationship Id="rId6" Type="http://schemas.openxmlformats.org/officeDocument/2006/relationships/image" Target="../media/image46.png"/><Relationship Id="rId7" Type="http://schemas.openxmlformats.org/officeDocument/2006/relationships/image" Target="../media/image51.png"/><Relationship Id="rId8" Type="http://schemas.openxmlformats.org/officeDocument/2006/relationships/image" Target="../media/image5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png"/><Relationship Id="rId4" Type="http://schemas.openxmlformats.org/officeDocument/2006/relationships/hyperlink" Target="https://drive.google.com/file/d/15Dgfb5XmCduoOZXRGaz3E1mIsbEWrO9M/view?usp=drive_link" TargetMode="External"/><Relationship Id="rId5" Type="http://schemas.openxmlformats.org/officeDocument/2006/relationships/hyperlink" Target="https://campus.recit.qc.ca/mod/page/view.php?id=9691" TargetMode="External"/><Relationship Id="rId6" Type="http://schemas.openxmlformats.org/officeDocument/2006/relationships/hyperlink" Target="https://view.genial.ly/65f0671ac7fdf10014553f87/presentation-peppit-minecraft-secondair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png"/><Relationship Id="rId4" Type="http://schemas.openxmlformats.org/officeDocument/2006/relationships/hyperlink" Target="https://drive.google.com/file/d/1EiNGLSTnpb3pW1T1eZOr5rz3KO71fJBq/view?usp=share_link" TargetMode="External"/><Relationship Id="rId5" Type="http://schemas.openxmlformats.org/officeDocument/2006/relationships/hyperlink" Target="https://campus.recit.qc.ca/mod/page/view.php?id=19412"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hyperlink" Target="https://docs.google.com/document/d/1b4ZxdV2UMNX7fnElWTrM6vZPo7QgAhcTJ_359viP7Kw/edit" TargetMode="External"/><Relationship Id="rId5" Type="http://schemas.openxmlformats.org/officeDocument/2006/relationships/hyperlink" Target="https://campus.recit.qc.ca/mod/page/view.php?id=9690"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1" Type="http://schemas.openxmlformats.org/officeDocument/2006/relationships/image" Target="../media/image63.png"/><Relationship Id="rId10" Type="http://schemas.openxmlformats.org/officeDocument/2006/relationships/image" Target="../media/image44.png"/><Relationship Id="rId12" Type="http://schemas.openxmlformats.org/officeDocument/2006/relationships/hyperlink" Target="https://sites.google.com/csbe.qc.ca/evaluerautrementenmath/planification-des-apprentissages-et-de-l%C3%A9valuation/quelle-intention-cibler?authuser=0#h.56re43vkeybm" TargetMode="External"/><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slide" Target="/ppt/slides/slide30.xml"/><Relationship Id="rId4" Type="http://schemas.openxmlformats.org/officeDocument/2006/relationships/slide" Target="/ppt/slides/slide32.xml"/><Relationship Id="rId9" Type="http://schemas.openxmlformats.org/officeDocument/2006/relationships/image" Target="../media/image80.png"/><Relationship Id="rId5" Type="http://schemas.openxmlformats.org/officeDocument/2006/relationships/slide" Target="/ppt/slides/slide31.xml"/><Relationship Id="rId6" Type="http://schemas.openxmlformats.org/officeDocument/2006/relationships/image" Target="../media/image3.png"/><Relationship Id="rId7" Type="http://schemas.openxmlformats.org/officeDocument/2006/relationships/image" Target="../media/image54.png"/><Relationship Id="rId8" Type="http://schemas.openxmlformats.org/officeDocument/2006/relationships/image" Target="../media/image6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slide" Target="/ppt/slides/slide29.xml"/><Relationship Id="rId4" Type="http://schemas.openxmlformats.org/officeDocument/2006/relationships/slide" Target="/ppt/slides/slide32.xml"/><Relationship Id="rId9" Type="http://schemas.openxmlformats.org/officeDocument/2006/relationships/hyperlink" Target="https://sites.google.com/csbe.qc.ca/evaluerautrementenmath/planification-des-apprentissages-et-de-l%C3%A9valuation/quelle-intention-cibler?authuser=0#h.56re43vkeybm" TargetMode="External"/><Relationship Id="rId5" Type="http://schemas.openxmlformats.org/officeDocument/2006/relationships/slide" Target="/ppt/slides/slide31.xml"/><Relationship Id="rId6" Type="http://schemas.openxmlformats.org/officeDocument/2006/relationships/image" Target="../media/image3.png"/><Relationship Id="rId7" Type="http://schemas.openxmlformats.org/officeDocument/2006/relationships/image" Target="../media/image67.png"/><Relationship Id="rId8"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slide" Target="/ppt/slides/slide30.xml"/><Relationship Id="rId4" Type="http://schemas.openxmlformats.org/officeDocument/2006/relationships/slide" Target="/ppt/slides/slide29.xml"/><Relationship Id="rId9" Type="http://schemas.openxmlformats.org/officeDocument/2006/relationships/image" Target="../media/image70.png"/><Relationship Id="rId5" Type="http://schemas.openxmlformats.org/officeDocument/2006/relationships/slide" Target="/ppt/slides/slide32.xml"/><Relationship Id="rId6" Type="http://schemas.openxmlformats.org/officeDocument/2006/relationships/image" Target="../media/image66.png"/><Relationship Id="rId7" Type="http://schemas.openxmlformats.org/officeDocument/2006/relationships/image" Target="../media/image3.png"/><Relationship Id="rId8" Type="http://schemas.openxmlformats.org/officeDocument/2006/relationships/image" Target="../media/image43.png"/></Relationships>
</file>

<file path=ppt/slides/_rels/slide32.xml.rels><?xml version="1.0" encoding="UTF-8" standalone="yes"?><Relationships xmlns="http://schemas.openxmlformats.org/package/2006/relationships"><Relationship Id="rId10" Type="http://schemas.openxmlformats.org/officeDocument/2006/relationships/image" Target="../media/image75.png"/><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slide" Target="/ppt/slides/slide31.xml"/><Relationship Id="rId4" Type="http://schemas.openxmlformats.org/officeDocument/2006/relationships/slide" Target="/ppt/slides/slide30.xml"/><Relationship Id="rId9" Type="http://schemas.openxmlformats.org/officeDocument/2006/relationships/image" Target="../media/image44.png"/><Relationship Id="rId5" Type="http://schemas.openxmlformats.org/officeDocument/2006/relationships/slide" Target="/ppt/slides/slide29.xml"/><Relationship Id="rId6" Type="http://schemas.openxmlformats.org/officeDocument/2006/relationships/image" Target="../media/image43.png"/><Relationship Id="rId7" Type="http://schemas.openxmlformats.org/officeDocument/2006/relationships/image" Target="../media/image68.png"/><Relationship Id="rId8"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png"/><Relationship Id="rId4" Type="http://schemas.openxmlformats.org/officeDocument/2006/relationships/image" Target="../media/image85.png"/><Relationship Id="rId5" Type="http://schemas.openxmlformats.org/officeDocument/2006/relationships/hyperlink" Target="https://frq.gouv.qc.ca/programme-engagement/"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png"/><Relationship Id="rId4" Type="http://schemas.openxmlformats.org/officeDocument/2006/relationships/hyperlink" Target="https://campus.recit.qc.ca/login/index.php" TargetMode="External"/><Relationship Id="rId5" Type="http://schemas.openxmlformats.org/officeDocument/2006/relationships/hyperlink" Target="https://campus.recit.qc.ca/login/index.php" TargetMode="External"/></Relationships>
</file>

<file path=ppt/slides/_rels/slide38.xml.rels><?xml version="1.0" encoding="UTF-8" standalone="yes"?><Relationships xmlns="http://schemas.openxmlformats.org/package/2006/relationships"><Relationship Id="rId10"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5.png"/><Relationship Id="rId4" Type="http://schemas.openxmlformats.org/officeDocument/2006/relationships/image" Target="../media/image48.png"/><Relationship Id="rId9" Type="http://schemas.openxmlformats.org/officeDocument/2006/relationships/image" Target="../media/image77.png"/><Relationship Id="rId5" Type="http://schemas.openxmlformats.org/officeDocument/2006/relationships/image" Target="../media/image87.png"/><Relationship Id="rId6" Type="http://schemas.openxmlformats.org/officeDocument/2006/relationships/image" Target="../media/image71.png"/><Relationship Id="rId7" Type="http://schemas.openxmlformats.org/officeDocument/2006/relationships/image" Target="../media/image79.png"/><Relationship Id="rId8" Type="http://schemas.openxmlformats.org/officeDocument/2006/relationships/image" Target="../media/image73.png"/></Relationships>
</file>

<file path=ppt/slides/_rels/slide39.xml.rels><?xml version="1.0" encoding="UTF-8" standalone="yes"?><Relationships xmlns="http://schemas.openxmlformats.org/package/2006/relationships"><Relationship Id="rId10" Type="http://schemas.openxmlformats.org/officeDocument/2006/relationships/hyperlink" Target="mailto:mathieu.thibault@uqo.ca" TargetMode="External"/><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hyperlink" Target="mailto:stephanie.rioux@recit.qc.ca" TargetMode="External"/><Relationship Id="rId5" Type="http://schemas.openxmlformats.org/officeDocument/2006/relationships/image" Target="../media/image20.png"/><Relationship Id="rId6" Type="http://schemas.openxmlformats.org/officeDocument/2006/relationships/image" Target="../media/image2.png"/><Relationship Id="rId7" Type="http://schemas.openxmlformats.org/officeDocument/2006/relationships/image" Target="../media/image61.png"/><Relationship Id="rId8" Type="http://schemas.openxmlformats.org/officeDocument/2006/relationships/image" Target="../media/image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1.xml"/><Relationship Id="rId3" Type="http://schemas.openxmlformats.org/officeDocument/2006/relationships/image" Target="../media/image8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2.xml"/><Relationship Id="rId3" Type="http://schemas.openxmlformats.org/officeDocument/2006/relationships/image" Target="../media/image8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3.xml"/><Relationship Id="rId3" Type="http://schemas.openxmlformats.org/officeDocument/2006/relationships/image" Target="../media/image8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4.xml"/><Relationship Id="rId3" Type="http://schemas.openxmlformats.org/officeDocument/2006/relationships/image" Target="../media/image78.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5.xml"/><Relationship Id="rId3" Type="http://schemas.openxmlformats.org/officeDocument/2006/relationships/image" Target="../media/image8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0"/>
          <p:cNvSpPr txBox="1"/>
          <p:nvPr>
            <p:ph type="ctrTitle"/>
          </p:nvPr>
        </p:nvSpPr>
        <p:spPr>
          <a:xfrm>
            <a:off x="1524000" y="1122363"/>
            <a:ext cx="9144000" cy="2387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t/>
            </a:r>
            <a:endParaRPr/>
          </a:p>
        </p:txBody>
      </p:sp>
      <p:sp>
        <p:nvSpPr>
          <p:cNvPr id="160" name="Google Shape;160;p30"/>
          <p:cNvSpPr txBox="1"/>
          <p:nvPr>
            <p:ph idx="1" type="subTitle"/>
          </p:nvPr>
        </p:nvSpPr>
        <p:spPr>
          <a:xfrm>
            <a:off x="1524000" y="3602038"/>
            <a:ext cx="9144000" cy="1655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pic>
        <p:nvPicPr>
          <p:cNvPr id="161" name="Google Shape;161;p30"/>
          <p:cNvPicPr preferRelativeResize="0"/>
          <p:nvPr/>
        </p:nvPicPr>
        <p:blipFill>
          <a:blip r:embed="rId3">
            <a:alphaModFix/>
          </a:blip>
          <a:stretch>
            <a:fillRect/>
          </a:stretch>
        </p:blipFill>
        <p:spPr>
          <a:xfrm>
            <a:off x="0" y="-2800"/>
            <a:ext cx="12182131"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31"/>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167" name="Google Shape;167;p31"/>
          <p:cNvPicPr preferRelativeResize="0"/>
          <p:nvPr/>
        </p:nvPicPr>
        <p:blipFill rotWithShape="1">
          <a:blip r:embed="rId4">
            <a:alphaModFix/>
          </a:blip>
          <a:srcRect b="0" l="0" r="0" t="0"/>
          <a:stretch/>
        </p:blipFill>
        <p:spPr>
          <a:xfrm>
            <a:off x="7609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168" name="Google Shape;168;p31">
            <a:hlinkClick action="ppaction://hlinkshowjump?jump=nextslide"/>
          </p:cNvPr>
          <p:cNvSpPr/>
          <p:nvPr/>
        </p:nvSpPr>
        <p:spPr>
          <a:xfrm>
            <a:off x="3095250" y="2412750"/>
            <a:ext cx="60015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9" name="Google Shape;169;p31"/>
          <p:cNvSpPr txBox="1"/>
          <p:nvPr/>
        </p:nvSpPr>
        <p:spPr>
          <a:xfrm>
            <a:off x="3142830" y="2597850"/>
            <a:ext cx="5905500" cy="11589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lang="en-US" sz="2100">
                <a:solidFill>
                  <a:srgbClr val="D8D8D8"/>
                </a:solidFill>
                <a:latin typeface="Press Start 2P"/>
                <a:ea typeface="Press Start 2P"/>
                <a:cs typeface="Press Start 2P"/>
                <a:sym typeface="Press Start 2P"/>
              </a:rPr>
              <a:t>Minecraft en maths selon différentes intentions</a:t>
            </a:r>
            <a:endParaRPr b="0" i="0" sz="2200" u="none" cap="none" strike="noStrike">
              <a:solidFill>
                <a:srgbClr val="D8D8D8"/>
              </a:solidFill>
              <a:latin typeface="Press Start 2P"/>
              <a:ea typeface="Press Start 2P"/>
              <a:cs typeface="Press Start 2P"/>
              <a:sym typeface="Press Start 2P"/>
            </a:endParaRPr>
          </a:p>
        </p:txBody>
      </p:sp>
      <p:sp>
        <p:nvSpPr>
          <p:cNvPr id="170" name="Google Shape;170;p31"/>
          <p:cNvSpPr/>
          <p:nvPr/>
        </p:nvSpPr>
        <p:spPr>
          <a:xfrm>
            <a:off x="3910438" y="3917950"/>
            <a:ext cx="4305300" cy="8556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1" name="Google Shape;171;p31"/>
          <p:cNvSpPr txBox="1"/>
          <p:nvPr/>
        </p:nvSpPr>
        <p:spPr>
          <a:xfrm>
            <a:off x="3987550" y="4104551"/>
            <a:ext cx="4151100" cy="6690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Mathieu Thibault</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Stéphanie Rioux</a:t>
            </a:r>
            <a:endParaRPr sz="1500">
              <a:solidFill>
                <a:srgbClr val="D8D8D8"/>
              </a:solidFill>
              <a:latin typeface="Press Start 2P"/>
              <a:ea typeface="Press Start 2P"/>
              <a:cs typeface="Press Start 2P"/>
              <a:sym typeface="Press Start 2P"/>
            </a:endParaRPr>
          </a:p>
        </p:txBody>
      </p:sp>
      <p:sp>
        <p:nvSpPr>
          <p:cNvPr id="172" name="Google Shape;172;p31"/>
          <p:cNvSpPr txBox="1"/>
          <p:nvPr/>
        </p:nvSpPr>
        <p:spPr>
          <a:xfrm>
            <a:off x="3563425" y="5331475"/>
            <a:ext cx="4779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5">
                  <a:extLst>
                    <a:ext uri="{A12FA001-AC4F-418D-AE19-62706E023703}">
                      <ahyp:hlinkClr val="tx"/>
                    </a:ext>
                  </a:extLst>
                </a:hlinkClick>
              </a:rPr>
              <a:t>stephanie.rioux@recit.qc.ca</a:t>
            </a:r>
            <a:endParaRPr sz="1600">
              <a:solidFill>
                <a:schemeClr val="lt1"/>
              </a:solidFill>
            </a:endParaRPr>
          </a:p>
        </p:txBody>
      </p:sp>
      <p:sp>
        <p:nvSpPr>
          <p:cNvPr id="173" name="Google Shape;173;p31"/>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74" name="Google Shape;174;p31"/>
          <p:cNvPicPr preferRelativeResize="0"/>
          <p:nvPr/>
        </p:nvPicPr>
        <p:blipFill rotWithShape="1">
          <a:blip r:embed="rId6">
            <a:alphaModFix/>
          </a:blip>
          <a:srcRect b="0" l="19997" r="20003" t="0"/>
          <a:stretch/>
        </p:blipFill>
        <p:spPr>
          <a:xfrm flipH="1">
            <a:off x="255114" y="1586525"/>
            <a:ext cx="1510812" cy="2518025"/>
          </a:xfrm>
          <a:prstGeom prst="rect">
            <a:avLst/>
          </a:prstGeom>
          <a:noFill/>
          <a:ln>
            <a:noFill/>
          </a:ln>
        </p:spPr>
      </p:pic>
      <p:pic>
        <p:nvPicPr>
          <p:cNvPr id="175" name="Google Shape;175;p31"/>
          <p:cNvPicPr preferRelativeResize="0"/>
          <p:nvPr/>
        </p:nvPicPr>
        <p:blipFill>
          <a:blip r:embed="rId7">
            <a:alphaModFix/>
          </a:blip>
          <a:stretch>
            <a:fillRect/>
          </a:stretch>
        </p:blipFill>
        <p:spPr>
          <a:xfrm>
            <a:off x="255127" y="-228200"/>
            <a:ext cx="871925" cy="1407200"/>
          </a:xfrm>
          <a:prstGeom prst="rect">
            <a:avLst/>
          </a:prstGeom>
          <a:noFill/>
          <a:ln>
            <a:noFill/>
          </a:ln>
        </p:spPr>
      </p:pic>
      <p:pic>
        <p:nvPicPr>
          <p:cNvPr id="176" name="Google Shape;176;p31"/>
          <p:cNvPicPr preferRelativeResize="0"/>
          <p:nvPr/>
        </p:nvPicPr>
        <p:blipFill>
          <a:blip r:embed="rId8">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177" name="Google Shape;177;p31"/>
          <p:cNvPicPr preferRelativeResize="0"/>
          <p:nvPr/>
        </p:nvPicPr>
        <p:blipFill rotWithShape="1">
          <a:blip r:embed="rId9">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78" name="Google Shape;178;p31"/>
          <p:cNvSpPr txBox="1"/>
          <p:nvPr/>
        </p:nvSpPr>
        <p:spPr>
          <a:xfrm>
            <a:off x="3877525" y="50266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0">
                  <a:extLst>
                    <a:ext uri="{A12FA001-AC4F-418D-AE19-62706E023703}">
                      <ahyp:hlinkClr val="tx"/>
                    </a:ext>
                  </a:extLst>
                </a:hlinkClick>
              </a:rPr>
              <a:t>mathieu.thibault@uqo.ca</a:t>
            </a:r>
            <a:endParaRPr sz="1600">
              <a:solidFill>
                <a:schemeClr val="lt1"/>
              </a:solidFill>
            </a:endParaRPr>
          </a:p>
        </p:txBody>
      </p:sp>
      <p:sp>
        <p:nvSpPr>
          <p:cNvPr id="179" name="Google Shape;179;p31"/>
          <p:cNvSpPr txBox="1"/>
          <p:nvPr/>
        </p:nvSpPr>
        <p:spPr>
          <a:xfrm>
            <a:off x="3640500" y="6480025"/>
            <a:ext cx="4589100" cy="397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US" sz="1200">
                <a:solidFill>
                  <a:srgbClr val="D8D8D8"/>
                </a:solidFill>
                <a:latin typeface="Press Start 2P"/>
                <a:ea typeface="Press Start 2P"/>
                <a:cs typeface="Press Start 2P"/>
                <a:sym typeface="Press Start 2P"/>
              </a:rPr>
              <a:t>Ce</a:t>
            </a:r>
            <a:r>
              <a:rPr lang="en-US" sz="1000">
                <a:solidFill>
                  <a:srgbClr val="D8D8D8"/>
                </a:solidFill>
                <a:latin typeface="Press Start 2P"/>
                <a:ea typeface="Press Start 2P"/>
                <a:cs typeface="Press Start 2P"/>
                <a:sym typeface="Press Start 2P"/>
              </a:rPr>
              <a:t>tte recherche est financée par le FRQSC - Engagement</a:t>
            </a:r>
            <a:endParaRPr sz="1000">
              <a:solidFill>
                <a:srgbClr val="D8D8D8"/>
              </a:solidFill>
              <a:latin typeface="Press Start 2P"/>
              <a:ea typeface="Press Start 2P"/>
              <a:cs typeface="Press Start 2P"/>
              <a:sym typeface="Press Start 2P"/>
            </a:endParaRPr>
          </a:p>
        </p:txBody>
      </p:sp>
      <p:pic>
        <p:nvPicPr>
          <p:cNvPr id="180" name="Google Shape;180;p31"/>
          <p:cNvPicPr preferRelativeResize="0"/>
          <p:nvPr/>
        </p:nvPicPr>
        <p:blipFill>
          <a:blip r:embed="rId11">
            <a:alphaModFix/>
          </a:blip>
          <a:stretch>
            <a:fillRect/>
          </a:stretch>
        </p:blipFill>
        <p:spPr>
          <a:xfrm>
            <a:off x="5065050" y="5749467"/>
            <a:ext cx="1757100" cy="794377"/>
          </a:xfrm>
          <a:prstGeom prst="rect">
            <a:avLst/>
          </a:prstGeom>
          <a:noFill/>
          <a:ln>
            <a:noFill/>
          </a:ln>
        </p:spPr>
      </p:pic>
      <p:pic>
        <p:nvPicPr>
          <p:cNvPr id="181" name="Google Shape;181;p31"/>
          <p:cNvPicPr preferRelativeResize="0"/>
          <p:nvPr/>
        </p:nvPicPr>
        <p:blipFill>
          <a:blip r:embed="rId12">
            <a:alphaModFix/>
          </a:blip>
          <a:stretch>
            <a:fillRect/>
          </a:stretch>
        </p:blipFill>
        <p:spPr>
          <a:xfrm>
            <a:off x="10044925" y="33423"/>
            <a:ext cx="1967600" cy="947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500"/>
                                        <p:tgtEl>
                                          <p:spTgt spid="166"/>
                                        </p:tgtEl>
                                      </p:cBhvr>
                                    </p:animEffect>
                                  </p:childTnLst>
                                </p:cTn>
                              </p:par>
                              <p:par>
                                <p:cTn fill="hold" nodeType="withEffect" presetClass="entr" presetID="2" presetSubtype="4">
                                  <p:stCondLst>
                                    <p:cond delay="0"/>
                                  </p:stCondLst>
                                  <p:childTnLst>
                                    <p:set>
                                      <p:cBhvr>
                                        <p:cTn dur="1" fill="hold">
                                          <p:stCondLst>
                                            <p:cond delay="0"/>
                                          </p:stCondLst>
                                        </p:cTn>
                                        <p:tgtEl>
                                          <p:spTgt spid="167"/>
                                        </p:tgtEl>
                                        <p:attrNameLst>
                                          <p:attrName>style.visibility</p:attrName>
                                        </p:attrNameLst>
                                      </p:cBhvr>
                                      <p:to>
                                        <p:strVal val="visible"/>
                                      </p:to>
                                    </p:set>
                                    <p:anim calcmode="lin" valueType="num">
                                      <p:cBhvr additive="base">
                                        <p:cTn dur="1000"/>
                                        <p:tgtEl>
                                          <p:spTgt spid="1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77"/>
                                        </p:tgtEl>
                                        <p:attrNameLst>
                                          <p:attrName>style.visibility</p:attrName>
                                        </p:attrNameLst>
                                      </p:cBhvr>
                                      <p:to>
                                        <p:strVal val="visible"/>
                                      </p:to>
                                    </p:set>
                                    <p:anim calcmode="lin" valueType="num">
                                      <p:cBhvr additive="base">
                                        <p:cTn dur="1000"/>
                                        <p:tgtEl>
                                          <p:spTgt spid="17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74"/>
                                        </p:tgtEl>
                                        <p:attrNameLst>
                                          <p:attrName>style.visibility</p:attrName>
                                        </p:attrNameLst>
                                      </p:cBhvr>
                                      <p:to>
                                        <p:strVal val="visible"/>
                                      </p:to>
                                    </p:set>
                                    <p:anim calcmode="lin" valueType="num">
                                      <p:cBhvr additive="base">
                                        <p:cTn dur="1000"/>
                                        <p:tgtEl>
                                          <p:spTgt spid="17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32"/>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187" name="Google Shape;187;p32"/>
          <p:cNvPicPr preferRelativeResize="0"/>
          <p:nvPr/>
        </p:nvPicPr>
        <p:blipFill rotWithShape="1">
          <a:blip r:embed="rId4">
            <a:alphaModFix/>
          </a:blip>
          <a:srcRect b="0" l="0" r="0" t="0"/>
          <a:stretch/>
        </p:blipFill>
        <p:spPr>
          <a:xfrm>
            <a:off x="7609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188" name="Google Shape;188;p32">
            <a:hlinkClick action="ppaction://hlinkshowjump?jump=nextslide"/>
          </p:cNvPr>
          <p:cNvSpPr/>
          <p:nvPr/>
        </p:nvSpPr>
        <p:spPr>
          <a:xfrm>
            <a:off x="3095250" y="2412750"/>
            <a:ext cx="60015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89" name="Google Shape;189;p32"/>
          <p:cNvPicPr preferRelativeResize="0"/>
          <p:nvPr/>
        </p:nvPicPr>
        <p:blipFill>
          <a:blip r:embed="rId5">
            <a:alphaModFix/>
          </a:blip>
          <a:stretch>
            <a:fillRect/>
          </a:stretch>
        </p:blipFill>
        <p:spPr>
          <a:xfrm flipH="1">
            <a:off x="152400" y="2257800"/>
            <a:ext cx="3411025" cy="5685050"/>
          </a:xfrm>
          <a:prstGeom prst="rect">
            <a:avLst/>
          </a:prstGeom>
          <a:noFill/>
          <a:ln>
            <a:noFill/>
          </a:ln>
        </p:spPr>
      </p:pic>
      <p:pic>
        <p:nvPicPr>
          <p:cNvPr id="190" name="Google Shape;190;p32"/>
          <p:cNvPicPr preferRelativeResize="0"/>
          <p:nvPr/>
        </p:nvPicPr>
        <p:blipFill>
          <a:blip r:embed="rId6">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191" name="Google Shape;191;p32"/>
          <p:cNvPicPr preferRelativeResize="0"/>
          <p:nvPr/>
        </p:nvPicPr>
        <p:blipFill rotWithShape="1">
          <a:blip r:embed="rId7">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92" name="Google Shape;192;p32"/>
          <p:cNvSpPr txBox="1"/>
          <p:nvPr/>
        </p:nvSpPr>
        <p:spPr>
          <a:xfrm>
            <a:off x="312225" y="143950"/>
            <a:ext cx="614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lt1"/>
                </a:solidFill>
                <a:latin typeface="Press Start 2P"/>
                <a:ea typeface="Press Start 2P"/>
                <a:cs typeface="Press Start 2P"/>
                <a:sym typeface="Press Start 2P"/>
                <a:hlinkClick r:id="rId8">
                  <a:extLst>
                    <a:ext uri="{A12FA001-AC4F-418D-AE19-62706E023703}">
                      <ahyp:hlinkClr val="tx"/>
                    </a:ext>
                  </a:extLst>
                </a:hlinkClick>
              </a:rPr>
              <a:t>recitmst.qc.ca/minecraft28032024</a:t>
            </a:r>
            <a:endParaRPr>
              <a:solidFill>
                <a:schemeClr val="lt1"/>
              </a:solidFill>
              <a:latin typeface="Press Start 2P"/>
              <a:ea typeface="Press Start 2P"/>
              <a:cs typeface="Press Start 2P"/>
              <a:sym typeface="Press Start 2P"/>
            </a:endParaRPr>
          </a:p>
        </p:txBody>
      </p:sp>
      <p:sp>
        <p:nvSpPr>
          <p:cNvPr id="193" name="Google Shape;193;p32"/>
          <p:cNvSpPr/>
          <p:nvPr/>
        </p:nvSpPr>
        <p:spPr>
          <a:xfrm>
            <a:off x="9048325" y="2452575"/>
            <a:ext cx="3143700" cy="1114500"/>
          </a:xfrm>
          <a:prstGeom prst="wedgeRoundRectCallout">
            <a:avLst>
              <a:gd fmla="val -35978" name="adj1"/>
              <a:gd fmla="val 96996" name="adj2"/>
              <a:gd fmla="val 0" name="adj3"/>
            </a:avLst>
          </a:prstGeom>
          <a:solidFill>
            <a:srgbClr val="B6D7A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u="sng">
                <a:solidFill>
                  <a:schemeClr val="hlink"/>
                </a:solidFill>
                <a:latin typeface="Press Start 2P"/>
                <a:ea typeface="Press Start 2P"/>
                <a:cs typeface="Press Start 2P"/>
                <a:sym typeface="Press Start 2P"/>
                <a:hlinkClick r:id="rId9"/>
              </a:rPr>
              <a:t>Lien pour télécharger Minecraft</a:t>
            </a:r>
            <a:r>
              <a:rPr lang="en-US">
                <a:latin typeface="Press Start 2P"/>
                <a:ea typeface="Press Start 2P"/>
                <a:cs typeface="Press Start 2P"/>
                <a:sym typeface="Press Start 2P"/>
              </a:rPr>
              <a:t> selon votre appareil.</a:t>
            </a:r>
            <a:endParaRPr>
              <a:latin typeface="Press Start 2P"/>
              <a:ea typeface="Press Start 2P"/>
              <a:cs typeface="Press Start 2P"/>
              <a:sym typeface="Press Start 2P"/>
            </a:endParaRPr>
          </a:p>
        </p:txBody>
      </p:sp>
      <p:sp>
        <p:nvSpPr>
          <p:cNvPr id="194" name="Google Shape;194;p32"/>
          <p:cNvSpPr/>
          <p:nvPr/>
        </p:nvSpPr>
        <p:spPr>
          <a:xfrm>
            <a:off x="152400" y="2463450"/>
            <a:ext cx="2508900" cy="1114500"/>
          </a:xfrm>
          <a:prstGeom prst="wedgeRoundRectCallout">
            <a:avLst>
              <a:gd fmla="val -280" name="adj1"/>
              <a:gd fmla="val 134587" name="adj2"/>
              <a:gd fmla="val 0" name="adj3"/>
            </a:avLst>
          </a:prstGeom>
          <a:solidFill>
            <a:srgbClr val="B6D7A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u="sng">
                <a:solidFill>
                  <a:schemeClr val="hlink"/>
                </a:solidFill>
                <a:latin typeface="Press Start 2P"/>
                <a:ea typeface="Press Start 2P"/>
                <a:cs typeface="Press Start 2P"/>
                <a:sym typeface="Press Start 2P"/>
                <a:hlinkClick r:id="rId10"/>
              </a:rPr>
              <a:t>Aide-mémoire</a:t>
            </a:r>
            <a:r>
              <a:rPr lang="en-US">
                <a:latin typeface="Press Start 2P"/>
                <a:ea typeface="Press Start 2P"/>
                <a:cs typeface="Press Start 2P"/>
                <a:sym typeface="Press Start 2P"/>
              </a:rPr>
              <a:t> pour débuter avec Minecraft</a:t>
            </a:r>
            <a:endParaRPr>
              <a:latin typeface="Press Start 2P"/>
              <a:ea typeface="Press Start 2P"/>
              <a:cs typeface="Press Start 2P"/>
              <a:sym typeface="Press Start 2P"/>
            </a:endParaRPr>
          </a:p>
        </p:txBody>
      </p:sp>
      <p:sp>
        <p:nvSpPr>
          <p:cNvPr id="195" name="Google Shape;195;p32"/>
          <p:cNvSpPr txBox="1"/>
          <p:nvPr/>
        </p:nvSpPr>
        <p:spPr>
          <a:xfrm>
            <a:off x="3142830" y="2597850"/>
            <a:ext cx="5905500" cy="11589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lang="en-US" sz="2100">
                <a:solidFill>
                  <a:srgbClr val="D8D8D8"/>
                </a:solidFill>
                <a:latin typeface="Press Start 2P"/>
                <a:ea typeface="Press Start 2P"/>
                <a:cs typeface="Press Start 2P"/>
                <a:sym typeface="Press Start 2P"/>
              </a:rPr>
              <a:t>Minecraft en maths selon différentes intentions</a:t>
            </a:r>
            <a:endParaRPr b="0" i="0" sz="2200" u="none" cap="none" strike="noStrike">
              <a:solidFill>
                <a:srgbClr val="D8D8D8"/>
              </a:solidFill>
              <a:latin typeface="Press Start 2P"/>
              <a:ea typeface="Press Start 2P"/>
              <a:cs typeface="Press Start 2P"/>
              <a:sym typeface="Press Start 2P"/>
            </a:endParaRPr>
          </a:p>
        </p:txBody>
      </p:sp>
      <p:pic>
        <p:nvPicPr>
          <p:cNvPr id="196" name="Google Shape;196;p32"/>
          <p:cNvPicPr preferRelativeResize="0"/>
          <p:nvPr/>
        </p:nvPicPr>
        <p:blipFill>
          <a:blip r:embed="rId11">
            <a:alphaModFix/>
          </a:blip>
          <a:stretch>
            <a:fillRect/>
          </a:stretch>
        </p:blipFill>
        <p:spPr>
          <a:xfrm>
            <a:off x="4815800" y="4152700"/>
            <a:ext cx="2330525" cy="2330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500"/>
                                        <p:tgtEl>
                                          <p:spTgt spid="186"/>
                                        </p:tgtEl>
                                      </p:cBhvr>
                                    </p:animEffect>
                                  </p:childTnLst>
                                </p:cTn>
                              </p:par>
                              <p:par>
                                <p:cTn fill="hold" nodeType="withEffect" presetClass="entr" presetID="2" presetSubtype="4">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1000"/>
                                        <p:tgtEl>
                                          <p:spTgt spid="1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91"/>
                                        </p:tgtEl>
                                        <p:attrNameLst>
                                          <p:attrName>style.visibility</p:attrName>
                                        </p:attrNameLst>
                                      </p:cBhvr>
                                      <p:to>
                                        <p:strVal val="visible"/>
                                      </p:to>
                                    </p:set>
                                    <p:anim calcmode="lin" valueType="num">
                                      <p:cBhvr additive="base">
                                        <p:cTn dur="1000"/>
                                        <p:tgtEl>
                                          <p:spTgt spid="1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9"/>
                                        </p:tgtEl>
                                        <p:attrNameLst>
                                          <p:attrName>style.visibility</p:attrName>
                                        </p:attrNameLst>
                                      </p:cBhvr>
                                      <p:to>
                                        <p:strVal val="visible"/>
                                      </p:to>
                                    </p:set>
                                    <p:anim calcmode="lin" valueType="num">
                                      <p:cBhvr additive="base">
                                        <p:cTn dur="1000"/>
                                        <p:tgtEl>
                                          <p:spTgt spid="18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200" name="Shape 200"/>
        <p:cNvGrpSpPr/>
        <p:nvPr/>
      </p:nvGrpSpPr>
      <p:grpSpPr>
        <a:xfrm>
          <a:off x="0" y="0"/>
          <a:ext cx="0" cy="0"/>
          <a:chOff x="0" y="0"/>
          <a:chExt cx="0" cy="0"/>
        </a:xfrm>
      </p:grpSpPr>
      <p:sp>
        <p:nvSpPr>
          <p:cNvPr id="201" name="Google Shape;201;p33"/>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2" name="Google Shape;202;p33"/>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3" name="Google Shape;203;p33"/>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4" name="Google Shape;204;p33"/>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5" name="Google Shape;205;p33"/>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206" name="Google Shape;206;p33">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207" name="Google Shape;207;p33"/>
          <p:cNvSpPr txBox="1"/>
          <p:nvPr/>
        </p:nvSpPr>
        <p:spPr>
          <a:xfrm>
            <a:off x="225725" y="65462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 </a:t>
            </a:r>
            <a:r>
              <a:rPr lang="en-US" sz="1000" u="sng">
                <a:solidFill>
                  <a:schemeClr val="hlink"/>
                </a:solidFill>
                <a:latin typeface="Ubuntu"/>
                <a:ea typeface="Ubuntu"/>
                <a:cs typeface="Ubuntu"/>
                <a:sym typeface="Ubuntu"/>
                <a:hlinkClick r:id="rId4"/>
              </a:rPr>
              <a:t>recitmst.qc.ca/minecraft26102023</a:t>
            </a:r>
            <a:r>
              <a:rPr lang="en-US" sz="1000">
                <a:solidFill>
                  <a:schemeClr val="lt1"/>
                </a:solidFill>
                <a:latin typeface="Ubuntu"/>
                <a:ea typeface="Ubuntu"/>
                <a:cs typeface="Ubuntu"/>
                <a:sym typeface="Ubuntu"/>
              </a:rPr>
              <a:t> du </a:t>
            </a:r>
            <a:r>
              <a:rPr lang="en-US" sz="1000" u="sng">
                <a:solidFill>
                  <a:schemeClr val="lt1"/>
                </a:solidFill>
                <a:latin typeface="Ubuntu"/>
                <a:ea typeface="Ubuntu"/>
                <a:cs typeface="Ubuntu"/>
                <a:sym typeface="Ubuntu"/>
                <a:hlinkClick r:id="rId5">
                  <a:extLst>
                    <a:ext uri="{A12FA001-AC4F-418D-AE19-62706E023703}">
                      <ahyp:hlinkClr val="tx"/>
                    </a:ext>
                  </a:extLst>
                </a:hlinkClick>
              </a:rPr>
              <a:t>RÉCIT MST</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6">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208" name="Google Shape;208;p33"/>
          <p:cNvPicPr preferRelativeResize="0"/>
          <p:nvPr/>
        </p:nvPicPr>
        <p:blipFill rotWithShape="1">
          <a:blip r:embed="rId7">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500"/>
                                        <p:tgtEl>
                                          <p:spTgt spid="20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500"/>
                                        <p:tgtEl>
                                          <p:spTgt spid="20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500"/>
                                        <p:tgtEl>
                                          <p:spTgt spid="2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sp>
        <p:nvSpPr>
          <p:cNvPr id="213" name="Google Shape;213;p34"/>
          <p:cNvSpPr/>
          <p:nvPr/>
        </p:nvSpPr>
        <p:spPr>
          <a:xfrm>
            <a:off x="1138525" y="1942650"/>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4" name="Google Shape;214;p34"/>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5" name="Google Shape;215;p34"/>
          <p:cNvSpPr txBox="1"/>
          <p:nvPr/>
        </p:nvSpPr>
        <p:spPr>
          <a:xfrm>
            <a:off x="1915425" y="784247"/>
            <a:ext cx="81948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rgbClr val="D8D8D8"/>
                </a:solidFill>
                <a:latin typeface="Press Start 2P"/>
                <a:ea typeface="Press Start 2P"/>
                <a:cs typeface="Press Start 2P"/>
                <a:sym typeface="Press Start 2P"/>
              </a:rPr>
              <a:t>Plan de l’atelier</a:t>
            </a:r>
            <a:endParaRPr sz="1600"/>
          </a:p>
        </p:txBody>
      </p:sp>
      <p:pic>
        <p:nvPicPr>
          <p:cNvPr descr="A picture containing container, square&#10;&#10;Description automatically generated" id="216" name="Google Shape;216;p34"/>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217" name="Google Shape;217;p34"/>
          <p:cNvSpPr txBox="1"/>
          <p:nvPr/>
        </p:nvSpPr>
        <p:spPr>
          <a:xfrm>
            <a:off x="1915425" y="2166250"/>
            <a:ext cx="8958300" cy="2747400"/>
          </a:xfrm>
          <a:prstGeom prst="rect">
            <a:avLst/>
          </a:prstGeom>
          <a:noFill/>
          <a:ln>
            <a:noFill/>
          </a:ln>
        </p:spPr>
        <p:txBody>
          <a:bodyPr anchorCtr="0" anchor="t" bIns="45700" lIns="91425" spcFirstLastPara="1" rIns="91425" wrap="square" tIns="45700">
            <a:spAutoFit/>
          </a:bodyPr>
          <a:lstStyle/>
          <a:p>
            <a:pPr indent="0" lvl="0" marL="0" rtl="0" algn="l">
              <a:lnSpc>
                <a:spcPct val="150000"/>
              </a:lnSpc>
              <a:spcBef>
                <a:spcPts val="0"/>
              </a:spcBef>
              <a:spcAft>
                <a:spcPts val="0"/>
              </a:spcAft>
              <a:buNone/>
            </a:pPr>
            <a:r>
              <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Qu’est-ce que Minecraft Education?</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3 intentions didactiques</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Référentiel d’intervention en maths (RIM)</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Exploration de tâches</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Compétences à développer - Évaluation</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Projet de recherche</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Ressources</a:t>
            </a:r>
            <a:endParaRPr sz="13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218" name="Google Shape;218;p34"/>
          <p:cNvPicPr preferRelativeResize="0"/>
          <p:nvPr/>
        </p:nvPicPr>
        <p:blipFill rotWithShape="1">
          <a:blip r:embed="rId4">
            <a:alphaModFix/>
          </a:blip>
          <a:srcRect b="0" l="0" r="0" t="0"/>
          <a:stretch/>
        </p:blipFill>
        <p:spPr>
          <a:xfrm>
            <a:off x="5143875" y="5026792"/>
            <a:ext cx="1834375" cy="1835383"/>
          </a:xfrm>
          <a:prstGeom prst="rect">
            <a:avLst/>
          </a:prstGeom>
          <a:noFill/>
          <a:ln>
            <a:noFill/>
          </a:ln>
        </p:spPr>
      </p:pic>
      <p:pic>
        <p:nvPicPr>
          <p:cNvPr descr="A picture containing container, square&#10;&#10;Description automatically generated" id="219" name="Google Shape;219;p34"/>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
        <p:nvSpPr>
          <p:cNvPr id="220" name="Google Shape;220;p34"/>
          <p:cNvSpPr/>
          <p:nvPr/>
        </p:nvSpPr>
        <p:spPr>
          <a:xfrm>
            <a:off x="7058425" y="4975300"/>
            <a:ext cx="2866200" cy="1506900"/>
          </a:xfrm>
          <a:prstGeom prst="wedgeRoundRectCallout">
            <a:avLst>
              <a:gd fmla="val 59239" name="adj1"/>
              <a:gd fmla="val 65121" name="adj2"/>
              <a:gd fmla="val 0" name="adj3"/>
            </a:avLst>
          </a:prstGeom>
          <a:solidFill>
            <a:srgbClr val="B6D7A8"/>
          </a:solidFill>
          <a:ln cap="flat" cmpd="sng" w="9525">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Où vous situez-vous avec Minecraft ?</a:t>
            </a:r>
            <a:endParaRPr sz="1600">
              <a:latin typeface="Press Start 2P"/>
              <a:ea typeface="Press Start 2P"/>
              <a:cs typeface="Press Start 2P"/>
              <a:sym typeface="Press Start 2P"/>
            </a:endParaRPr>
          </a:p>
        </p:txBody>
      </p:sp>
      <p:sp>
        <p:nvSpPr>
          <p:cNvPr id="221" name="Google Shape;221;p34"/>
          <p:cNvSpPr/>
          <p:nvPr/>
        </p:nvSpPr>
        <p:spPr>
          <a:xfrm>
            <a:off x="9072275" y="1147725"/>
            <a:ext cx="2866200" cy="990900"/>
          </a:xfrm>
          <a:prstGeom prst="wedgeRoundRectCallout">
            <a:avLst>
              <a:gd fmla="val 59239" name="adj1"/>
              <a:gd fmla="val 65121" name="adj2"/>
              <a:gd fmla="val 0" name="adj3"/>
            </a:avLst>
          </a:prstGeom>
          <a:solidFill>
            <a:srgbClr val="B6D7A8"/>
          </a:solidFill>
          <a:ln cap="flat" cmpd="sng" w="9525">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Primaire/</a:t>
            </a:r>
            <a:br>
              <a:rPr lang="en-US" sz="1600">
                <a:latin typeface="Press Start 2P"/>
                <a:ea typeface="Press Start 2P"/>
                <a:cs typeface="Press Start 2P"/>
                <a:sym typeface="Press Start 2P"/>
              </a:rPr>
            </a:br>
            <a:r>
              <a:rPr lang="en-US" sz="1600">
                <a:latin typeface="Press Start 2P"/>
                <a:ea typeface="Press Start 2P"/>
                <a:cs typeface="Press Start 2P"/>
                <a:sym typeface="Press Start 2P"/>
              </a:rPr>
              <a:t>secondaire?</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500"/>
                                        <p:tgtEl>
                                          <p:spTgt spid="21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250"/>
                                        <p:tgtEl>
                                          <p:spTgt spid="217"/>
                                        </p:tgtEl>
                                      </p:cBhvr>
                                    </p:animEffect>
                                  </p:childTnLst>
                                </p:cTn>
                              </p:par>
                              <p:par>
                                <p:cTn fill="hold" nodeType="withEffect" presetClass="entr" presetID="2" presetSubtype="4">
                                  <p:stCondLst>
                                    <p:cond delay="0"/>
                                  </p:stCondLst>
                                  <p:childTnLst>
                                    <p:set>
                                      <p:cBhvr>
                                        <p:cTn dur="1" fill="hold">
                                          <p:stCondLst>
                                            <p:cond delay="0"/>
                                          </p:stCondLst>
                                        </p:cTn>
                                        <p:tgtEl>
                                          <p:spTgt spid="216"/>
                                        </p:tgtEl>
                                        <p:attrNameLst>
                                          <p:attrName>style.visibility</p:attrName>
                                        </p:attrNameLst>
                                      </p:cBhvr>
                                      <p:to>
                                        <p:strVal val="visible"/>
                                      </p:to>
                                    </p:set>
                                    <p:anim calcmode="lin" valueType="num">
                                      <p:cBhvr additive="base">
                                        <p:cTn dur="1500"/>
                                        <p:tgtEl>
                                          <p:spTgt spid="2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8"/>
                                        </p:tgtEl>
                                        <p:attrNameLst>
                                          <p:attrName>style.visibility</p:attrName>
                                        </p:attrNameLst>
                                      </p:cBhvr>
                                      <p:to>
                                        <p:strVal val="visible"/>
                                      </p:to>
                                    </p:set>
                                    <p:anim calcmode="lin" valueType="num">
                                      <p:cBhvr additive="base">
                                        <p:cTn dur="1500"/>
                                        <p:tgtEl>
                                          <p:spTgt spid="2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9"/>
                                        </p:tgtEl>
                                        <p:attrNameLst>
                                          <p:attrName>style.visibility</p:attrName>
                                        </p:attrNameLst>
                                      </p:cBhvr>
                                      <p:to>
                                        <p:strVal val="visible"/>
                                      </p:to>
                                    </p:set>
                                    <p:anim calcmode="lin" valueType="num">
                                      <p:cBhvr additive="base">
                                        <p:cTn dur="1500"/>
                                        <p:tgtEl>
                                          <p:spTgt spid="21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 name="Shape 225"/>
        <p:cNvGrpSpPr/>
        <p:nvPr/>
      </p:nvGrpSpPr>
      <p:grpSpPr>
        <a:xfrm>
          <a:off x="0" y="0"/>
          <a:ext cx="0" cy="0"/>
          <a:chOff x="0" y="0"/>
          <a:chExt cx="0" cy="0"/>
        </a:xfrm>
      </p:grpSpPr>
      <p:sp>
        <p:nvSpPr>
          <p:cNvPr id="226" name="Google Shape;226;p35"/>
          <p:cNvSpPr/>
          <p:nvPr/>
        </p:nvSpPr>
        <p:spPr>
          <a:xfrm>
            <a:off x="1138525" y="1942650"/>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 name="Google Shape;227;p35"/>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35"/>
          <p:cNvSpPr txBox="1"/>
          <p:nvPr/>
        </p:nvSpPr>
        <p:spPr>
          <a:xfrm>
            <a:off x="1915425" y="748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a:t>
            </a:r>
            <a:endParaRPr/>
          </a:p>
        </p:txBody>
      </p:sp>
      <p:pic>
        <p:nvPicPr>
          <p:cNvPr descr="A picture containing container, square&#10;&#10;Description automatically generated" id="229" name="Google Shape;229;p35"/>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230" name="Google Shape;230;p35"/>
          <p:cNvSpPr txBox="1"/>
          <p:nvPr/>
        </p:nvSpPr>
        <p:spPr>
          <a:xfrm>
            <a:off x="1138525" y="2213125"/>
            <a:ext cx="9791400" cy="27705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chemeClr val="lt2"/>
                </a:solidFill>
                <a:latin typeface="Press Start 2P"/>
                <a:ea typeface="Press Start 2P"/>
                <a:cs typeface="Press Start 2P"/>
                <a:sym typeface="Press Start 2P"/>
              </a:rPr>
              <a:t>Minecraft Education est un </a:t>
            </a:r>
            <a:r>
              <a:rPr lang="en-US" sz="1200">
                <a:solidFill>
                  <a:schemeClr val="lt2"/>
                </a:solidFill>
                <a:latin typeface="Press Start 2P"/>
                <a:ea typeface="Press Start 2P"/>
                <a:cs typeface="Press Start 2P"/>
                <a:sym typeface="Press Start 2P"/>
              </a:rPr>
              <a:t>jeu vidéo</a:t>
            </a:r>
            <a:r>
              <a:rPr lang="en-US" sz="1200">
                <a:solidFill>
                  <a:schemeClr val="lt2"/>
                </a:solidFill>
                <a:latin typeface="Press Start 2P"/>
                <a:ea typeface="Press Start 2P"/>
                <a:cs typeface="Press Start 2P"/>
                <a:sym typeface="Press Start 2P"/>
              </a:rPr>
              <a:t> de type «bac à sable» développé par Mojang Studios. C’est une version de Minecraft qui est conçue pour être utilisée en classe. Elle offre des fonctionnalités supplémentaires pour les enseignants, comme la possibilité de créer des </a:t>
            </a:r>
            <a:r>
              <a:rPr lang="en-US" sz="1200">
                <a:solidFill>
                  <a:schemeClr val="lt2"/>
                </a:solidFill>
                <a:latin typeface="Press Start 2P"/>
                <a:ea typeface="Press Start 2P"/>
                <a:cs typeface="Press Start 2P"/>
                <a:sym typeface="Press Start 2P"/>
              </a:rPr>
              <a:t>activités éducatives</a:t>
            </a:r>
            <a:r>
              <a:rPr lang="en-US" sz="1200">
                <a:solidFill>
                  <a:schemeClr val="lt2"/>
                </a:solidFill>
                <a:latin typeface="Press Start 2P"/>
                <a:ea typeface="Press Start 2P"/>
                <a:cs typeface="Press Start 2P"/>
                <a:sym typeface="Press Start 2P"/>
              </a:rPr>
              <a:t> et des défis pour les élèves, ainsi que des outils pour suivre leur progression. Les élèves peuvent utiliser Minecraft pour faire des apprentissages variés et développer de nombreuses compétences, comme leurs habiletés technologiques, la résolution de problèmes, la collaboration et la créativité. </a:t>
            </a:r>
            <a:endParaRPr sz="12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231" name="Google Shape;231;p35"/>
          <p:cNvPicPr preferRelativeResize="0"/>
          <p:nvPr/>
        </p:nvPicPr>
        <p:blipFill rotWithShape="1">
          <a:blip r:embed="rId4">
            <a:alphaModFix/>
          </a:blip>
          <a:srcRect b="0" l="0" r="0" t="0"/>
          <a:stretch/>
        </p:blipFill>
        <p:spPr>
          <a:xfrm>
            <a:off x="5143875" y="5026792"/>
            <a:ext cx="1834375" cy="1835383"/>
          </a:xfrm>
          <a:prstGeom prst="rect">
            <a:avLst/>
          </a:prstGeom>
          <a:noFill/>
          <a:ln>
            <a:noFill/>
          </a:ln>
        </p:spPr>
      </p:pic>
      <p:pic>
        <p:nvPicPr>
          <p:cNvPr descr="A picture containing container, square&#10;&#10;Description automatically generated" id="232" name="Google Shape;232;p35"/>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500"/>
                                        <p:tgtEl>
                                          <p:spTgt spid="22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250"/>
                                        <p:tgtEl>
                                          <p:spTgt spid="230"/>
                                        </p:tgtEl>
                                      </p:cBhvr>
                                    </p:animEffect>
                                  </p:childTnLst>
                                </p:cTn>
                              </p:par>
                              <p:par>
                                <p:cTn fill="hold" nodeType="withEffect" presetClass="entr" presetID="2" presetSubtype="4">
                                  <p:stCondLst>
                                    <p:cond delay="0"/>
                                  </p:stCondLst>
                                  <p:childTnLst>
                                    <p:set>
                                      <p:cBhvr>
                                        <p:cTn dur="1" fill="hold">
                                          <p:stCondLst>
                                            <p:cond delay="0"/>
                                          </p:stCondLst>
                                        </p:cTn>
                                        <p:tgtEl>
                                          <p:spTgt spid="229"/>
                                        </p:tgtEl>
                                        <p:attrNameLst>
                                          <p:attrName>style.visibility</p:attrName>
                                        </p:attrNameLst>
                                      </p:cBhvr>
                                      <p:to>
                                        <p:strVal val="visible"/>
                                      </p:to>
                                    </p:set>
                                    <p:anim calcmode="lin" valueType="num">
                                      <p:cBhvr additive="base">
                                        <p:cTn dur="1500"/>
                                        <p:tgtEl>
                                          <p:spTgt spid="22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1"/>
                                        </p:tgtEl>
                                        <p:attrNameLst>
                                          <p:attrName>style.visibility</p:attrName>
                                        </p:attrNameLst>
                                      </p:cBhvr>
                                      <p:to>
                                        <p:strVal val="visible"/>
                                      </p:to>
                                    </p:set>
                                    <p:anim calcmode="lin" valueType="num">
                                      <p:cBhvr additive="base">
                                        <p:cTn dur="1500"/>
                                        <p:tgtEl>
                                          <p:spTgt spid="2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2"/>
                                        </p:tgtEl>
                                        <p:attrNameLst>
                                          <p:attrName>style.visibility</p:attrName>
                                        </p:attrNameLst>
                                      </p:cBhvr>
                                      <p:to>
                                        <p:strVal val="visible"/>
                                      </p:to>
                                    </p:set>
                                    <p:anim calcmode="lin" valueType="num">
                                      <p:cBhvr additive="base">
                                        <p:cTn dur="1500"/>
                                        <p:tgtEl>
                                          <p:spTgt spid="23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6" name="Shape 236"/>
        <p:cNvGrpSpPr/>
        <p:nvPr/>
      </p:nvGrpSpPr>
      <p:grpSpPr>
        <a:xfrm>
          <a:off x="0" y="0"/>
          <a:ext cx="0" cy="0"/>
          <a:chOff x="0" y="0"/>
          <a:chExt cx="0" cy="0"/>
        </a:xfrm>
      </p:grpSpPr>
      <p:sp>
        <p:nvSpPr>
          <p:cNvPr id="237" name="Google Shape;237;p36"/>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8" name="Google Shape;238;p36"/>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239" name="Google Shape;239;p36"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43" name="Shape 243"/>
        <p:cNvGrpSpPr/>
        <p:nvPr/>
      </p:nvGrpSpPr>
      <p:grpSpPr>
        <a:xfrm>
          <a:off x="0" y="0"/>
          <a:ext cx="0" cy="0"/>
          <a:chOff x="0" y="0"/>
          <a:chExt cx="0" cy="0"/>
        </a:xfrm>
      </p:grpSpPr>
      <p:sp>
        <p:nvSpPr>
          <p:cNvPr id="244" name="Google Shape;244;p37"/>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406400" lvl="0" marL="457200" rtl="0" algn="l">
              <a:lnSpc>
                <a:spcPct val="115000"/>
              </a:lnSpc>
              <a:spcBef>
                <a:spcPts val="100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Installer le logiciel sur votre appareil (</a:t>
            </a:r>
            <a:r>
              <a:rPr lang="en-US" sz="2800" u="sng">
                <a:solidFill>
                  <a:srgbClr val="FF0000"/>
                </a:solidFill>
                <a:latin typeface="Ubuntu"/>
                <a:ea typeface="Ubuntu"/>
                <a:cs typeface="Ubuntu"/>
                <a:sym typeface="Ubuntu"/>
                <a:hlinkClick r:id="rId3">
                  <a:extLst>
                    <a:ext uri="{A12FA001-AC4F-418D-AE19-62706E023703}">
                      <ahyp:hlinkClr val="tx"/>
                    </a:ext>
                  </a:extLst>
                </a:hlinkClick>
              </a:rPr>
              <a:t>téléchargement</a:t>
            </a:r>
            <a:r>
              <a:rPr lang="en-US" sz="2800">
                <a:solidFill>
                  <a:schemeClr val="lt1"/>
                </a:solidFill>
                <a:latin typeface="Ubuntu"/>
                <a:ea typeface="Ubuntu"/>
                <a:cs typeface="Ubuntu"/>
                <a:sym typeface="Ubuntu"/>
              </a:rPr>
              <a:t>) et vous connecter avec votre compte Microsoft.</a:t>
            </a:r>
            <a:endParaRPr sz="2800">
              <a:solidFill>
                <a:schemeClr val="lt1"/>
              </a:solidFill>
              <a:latin typeface="Ubuntu"/>
              <a:ea typeface="Ubuntu"/>
              <a:cs typeface="Ubuntu"/>
              <a:sym typeface="Ubuntu"/>
            </a:endParaRPr>
          </a:p>
          <a:p>
            <a:pPr indent="0" lvl="0" marL="45720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406400" lvl="1" marL="914400" rtl="0" algn="l">
              <a:lnSpc>
                <a:spcPct val="115000"/>
              </a:lnSpc>
              <a:spcBef>
                <a:spcPts val="100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Créer un monde simple (</a:t>
            </a:r>
            <a:r>
              <a:rPr lang="en-US" sz="2800" u="sng">
                <a:solidFill>
                  <a:schemeClr val="hlink"/>
                </a:solidFill>
                <a:latin typeface="Ubuntu"/>
                <a:ea typeface="Ubuntu"/>
                <a:cs typeface="Ubuntu"/>
                <a:sym typeface="Ubuntu"/>
                <a:hlinkClick r:id="rId4"/>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Se familiariser avec les mouvements (</a:t>
            </a:r>
            <a:r>
              <a:rPr lang="en-US" sz="2800" u="sng">
                <a:solidFill>
                  <a:schemeClr val="hlink"/>
                </a:solidFill>
                <a:latin typeface="Ubuntu"/>
                <a:ea typeface="Ubuntu"/>
                <a:cs typeface="Ubuntu"/>
                <a:sym typeface="Ubuntu"/>
                <a:hlinkClick r:id="rId5"/>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Choisir son inventaire (</a:t>
            </a:r>
            <a:r>
              <a:rPr lang="en-US" sz="2800" u="sng">
                <a:solidFill>
                  <a:schemeClr val="hlink"/>
                </a:solidFill>
                <a:latin typeface="Ubuntu"/>
                <a:ea typeface="Ubuntu"/>
                <a:cs typeface="Ubuntu"/>
                <a:sym typeface="Ubuntu"/>
                <a:hlinkClick r:id="rId6"/>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Placer ou miner des blocs (</a:t>
            </a:r>
            <a:r>
              <a:rPr lang="en-US" sz="2800" u="sng">
                <a:solidFill>
                  <a:schemeClr val="hlink"/>
                </a:solidFill>
                <a:latin typeface="Ubuntu"/>
                <a:ea typeface="Ubuntu"/>
                <a:cs typeface="Ubuntu"/>
                <a:sym typeface="Ubuntu"/>
                <a:hlinkClick r:id="rId7"/>
              </a:rPr>
              <a:t>page autoformation</a:t>
            </a:r>
            <a:r>
              <a:rPr lang="en-US" sz="2800">
                <a:solidFill>
                  <a:schemeClr val="lt1"/>
                </a:solidFill>
                <a:latin typeface="Ubuntu"/>
                <a:ea typeface="Ubuntu"/>
                <a:cs typeface="Ubuntu"/>
                <a:sym typeface="Ubuntu"/>
              </a:rPr>
              <a:t>).</a:t>
            </a:r>
            <a:endParaRPr sz="4500">
              <a:solidFill>
                <a:schemeClr val="lt1"/>
              </a:solidFill>
              <a:latin typeface="Ubuntu"/>
              <a:ea typeface="Ubuntu"/>
              <a:cs typeface="Ubuntu"/>
              <a:sym typeface="Ubuntu"/>
            </a:endParaRPr>
          </a:p>
        </p:txBody>
      </p:sp>
      <p:pic>
        <p:nvPicPr>
          <p:cNvPr id="245" name="Google Shape;245;p37"/>
          <p:cNvPicPr preferRelativeResize="0"/>
          <p:nvPr/>
        </p:nvPicPr>
        <p:blipFill>
          <a:blip r:embed="rId8">
            <a:alphaModFix/>
          </a:blip>
          <a:stretch>
            <a:fillRect/>
          </a:stretch>
        </p:blipFill>
        <p:spPr>
          <a:xfrm>
            <a:off x="3353288" y="171225"/>
            <a:ext cx="5485424" cy="1139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49" name="Shape 249"/>
        <p:cNvGrpSpPr/>
        <p:nvPr/>
      </p:nvGrpSpPr>
      <p:grpSpPr>
        <a:xfrm>
          <a:off x="0" y="0"/>
          <a:ext cx="0" cy="0"/>
          <a:chOff x="0" y="0"/>
          <a:chExt cx="0" cy="0"/>
        </a:xfrm>
      </p:grpSpPr>
      <p:pic>
        <p:nvPicPr>
          <p:cNvPr id="250" name="Google Shape;250;p38"/>
          <p:cNvPicPr preferRelativeResize="0"/>
          <p:nvPr/>
        </p:nvPicPr>
        <p:blipFill>
          <a:blip r:embed="rId3">
            <a:alphaModFix/>
          </a:blip>
          <a:stretch>
            <a:fillRect/>
          </a:stretch>
        </p:blipFill>
        <p:spPr>
          <a:xfrm>
            <a:off x="203217" y="2664917"/>
            <a:ext cx="11785600" cy="1662179"/>
          </a:xfrm>
          <a:prstGeom prst="rect">
            <a:avLst/>
          </a:prstGeom>
          <a:noFill/>
          <a:ln>
            <a:noFill/>
          </a:ln>
        </p:spPr>
      </p:pic>
      <p:pic>
        <p:nvPicPr>
          <p:cNvPr id="251" name="Google Shape;251;p38"/>
          <p:cNvPicPr preferRelativeResize="0"/>
          <p:nvPr/>
        </p:nvPicPr>
        <p:blipFill>
          <a:blip r:embed="rId4">
            <a:alphaModFix/>
          </a:blip>
          <a:stretch>
            <a:fillRect/>
          </a:stretch>
        </p:blipFill>
        <p:spPr>
          <a:xfrm>
            <a:off x="3067075" y="500675"/>
            <a:ext cx="6057900" cy="742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55" name="Shape 255"/>
        <p:cNvGrpSpPr/>
        <p:nvPr/>
      </p:nvGrpSpPr>
      <p:grpSpPr>
        <a:xfrm>
          <a:off x="0" y="0"/>
          <a:ext cx="0" cy="0"/>
          <a:chOff x="0" y="0"/>
          <a:chExt cx="0" cy="0"/>
        </a:xfrm>
      </p:grpSpPr>
      <p:pic>
        <p:nvPicPr>
          <p:cNvPr id="256" name="Google Shape;256;p39"/>
          <p:cNvPicPr preferRelativeResize="0"/>
          <p:nvPr/>
        </p:nvPicPr>
        <p:blipFill>
          <a:blip r:embed="rId3">
            <a:alphaModFix/>
          </a:blip>
          <a:stretch>
            <a:fillRect/>
          </a:stretch>
        </p:blipFill>
        <p:spPr>
          <a:xfrm>
            <a:off x="2473134" y="1721967"/>
            <a:ext cx="7245734" cy="4865300"/>
          </a:xfrm>
          <a:prstGeom prst="rect">
            <a:avLst/>
          </a:prstGeom>
          <a:noFill/>
          <a:ln cap="flat" cmpd="sng" w="28575">
            <a:solidFill>
              <a:srgbClr val="000000"/>
            </a:solidFill>
            <a:prstDash val="solid"/>
            <a:round/>
            <a:headEnd len="sm" w="sm" type="none"/>
            <a:tailEnd len="sm" w="sm" type="none"/>
          </a:ln>
        </p:spPr>
      </p:pic>
      <p:sp>
        <p:nvSpPr>
          <p:cNvPr id="257" name="Google Shape;257;p39"/>
          <p:cNvSpPr/>
          <p:nvPr/>
        </p:nvSpPr>
        <p:spPr>
          <a:xfrm>
            <a:off x="2606383" y="3350727"/>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8" name="Google Shape;258;p39"/>
          <p:cNvSpPr/>
          <p:nvPr/>
        </p:nvSpPr>
        <p:spPr>
          <a:xfrm>
            <a:off x="2624342" y="59443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9" name="Google Shape;259;p39"/>
          <p:cNvSpPr/>
          <p:nvPr/>
        </p:nvSpPr>
        <p:spPr>
          <a:xfrm>
            <a:off x="2622060" y="42171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60" name="Google Shape;260;p39"/>
          <p:cNvPicPr preferRelativeResize="0"/>
          <p:nvPr/>
        </p:nvPicPr>
        <p:blipFill>
          <a:blip r:embed="rId4">
            <a:alphaModFix/>
          </a:blip>
          <a:stretch>
            <a:fillRect/>
          </a:stretch>
        </p:blipFill>
        <p:spPr>
          <a:xfrm>
            <a:off x="977600" y="354975"/>
            <a:ext cx="9991725" cy="1190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64" name="Shape 264"/>
        <p:cNvGrpSpPr/>
        <p:nvPr/>
      </p:nvGrpSpPr>
      <p:grpSpPr>
        <a:xfrm>
          <a:off x="0" y="0"/>
          <a:ext cx="0" cy="0"/>
          <a:chOff x="0" y="0"/>
          <a:chExt cx="0" cy="0"/>
        </a:xfrm>
      </p:grpSpPr>
      <p:pic>
        <p:nvPicPr>
          <p:cNvPr id="265" name="Google Shape;265;p40"/>
          <p:cNvPicPr preferRelativeResize="0"/>
          <p:nvPr/>
        </p:nvPicPr>
        <p:blipFill>
          <a:blip r:embed="rId3">
            <a:alphaModFix/>
          </a:blip>
          <a:stretch>
            <a:fillRect/>
          </a:stretch>
        </p:blipFill>
        <p:spPr>
          <a:xfrm>
            <a:off x="2924288" y="3641088"/>
            <a:ext cx="5867400" cy="2943225"/>
          </a:xfrm>
          <a:prstGeom prst="rect">
            <a:avLst/>
          </a:prstGeom>
          <a:noFill/>
          <a:ln>
            <a:noFill/>
          </a:ln>
        </p:spPr>
      </p:pic>
      <p:pic>
        <p:nvPicPr>
          <p:cNvPr id="266" name="Google Shape;266;p40"/>
          <p:cNvPicPr preferRelativeResize="0"/>
          <p:nvPr/>
        </p:nvPicPr>
        <p:blipFill>
          <a:blip r:embed="rId4">
            <a:alphaModFix/>
          </a:blip>
          <a:stretch>
            <a:fillRect/>
          </a:stretch>
        </p:blipFill>
        <p:spPr>
          <a:xfrm>
            <a:off x="3633891" y="1698000"/>
            <a:ext cx="4448175" cy="1790700"/>
          </a:xfrm>
          <a:prstGeom prst="rect">
            <a:avLst/>
          </a:prstGeom>
          <a:noFill/>
          <a:ln>
            <a:noFill/>
          </a:ln>
        </p:spPr>
      </p:pic>
      <p:sp>
        <p:nvSpPr>
          <p:cNvPr id="267" name="Google Shape;267;p40"/>
          <p:cNvSpPr/>
          <p:nvPr/>
        </p:nvSpPr>
        <p:spPr>
          <a:xfrm>
            <a:off x="3504191" y="290756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8" name="Google Shape;268;p40"/>
          <p:cNvSpPr/>
          <p:nvPr/>
        </p:nvSpPr>
        <p:spPr>
          <a:xfrm>
            <a:off x="3504208" y="232643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9" name="Google Shape;269;p40"/>
          <p:cNvSpPr/>
          <p:nvPr/>
        </p:nvSpPr>
        <p:spPr>
          <a:xfrm>
            <a:off x="2771893" y="6014750"/>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70" name="Google Shape;270;p40"/>
          <p:cNvPicPr preferRelativeResize="0"/>
          <p:nvPr/>
        </p:nvPicPr>
        <p:blipFill>
          <a:blip r:embed="rId5">
            <a:alphaModFix/>
          </a:blip>
          <a:stretch>
            <a:fillRect/>
          </a:stretch>
        </p:blipFill>
        <p:spPr>
          <a:xfrm>
            <a:off x="977600" y="354975"/>
            <a:ext cx="9991725" cy="1190625"/>
          </a:xfrm>
          <a:prstGeom prst="rect">
            <a:avLst/>
          </a:prstGeom>
          <a:noFill/>
          <a:ln>
            <a:noFill/>
          </a:ln>
        </p:spPr>
      </p:pic>
      <p:sp>
        <p:nvSpPr>
          <p:cNvPr id="271" name="Google Shape;271;p40"/>
          <p:cNvSpPr/>
          <p:nvPr/>
        </p:nvSpPr>
        <p:spPr>
          <a:xfrm>
            <a:off x="2771893" y="5410566"/>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75" name="Shape 275"/>
        <p:cNvGrpSpPr/>
        <p:nvPr/>
      </p:nvGrpSpPr>
      <p:grpSpPr>
        <a:xfrm>
          <a:off x="0" y="0"/>
          <a:ext cx="0" cy="0"/>
          <a:chOff x="0" y="0"/>
          <a:chExt cx="0" cy="0"/>
        </a:xfrm>
      </p:grpSpPr>
      <p:pic>
        <p:nvPicPr>
          <p:cNvPr id="276" name="Google Shape;276;p41"/>
          <p:cNvPicPr preferRelativeResize="0"/>
          <p:nvPr/>
        </p:nvPicPr>
        <p:blipFill>
          <a:blip r:embed="rId3">
            <a:alphaModFix/>
          </a:blip>
          <a:stretch>
            <a:fillRect/>
          </a:stretch>
        </p:blipFill>
        <p:spPr>
          <a:xfrm>
            <a:off x="7579301" y="187800"/>
            <a:ext cx="4091100" cy="6417666"/>
          </a:xfrm>
          <a:prstGeom prst="rect">
            <a:avLst/>
          </a:prstGeom>
          <a:noFill/>
          <a:ln cap="flat" cmpd="sng" w="28575">
            <a:solidFill>
              <a:srgbClr val="000000"/>
            </a:solidFill>
            <a:prstDash val="solid"/>
            <a:round/>
            <a:headEnd len="sm" w="sm" type="none"/>
            <a:tailEnd len="sm" w="sm" type="none"/>
          </a:ln>
        </p:spPr>
      </p:pic>
      <p:sp>
        <p:nvSpPr>
          <p:cNvPr id="277" name="Google Shape;277;p41"/>
          <p:cNvSpPr/>
          <p:nvPr/>
        </p:nvSpPr>
        <p:spPr>
          <a:xfrm>
            <a:off x="7579294" y="1072367"/>
            <a:ext cx="3818400" cy="3334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78" name="Google Shape;278;p41"/>
          <p:cNvPicPr preferRelativeResize="0"/>
          <p:nvPr/>
        </p:nvPicPr>
        <p:blipFill>
          <a:blip r:embed="rId4">
            <a:alphaModFix/>
          </a:blip>
          <a:stretch>
            <a:fillRect/>
          </a:stretch>
        </p:blipFill>
        <p:spPr>
          <a:xfrm>
            <a:off x="67275" y="789988"/>
            <a:ext cx="7181850" cy="1152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82" name="Shape 282"/>
        <p:cNvGrpSpPr/>
        <p:nvPr/>
      </p:nvGrpSpPr>
      <p:grpSpPr>
        <a:xfrm>
          <a:off x="0" y="0"/>
          <a:ext cx="0" cy="0"/>
          <a:chOff x="0" y="0"/>
          <a:chExt cx="0" cy="0"/>
        </a:xfrm>
      </p:grpSpPr>
      <p:pic>
        <p:nvPicPr>
          <p:cNvPr id="283" name="Google Shape;283;p42"/>
          <p:cNvPicPr preferRelativeResize="0"/>
          <p:nvPr/>
        </p:nvPicPr>
        <p:blipFill>
          <a:blip r:embed="rId3">
            <a:alphaModFix/>
          </a:blip>
          <a:stretch>
            <a:fillRect/>
          </a:stretch>
        </p:blipFill>
        <p:spPr>
          <a:xfrm>
            <a:off x="1534701" y="1277667"/>
            <a:ext cx="9122601" cy="5403665"/>
          </a:xfrm>
          <a:prstGeom prst="rect">
            <a:avLst/>
          </a:prstGeom>
          <a:noFill/>
          <a:ln cap="flat" cmpd="sng" w="28575">
            <a:solidFill>
              <a:srgbClr val="000000"/>
            </a:solidFill>
            <a:prstDash val="solid"/>
            <a:round/>
            <a:headEnd len="sm" w="sm" type="none"/>
            <a:tailEnd len="sm" w="sm" type="none"/>
          </a:ln>
        </p:spPr>
      </p:pic>
      <p:pic>
        <p:nvPicPr>
          <p:cNvPr id="284" name="Google Shape;284;p42"/>
          <p:cNvPicPr preferRelativeResize="0"/>
          <p:nvPr/>
        </p:nvPicPr>
        <p:blipFill>
          <a:blip r:embed="rId4">
            <a:alphaModFix/>
          </a:blip>
          <a:stretch>
            <a:fillRect/>
          </a:stretch>
        </p:blipFill>
        <p:spPr>
          <a:xfrm>
            <a:off x="3567113" y="33338"/>
            <a:ext cx="5057775" cy="1152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88" name="Shape 288"/>
        <p:cNvGrpSpPr/>
        <p:nvPr/>
      </p:nvGrpSpPr>
      <p:grpSpPr>
        <a:xfrm>
          <a:off x="0" y="0"/>
          <a:ext cx="0" cy="0"/>
          <a:chOff x="0" y="0"/>
          <a:chExt cx="0" cy="0"/>
        </a:xfrm>
      </p:grpSpPr>
      <p:pic>
        <p:nvPicPr>
          <p:cNvPr id="289" name="Google Shape;289;p43"/>
          <p:cNvPicPr preferRelativeResize="0"/>
          <p:nvPr/>
        </p:nvPicPr>
        <p:blipFill>
          <a:blip r:embed="rId3">
            <a:alphaModFix/>
          </a:blip>
          <a:stretch>
            <a:fillRect/>
          </a:stretch>
        </p:blipFill>
        <p:spPr>
          <a:xfrm>
            <a:off x="1930400" y="1601900"/>
            <a:ext cx="8331200" cy="4521200"/>
          </a:xfrm>
          <a:prstGeom prst="rect">
            <a:avLst/>
          </a:prstGeom>
          <a:noFill/>
          <a:ln cap="flat" cmpd="sng" w="28575">
            <a:solidFill>
              <a:srgbClr val="000000"/>
            </a:solidFill>
            <a:prstDash val="solid"/>
            <a:round/>
            <a:headEnd len="sm" w="sm" type="none"/>
            <a:tailEnd len="sm" w="sm" type="none"/>
          </a:ln>
        </p:spPr>
      </p:pic>
      <p:sp>
        <p:nvSpPr>
          <p:cNvPr id="290" name="Google Shape;290;p43"/>
          <p:cNvSpPr/>
          <p:nvPr/>
        </p:nvSpPr>
        <p:spPr>
          <a:xfrm>
            <a:off x="8514148" y="4634361"/>
            <a:ext cx="1580400" cy="10536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1" name="Google Shape;291;p43"/>
          <p:cNvSpPr/>
          <p:nvPr/>
        </p:nvSpPr>
        <p:spPr>
          <a:xfrm>
            <a:off x="2028815" y="5424503"/>
            <a:ext cx="834300" cy="763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92" name="Google Shape;292;p43"/>
          <p:cNvPicPr preferRelativeResize="0"/>
          <p:nvPr/>
        </p:nvPicPr>
        <p:blipFill>
          <a:blip r:embed="rId4">
            <a:alphaModFix/>
          </a:blip>
          <a:stretch>
            <a:fillRect/>
          </a:stretch>
        </p:blipFill>
        <p:spPr>
          <a:xfrm>
            <a:off x="2322300" y="420300"/>
            <a:ext cx="7258050" cy="742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gradFill>
          <a:gsLst>
            <a:gs pos="0">
              <a:srgbClr val="1077D2"/>
            </a:gs>
            <a:gs pos="100000">
              <a:srgbClr val="093153"/>
            </a:gs>
          </a:gsLst>
          <a:path path="circle">
            <a:fillToRect b="50%" l="50%" r="50%" t="50%"/>
          </a:path>
          <a:tileRect/>
        </a:gradFill>
      </p:bgPr>
    </p:bg>
    <p:spTree>
      <p:nvGrpSpPr>
        <p:cNvPr id="296" name="Shape 296"/>
        <p:cNvGrpSpPr/>
        <p:nvPr/>
      </p:nvGrpSpPr>
      <p:grpSpPr>
        <a:xfrm>
          <a:off x="0" y="0"/>
          <a:ext cx="0" cy="0"/>
          <a:chOff x="0" y="0"/>
          <a:chExt cx="0" cy="0"/>
        </a:xfrm>
      </p:grpSpPr>
      <p:sp>
        <p:nvSpPr>
          <p:cNvPr id="297" name="Google Shape;297;p44"/>
          <p:cNvSpPr/>
          <p:nvPr/>
        </p:nvSpPr>
        <p:spPr>
          <a:xfrm>
            <a:off x="3093000" y="841675"/>
            <a:ext cx="6006000" cy="10620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8" name="Google Shape;298;p44"/>
          <p:cNvSpPr txBox="1"/>
          <p:nvPr/>
        </p:nvSpPr>
        <p:spPr>
          <a:xfrm>
            <a:off x="3984447" y="968020"/>
            <a:ext cx="42231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Défi 1 :</a:t>
            </a:r>
            <a:endParaRPr sz="18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Construire une petite habitation</a:t>
            </a:r>
            <a:endParaRPr sz="1800">
              <a:solidFill>
                <a:srgbClr val="D8D8D8"/>
              </a:solidFill>
              <a:latin typeface="Press Start 2P"/>
              <a:ea typeface="Press Start 2P"/>
              <a:cs typeface="Press Start 2P"/>
              <a:sym typeface="Press Start 2P"/>
            </a:endParaRPr>
          </a:p>
        </p:txBody>
      </p:sp>
      <p:sp>
        <p:nvSpPr>
          <p:cNvPr id="299" name="Google Shape;299;p44"/>
          <p:cNvSpPr/>
          <p:nvPr/>
        </p:nvSpPr>
        <p:spPr>
          <a:xfrm>
            <a:off x="3093000" y="2434550"/>
            <a:ext cx="6006000" cy="13932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0" name="Google Shape;300;p44"/>
          <p:cNvSpPr txBox="1"/>
          <p:nvPr/>
        </p:nvSpPr>
        <p:spPr>
          <a:xfrm>
            <a:off x="3177075" y="2550950"/>
            <a:ext cx="58686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Défi 2 :</a:t>
            </a:r>
            <a:endParaRPr sz="18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Construire une représentation d’un objet mathématique</a:t>
            </a:r>
            <a:endParaRPr sz="1800">
              <a:solidFill>
                <a:srgbClr val="D8D8D8"/>
              </a:solidFill>
              <a:latin typeface="Press Start 2P"/>
              <a:ea typeface="Press Start 2P"/>
              <a:cs typeface="Press Start 2P"/>
              <a:sym typeface="Press Start 2P"/>
            </a:endParaRPr>
          </a:p>
        </p:txBody>
      </p:sp>
      <p:sp>
        <p:nvSpPr>
          <p:cNvPr id="301" name="Google Shape;301;p44"/>
          <p:cNvSpPr/>
          <p:nvPr/>
        </p:nvSpPr>
        <p:spPr>
          <a:xfrm>
            <a:off x="3093000" y="4270675"/>
            <a:ext cx="6006000" cy="18420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Google Shape;302;p44"/>
          <p:cNvSpPr txBox="1"/>
          <p:nvPr/>
        </p:nvSpPr>
        <p:spPr>
          <a:xfrm>
            <a:off x="3260875" y="4357975"/>
            <a:ext cx="5780400" cy="1754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Défi 3 :</a:t>
            </a:r>
            <a:endParaRPr sz="18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Utiliser un tableau noir pour poser une question ou donner des informations (mathématiques)</a:t>
            </a:r>
            <a:endParaRPr sz="1800">
              <a:solidFill>
                <a:srgbClr val="D8D8D8"/>
              </a:solidFill>
              <a:latin typeface="Press Start 2P"/>
              <a:ea typeface="Press Start 2P"/>
              <a:cs typeface="Press Start 2P"/>
              <a:sym typeface="Press Start 2P"/>
            </a:endParaRPr>
          </a:p>
        </p:txBody>
      </p:sp>
      <p:pic>
        <p:nvPicPr>
          <p:cNvPr descr="A picture containing container, square&#10;&#10;Description automatically generated" id="303" name="Google Shape;303;p44"/>
          <p:cNvPicPr preferRelativeResize="0"/>
          <p:nvPr/>
        </p:nvPicPr>
        <p:blipFill rotWithShape="1">
          <a:blip r:embed="rId3">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04" name="Google Shape;304;p44"/>
          <p:cNvPicPr preferRelativeResize="0"/>
          <p:nvPr/>
        </p:nvPicPr>
        <p:blipFill rotWithShape="1">
          <a:blip r:embed="rId3">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05" name="Google Shape;305;p44"/>
          <p:cNvPicPr preferRelativeResize="0"/>
          <p:nvPr/>
        </p:nvPicPr>
        <p:blipFill rotWithShape="1">
          <a:blip r:embed="rId3">
            <a:alphaModFix/>
          </a:blip>
          <a:srcRect b="0" l="0" r="0" t="0"/>
          <a:stretch/>
        </p:blipFill>
        <p:spPr>
          <a:xfrm>
            <a:off x="9577100" y="5486685"/>
            <a:ext cx="1262339" cy="1262339"/>
          </a:xfrm>
          <a:prstGeom prst="rect">
            <a:avLst/>
          </a:prstGeom>
          <a:noFill/>
          <a:ln>
            <a:noFill/>
          </a:ln>
        </p:spPr>
      </p:pic>
      <p:pic>
        <p:nvPicPr>
          <p:cNvPr descr="A picture containing container, square&#10;&#10;Description automatically generated" id="306" name="Google Shape;306;p44"/>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307" name="Google Shape;307;p44"/>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308" name="Google Shape;308;p44"/>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12" name="Shape 312"/>
        <p:cNvGrpSpPr/>
        <p:nvPr/>
      </p:nvGrpSpPr>
      <p:grpSpPr>
        <a:xfrm>
          <a:off x="0" y="0"/>
          <a:ext cx="0" cy="0"/>
          <a:chOff x="0" y="0"/>
          <a:chExt cx="0" cy="0"/>
        </a:xfrm>
      </p:grpSpPr>
      <p:sp>
        <p:nvSpPr>
          <p:cNvPr id="313" name="Google Shape;313;p45"/>
          <p:cNvSpPr txBox="1"/>
          <p:nvPr/>
        </p:nvSpPr>
        <p:spPr>
          <a:xfrm>
            <a:off x="502050" y="1596200"/>
            <a:ext cx="11187900" cy="38460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spAutoFit/>
          </a:bodyPr>
          <a:lstStyle/>
          <a:p>
            <a:pPr indent="0" lvl="0" marL="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406400" lvl="1" marL="914400" rtl="0" algn="l">
              <a:lnSpc>
                <a:spcPct val="115000"/>
              </a:lnSpc>
              <a:spcBef>
                <a:spcPts val="100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Le mode multijoueur (</a:t>
            </a:r>
            <a:r>
              <a:rPr lang="en-US" sz="2800" u="sng">
                <a:solidFill>
                  <a:schemeClr val="hlink"/>
                </a:solidFill>
                <a:latin typeface="Ubuntu"/>
                <a:ea typeface="Ubuntu"/>
                <a:cs typeface="Ubuntu"/>
                <a:sym typeface="Ubuntu"/>
                <a:hlinkClick r:id="rId3"/>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Les tableaux noirs (</a:t>
            </a:r>
            <a:r>
              <a:rPr lang="en-US" sz="2800" u="sng">
                <a:solidFill>
                  <a:schemeClr val="hlink"/>
                </a:solidFill>
                <a:latin typeface="Ubuntu"/>
                <a:ea typeface="Ubuntu"/>
                <a:cs typeface="Ubuntu"/>
                <a:sym typeface="Ubuntu"/>
                <a:hlinkClick r:id="rId4"/>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L’appareil photo, le portefeuille, le livre et la plume            (</a:t>
            </a:r>
            <a:r>
              <a:rPr lang="en-US" sz="2800" u="sng">
                <a:solidFill>
                  <a:schemeClr val="hlink"/>
                </a:solidFill>
                <a:latin typeface="Ubuntu"/>
                <a:ea typeface="Ubuntu"/>
                <a:cs typeface="Ubuntu"/>
                <a:sym typeface="Ubuntu"/>
                <a:hlinkClick r:id="rId5"/>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Les personnages non-joueurs (</a:t>
            </a:r>
            <a:r>
              <a:rPr lang="en-US" sz="2800" u="sng">
                <a:solidFill>
                  <a:schemeClr val="hlink"/>
                </a:solidFill>
                <a:latin typeface="Ubuntu"/>
                <a:ea typeface="Ubuntu"/>
                <a:cs typeface="Ubuntu"/>
                <a:sym typeface="Ubuntu"/>
                <a:hlinkClick r:id="rId6"/>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0" lvl="0" marL="914400" rtl="0" algn="l">
              <a:lnSpc>
                <a:spcPct val="115000"/>
              </a:lnSpc>
              <a:spcBef>
                <a:spcPts val="1000"/>
              </a:spcBef>
              <a:spcAft>
                <a:spcPts val="1000"/>
              </a:spcAft>
              <a:buNone/>
            </a:pPr>
            <a:r>
              <a:t/>
            </a:r>
            <a:endParaRPr sz="2800">
              <a:solidFill>
                <a:schemeClr val="lt1"/>
              </a:solidFill>
              <a:latin typeface="Ubuntu"/>
              <a:ea typeface="Ubuntu"/>
              <a:cs typeface="Ubuntu"/>
              <a:sym typeface="Ubuntu"/>
            </a:endParaRPr>
          </a:p>
        </p:txBody>
      </p:sp>
      <p:pic>
        <p:nvPicPr>
          <p:cNvPr id="314" name="Google Shape;314;p45"/>
          <p:cNvPicPr preferRelativeResize="0"/>
          <p:nvPr/>
        </p:nvPicPr>
        <p:blipFill>
          <a:blip r:embed="rId7">
            <a:alphaModFix/>
          </a:blip>
          <a:stretch>
            <a:fillRect/>
          </a:stretch>
        </p:blipFill>
        <p:spPr>
          <a:xfrm>
            <a:off x="2662238" y="299750"/>
            <a:ext cx="6867525" cy="10001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18" name="Shape 318"/>
        <p:cNvGrpSpPr/>
        <p:nvPr/>
      </p:nvGrpSpPr>
      <p:grpSpPr>
        <a:xfrm>
          <a:off x="0" y="0"/>
          <a:ext cx="0" cy="0"/>
          <a:chOff x="0" y="0"/>
          <a:chExt cx="0" cy="0"/>
        </a:xfrm>
      </p:grpSpPr>
      <p:grpSp>
        <p:nvGrpSpPr>
          <p:cNvPr id="319" name="Google Shape;319;p46"/>
          <p:cNvGrpSpPr/>
          <p:nvPr/>
        </p:nvGrpSpPr>
        <p:grpSpPr>
          <a:xfrm>
            <a:off x="3951968" y="2079356"/>
            <a:ext cx="2084100" cy="733500"/>
            <a:chOff x="3951968" y="2079356"/>
            <a:chExt cx="2084100" cy="733500"/>
          </a:xfrm>
        </p:grpSpPr>
        <p:sp>
          <p:nvSpPr>
            <p:cNvPr id="320" name="Google Shape;320;p46">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1" name="Google Shape;321;p46"/>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grpSp>
      <p:sp>
        <p:nvSpPr>
          <p:cNvPr id="322" name="Google Shape;322;p46">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3" name="Google Shape;323;p46">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4" name="Google Shape;324;p46"/>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325" name="Google Shape;325;p46"/>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326" name="Google Shape;326;p46"/>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7" name="Google Shape;327;p46"/>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a:p>
        </p:txBody>
      </p:sp>
      <p:sp>
        <p:nvSpPr>
          <p:cNvPr id="328" name="Google Shape;328;p46">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9" name="Google Shape;329;p46">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Exploration</a:t>
            </a:r>
            <a:endParaRPr sz="1100"/>
          </a:p>
        </p:txBody>
      </p:sp>
      <p:sp>
        <p:nvSpPr>
          <p:cNvPr id="330" name="Google Shape;330;p46"/>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331" name="Google Shape;331;p46"/>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sp>
        <p:nvSpPr>
          <p:cNvPr id="332" name="Google Shape;332;p46"/>
          <p:cNvSpPr txBox="1"/>
          <p:nvPr/>
        </p:nvSpPr>
        <p:spPr>
          <a:xfrm>
            <a:off x="1748075" y="2833250"/>
            <a:ext cx="66117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soutient l’apprentissage d’un nouveau concept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Amorce (causeries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Outil de manipulation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Exploration, observation, analyse et généralisation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Approche inductive</a:t>
            </a:r>
            <a:endParaRPr sz="1200">
              <a:solidFill>
                <a:schemeClr val="dk1"/>
              </a:solidFill>
              <a:latin typeface="Press Start 2P"/>
              <a:ea typeface="Press Start 2P"/>
              <a:cs typeface="Press Start 2P"/>
              <a:sym typeface="Press Start 2P"/>
            </a:endParaRPr>
          </a:p>
        </p:txBody>
      </p:sp>
      <p:sp>
        <p:nvSpPr>
          <p:cNvPr id="333" name="Google Shape;333;p46"/>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4" name="Google Shape;334;p46"/>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5" name="Google Shape;335;p46"/>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6" name="Google Shape;336;p46"/>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7" name="Google Shape;337;p46"/>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38" name="Google Shape;338;p46"/>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339" name="Google Shape;339;p46"/>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340" name="Google Shape;340;p46"/>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341" name="Google Shape;341;p46"/>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342" name="Google Shape;342;p46"/>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343" name="Google Shape;343;p46"/>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344" name="Google Shape;344;p46"/>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345" name="Google Shape;345;p46"/>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250"/>
                                        <p:tgtEl>
                                          <p:spTgt spid="332"/>
                                        </p:tgtEl>
                                      </p:cBhvr>
                                    </p:animEffect>
                                  </p:childTnLst>
                                </p:cTn>
                              </p:par>
                              <p:par>
                                <p:cTn fill="hold" nodeType="withEffect" presetClass="entr" presetID="2" presetSubtype="4">
                                  <p:stCondLst>
                                    <p:cond delay="0"/>
                                  </p:stCondLst>
                                  <p:childTnLst>
                                    <p:set>
                                      <p:cBhvr>
                                        <p:cTn dur="1" fill="hold">
                                          <p:stCondLst>
                                            <p:cond delay="0"/>
                                          </p:stCondLst>
                                        </p:cTn>
                                        <p:tgtEl>
                                          <p:spTgt spid="343"/>
                                        </p:tgtEl>
                                        <p:attrNameLst>
                                          <p:attrName>style.visibility</p:attrName>
                                        </p:attrNameLst>
                                      </p:cBhvr>
                                      <p:to>
                                        <p:strVal val="visible"/>
                                      </p:to>
                                    </p:set>
                                    <p:anim calcmode="lin" valueType="num">
                                      <p:cBhvr additive="base">
                                        <p:cTn dur="1000"/>
                                        <p:tgtEl>
                                          <p:spTgt spid="34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4"/>
                                        </p:tgtEl>
                                        <p:attrNameLst>
                                          <p:attrName>style.visibility</p:attrName>
                                        </p:attrNameLst>
                                      </p:cBhvr>
                                      <p:to>
                                        <p:strVal val="visible"/>
                                      </p:to>
                                    </p:set>
                                    <p:anim calcmode="lin" valueType="num">
                                      <p:cBhvr additive="base">
                                        <p:cTn dur="1000"/>
                                        <p:tgtEl>
                                          <p:spTgt spid="3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5"/>
                                        </p:tgtEl>
                                        <p:attrNameLst>
                                          <p:attrName>style.visibility</p:attrName>
                                        </p:attrNameLst>
                                      </p:cBhvr>
                                      <p:to>
                                        <p:strVal val="visible"/>
                                      </p:to>
                                    </p:set>
                                    <p:anim calcmode="lin" valueType="num">
                                      <p:cBhvr additive="base">
                                        <p:cTn dur="1000"/>
                                        <p:tgtEl>
                                          <p:spTgt spid="3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5"/>
                                        </p:tgtEl>
                                        <p:attrNameLst>
                                          <p:attrName>style.visibility</p:attrName>
                                        </p:attrNameLst>
                                      </p:cBhvr>
                                      <p:to>
                                        <p:strVal val="visible"/>
                                      </p:to>
                                    </p:set>
                                    <p:anim calcmode="lin" valueType="num">
                                      <p:cBhvr additive="base">
                                        <p:cTn dur="1000"/>
                                        <p:tgtEl>
                                          <p:spTgt spid="345"/>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1000"/>
                                        <p:tgtEl>
                                          <p:spTgt spid="338"/>
                                        </p:tgtEl>
                                      </p:cBhvr>
                                    </p:animEffect>
                                  </p:childTnLst>
                                </p:cTn>
                              </p:par>
                              <p:par>
                                <p:cTn fill="hold" nodeType="with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par>
                                <p:cTn fill="hold" nodeType="with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1000"/>
                                        <p:tgtEl>
                                          <p:spTgt spid="340"/>
                                        </p:tgtEl>
                                      </p:cBhvr>
                                    </p:animEffect>
                                  </p:childTnLst>
                                </p:cTn>
                              </p:par>
                              <p:par>
                                <p:cTn fill="hold" nodeType="with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000"/>
                                        <p:tgtEl>
                                          <p:spTgt spid="342"/>
                                        </p:tgtEl>
                                      </p:cBhvr>
                                    </p:animEffect>
                                  </p:childTnLst>
                                </p:cTn>
                              </p:par>
                              <p:par>
                                <p:cTn fill="hold" nodeType="withEffect" presetClass="entr" presetID="10" presetSubtype="0">
                                  <p:stCondLst>
                                    <p:cond delay="0"/>
                                  </p:stCondLst>
                                  <p:childTnLst>
                                    <p:set>
                                      <p:cBhvr>
                                        <p:cTn dur="1" fill="hold">
                                          <p:stCondLst>
                                            <p:cond delay="0"/>
                                          </p:stCondLst>
                                        </p:cTn>
                                        <p:tgtEl>
                                          <p:spTgt spid="341"/>
                                        </p:tgtEl>
                                        <p:attrNameLst>
                                          <p:attrName>style.visibility</p:attrName>
                                        </p:attrNameLst>
                                      </p:cBhvr>
                                      <p:to>
                                        <p:strVal val="visible"/>
                                      </p:to>
                                    </p:set>
                                    <p:animEffect filter="fade" transition="in">
                                      <p:cBhvr>
                                        <p:cTn dur="1000"/>
                                        <p:tgtEl>
                                          <p:spTgt spid="3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49" name="Shape 349"/>
        <p:cNvGrpSpPr/>
        <p:nvPr/>
      </p:nvGrpSpPr>
      <p:grpSpPr>
        <a:xfrm>
          <a:off x="0" y="0"/>
          <a:ext cx="0" cy="0"/>
          <a:chOff x="0" y="0"/>
          <a:chExt cx="0" cy="0"/>
        </a:xfrm>
      </p:grpSpPr>
      <p:sp>
        <p:nvSpPr>
          <p:cNvPr id="350" name="Google Shape;350;p47">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1" name="Google Shape;351;p47"/>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352" name="Google Shape;352;p47">
            <a:hlinkClick action="ppaction://hlinksldjump" r:id="rId3"/>
          </p:cNvPr>
          <p:cNvSpPr/>
          <p:nvPr/>
        </p:nvSpPr>
        <p:spPr>
          <a:xfrm>
            <a:off x="8359775"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3" name="Google Shape;353;p47">
            <a:hlinkClick action="ppaction://hlinksldjump" r:id="rId4"/>
          </p:cNvPr>
          <p:cNvSpPr/>
          <p:nvPr/>
        </p:nvSpPr>
        <p:spPr>
          <a:xfrm>
            <a:off x="6155872"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4" name="Google Shape;354;p4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5" name="Google Shape;355;p47"/>
          <p:cNvSpPr txBox="1"/>
          <p:nvPr/>
        </p:nvSpPr>
        <p:spPr>
          <a:xfrm>
            <a:off x="1367075" y="2813000"/>
            <a:ext cx="7915500" cy="2770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vise la mobilisation de concepts et processus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Consolidation de la compréhension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Validation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Flexibilité et fluidité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Plus présente en classe</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356" name="Google Shape;356;p47"/>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7" name="Google Shape;357;p47"/>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8" name="Google Shape;358;p47"/>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9" name="Google Shape;359;p47"/>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0" name="Google Shape;360;p47"/>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1" name="Google Shape;361;p47"/>
          <p:cNvSpPr/>
          <p:nvPr/>
        </p:nvSpPr>
        <p:spPr>
          <a:xfrm>
            <a:off x="3951968"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62" name="Google Shape;362;p47"/>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363" name="Google Shape;363;p47"/>
          <p:cNvPicPr preferRelativeResize="0"/>
          <p:nvPr/>
        </p:nvPicPr>
        <p:blipFill rotWithShape="1">
          <a:blip r:embed="rId6">
            <a:alphaModFix/>
          </a:blip>
          <a:srcRect b="0" l="0" r="0" t="0"/>
          <a:stretch/>
        </p:blipFill>
        <p:spPr>
          <a:xfrm>
            <a:off x="2760114" y="4950313"/>
            <a:ext cx="379932" cy="378413"/>
          </a:xfrm>
          <a:prstGeom prst="rect">
            <a:avLst/>
          </a:prstGeom>
          <a:noFill/>
          <a:ln>
            <a:noFill/>
          </a:ln>
        </p:spPr>
      </p:pic>
      <p:pic>
        <p:nvPicPr>
          <p:cNvPr descr="A picture containing shape&#10;&#10;Description automatically generated" id="364" name="Google Shape;364;p47"/>
          <p:cNvPicPr preferRelativeResize="0"/>
          <p:nvPr/>
        </p:nvPicPr>
        <p:blipFill rotWithShape="1">
          <a:blip r:embed="rId7">
            <a:alphaModFix/>
          </a:blip>
          <a:srcRect b="0" l="0" r="0" t="0"/>
          <a:stretch/>
        </p:blipFill>
        <p:spPr>
          <a:xfrm flipH="1">
            <a:off x="4296974" y="4979789"/>
            <a:ext cx="319461" cy="319461"/>
          </a:xfrm>
          <a:prstGeom prst="rect">
            <a:avLst/>
          </a:prstGeom>
          <a:noFill/>
          <a:ln>
            <a:noFill/>
          </a:ln>
        </p:spPr>
      </p:pic>
      <p:pic>
        <p:nvPicPr>
          <p:cNvPr descr="A picture containing text&#10;&#10;Description automatically generated" id="365" name="Google Shape;365;p47"/>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366" name="Google Shape;366;p47"/>
          <p:cNvPicPr preferRelativeResize="0"/>
          <p:nvPr/>
        </p:nvPicPr>
        <p:blipFill rotWithShape="1">
          <a:blip r:embed="rId9">
            <a:alphaModFix/>
          </a:blip>
          <a:srcRect b="0" l="0" r="0" t="0"/>
          <a:stretch/>
        </p:blipFill>
        <p:spPr>
          <a:xfrm>
            <a:off x="5050286" y="4979789"/>
            <a:ext cx="319461" cy="319461"/>
          </a:xfrm>
          <a:prstGeom prst="rect">
            <a:avLst/>
          </a:prstGeom>
          <a:noFill/>
          <a:ln>
            <a:noFill/>
          </a:ln>
        </p:spPr>
      </p:pic>
      <p:sp>
        <p:nvSpPr>
          <p:cNvPr id="367" name="Google Shape;367;p4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8" name="Google Shape;368;p47"/>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369" name="Google Shape;369;p47"/>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Application</a:t>
            </a:r>
            <a:endParaRPr sz="1100">
              <a:solidFill>
                <a:schemeClr val="dk1"/>
              </a:solidFill>
              <a:latin typeface="Press Start 2P"/>
              <a:ea typeface="Press Start 2P"/>
              <a:cs typeface="Press Start 2P"/>
              <a:sym typeface="Press Start 2P"/>
            </a:endParaRPr>
          </a:p>
        </p:txBody>
      </p:sp>
      <p:sp>
        <p:nvSpPr>
          <p:cNvPr id="370" name="Google Shape;370;p47"/>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371" name="Google Shape;371;p47"/>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372" name="Google Shape;372;p47"/>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373" name="Google Shape;373;p47"/>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374" name="Google Shape;374;p47"/>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375" name="Google Shape;375;p47"/>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250"/>
                                        <p:tgtEl>
                                          <p:spTgt spid="355"/>
                                        </p:tgtEl>
                                      </p:cBhvr>
                                    </p:animEffect>
                                  </p:childTnLst>
                                </p:cTn>
                              </p:par>
                              <p:par>
                                <p:cTn fill="hold" nodeType="withEffect" presetClass="entr" presetID="2" presetSubtype="4">
                                  <p:stCondLst>
                                    <p:cond delay="0"/>
                                  </p:stCondLst>
                                  <p:childTnLst>
                                    <p:set>
                                      <p:cBhvr>
                                        <p:cTn dur="1" fill="hold">
                                          <p:stCondLst>
                                            <p:cond delay="0"/>
                                          </p:stCondLst>
                                        </p:cTn>
                                        <p:tgtEl>
                                          <p:spTgt spid="374"/>
                                        </p:tgtEl>
                                        <p:attrNameLst>
                                          <p:attrName>style.visibility</p:attrName>
                                        </p:attrNameLst>
                                      </p:cBhvr>
                                      <p:to>
                                        <p:strVal val="visible"/>
                                      </p:to>
                                    </p:set>
                                    <p:anim calcmode="lin" valueType="num">
                                      <p:cBhvr additive="base">
                                        <p:cTn dur="1000"/>
                                        <p:tgtEl>
                                          <p:spTgt spid="37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5"/>
                                        </p:tgtEl>
                                        <p:attrNameLst>
                                          <p:attrName>style.visibility</p:attrName>
                                        </p:attrNameLst>
                                      </p:cBhvr>
                                      <p:to>
                                        <p:strVal val="visible"/>
                                      </p:to>
                                    </p:set>
                                    <p:anim calcmode="lin" valueType="num">
                                      <p:cBhvr additive="base">
                                        <p:cTn dur="1000"/>
                                        <p:tgtEl>
                                          <p:spTgt spid="37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3"/>
                                        </p:tgtEl>
                                        <p:attrNameLst>
                                          <p:attrName>style.visibility</p:attrName>
                                        </p:attrNameLst>
                                      </p:cBhvr>
                                      <p:to>
                                        <p:strVal val="visible"/>
                                      </p:to>
                                    </p:set>
                                    <p:anim calcmode="lin" valueType="num">
                                      <p:cBhvr additive="base">
                                        <p:cTn dur="1000"/>
                                        <p:tgtEl>
                                          <p:spTgt spid="37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2"/>
                                        </p:tgtEl>
                                        <p:attrNameLst>
                                          <p:attrName>style.visibility</p:attrName>
                                        </p:attrNameLst>
                                      </p:cBhvr>
                                      <p:to>
                                        <p:strVal val="visible"/>
                                      </p:to>
                                    </p:set>
                                    <p:anim calcmode="lin" valueType="num">
                                      <p:cBhvr additive="base">
                                        <p:cTn dur="1000"/>
                                        <p:tgtEl>
                                          <p:spTgt spid="372"/>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1000"/>
                                        <p:tgtEl>
                                          <p:spTgt spid="362"/>
                                        </p:tgtEl>
                                      </p:cBhvr>
                                    </p:animEffect>
                                  </p:childTnLst>
                                </p:cTn>
                              </p:par>
                              <p:par>
                                <p:cTn fill="hold" nodeType="with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1000"/>
                                        <p:tgtEl>
                                          <p:spTgt spid="363"/>
                                        </p:tgtEl>
                                      </p:cBhvr>
                                    </p:animEffect>
                                  </p:childTnLst>
                                </p:cTn>
                              </p:par>
                              <p:par>
                                <p:cTn fill="hold" nodeType="with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1000"/>
                                        <p:tgtEl>
                                          <p:spTgt spid="364"/>
                                        </p:tgtEl>
                                      </p:cBhvr>
                                    </p:animEffect>
                                  </p:childTnLst>
                                </p:cTn>
                              </p:par>
                              <p:par>
                                <p:cTn fill="hold" nodeType="with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1000"/>
                                        <p:tgtEl>
                                          <p:spTgt spid="366"/>
                                        </p:tgtEl>
                                      </p:cBhvr>
                                    </p:animEffect>
                                  </p:childTnLst>
                                </p:cTn>
                              </p:par>
                              <p:par>
                                <p:cTn fill="hold" nodeType="with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1000"/>
                                        <p:tgtEl>
                                          <p:spTgt spid="3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79" name="Shape 379"/>
        <p:cNvGrpSpPr/>
        <p:nvPr/>
      </p:nvGrpSpPr>
      <p:grpSpPr>
        <a:xfrm>
          <a:off x="0" y="0"/>
          <a:ext cx="0" cy="0"/>
          <a:chOff x="0" y="0"/>
          <a:chExt cx="0" cy="0"/>
        </a:xfrm>
      </p:grpSpPr>
      <p:sp>
        <p:nvSpPr>
          <p:cNvPr id="380" name="Google Shape;380;p48">
            <a:hlinkClick action="ppaction://hlinksldjump" r:id="rId3"/>
          </p:cNvPr>
          <p:cNvSpPr/>
          <p:nvPr/>
        </p:nvSpPr>
        <p:spPr>
          <a:xfrm>
            <a:off x="3951968"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1" name="Google Shape;381;p48">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2" name="Google Shape;382;p48">
            <a:hlinkClick action="ppaction://hlinksldjump" r:id="rId4"/>
          </p:cNvPr>
          <p:cNvSpPr/>
          <p:nvPr/>
        </p:nvSpPr>
        <p:spPr>
          <a:xfrm>
            <a:off x="8359775"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3" name="Google Shape;383;p48"/>
          <p:cNvSpPr/>
          <p:nvPr/>
        </p:nvSpPr>
        <p:spPr>
          <a:xfrm>
            <a:off x="1294039" y="2628324"/>
            <a:ext cx="9603922" cy="3438422"/>
          </a:xfrm>
          <a:prstGeom prst="roundRect">
            <a:avLst>
              <a:gd fmla="val 0" name="adj"/>
            </a:avLst>
          </a:prstGeom>
          <a:gradFill>
            <a:gsLst>
              <a:gs pos="0">
                <a:srgbClr val="D9D9D9"/>
              </a:gs>
              <a:gs pos="3540">
                <a:srgbClr val="D9D9D9"/>
              </a:gs>
              <a:gs pos="84000">
                <a:srgbClr val="ADADAD"/>
              </a:gs>
              <a:gs pos="100000">
                <a:srgbClr val="D8D8D8"/>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4" name="Google Shape;384;p48"/>
          <p:cNvSpPr txBox="1"/>
          <p:nvPr/>
        </p:nvSpPr>
        <p:spPr>
          <a:xfrm>
            <a:off x="1595675" y="2903600"/>
            <a:ext cx="85119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 complexes et ouverte</a:t>
            </a:r>
            <a:r>
              <a:rPr lang="en-US" sz="1200">
                <a:solidFill>
                  <a:schemeClr val="dk1"/>
                </a:solidFill>
                <a:latin typeface="Press Start 2P"/>
                <a:ea typeface="Press Start 2P"/>
                <a:cs typeface="Press Start 2P"/>
                <a:sym typeface="Press Start 2P"/>
              </a:rPr>
              <a:t>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L’élève est amené à construire un produit, une solution ou une création unique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Certaine quantité de contraintes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créations et solutions</a:t>
            </a:r>
            <a:endParaRPr sz="1200">
              <a:solidFill>
                <a:schemeClr val="dk1"/>
              </a:solidFill>
              <a:latin typeface="Press Start 2P"/>
              <a:ea typeface="Press Start 2P"/>
              <a:cs typeface="Press Start 2P"/>
              <a:sym typeface="Press Start 2P"/>
            </a:endParaRPr>
          </a:p>
        </p:txBody>
      </p:sp>
      <p:sp>
        <p:nvSpPr>
          <p:cNvPr id="385" name="Google Shape;385;p48"/>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6" name="Google Shape;386;p48"/>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7" name="Google Shape;387;p48"/>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8" name="Google Shape;388;p48"/>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9" name="Google Shape;389;p48"/>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0" name="Google Shape;390;p48"/>
          <p:cNvSpPr/>
          <p:nvPr/>
        </p:nvSpPr>
        <p:spPr>
          <a:xfrm>
            <a:off x="6155872"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91" name="Google Shape;391;p48"/>
          <p:cNvPicPr preferRelativeResize="0"/>
          <p:nvPr/>
        </p:nvPicPr>
        <p:blipFill rotWithShape="1">
          <a:blip r:embed="rId5">
            <a:alphaModFix/>
          </a:blip>
          <a:srcRect b="0" l="0" r="0" t="0"/>
          <a:stretch/>
        </p:blipFill>
        <p:spPr>
          <a:xfrm>
            <a:off x="4251860" y="4934675"/>
            <a:ext cx="409688" cy="409688"/>
          </a:xfrm>
          <a:prstGeom prst="rect">
            <a:avLst/>
          </a:prstGeom>
          <a:noFill/>
          <a:ln>
            <a:noFill/>
          </a:ln>
        </p:spPr>
      </p:pic>
      <p:pic>
        <p:nvPicPr>
          <p:cNvPr descr="A picture containing container, square&#10;&#10;Description automatically generated" id="392" name="Google Shape;392;p48"/>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393" name="Google Shape;393;p48"/>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394" name="Google Shape;394;p48"/>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395" name="Google Shape;395;p48"/>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396" name="Google Shape;396;p48"/>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397" name="Google Shape;397;p48"/>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398" name="Google Shape;398;p48"/>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399" name="Google Shape;399;p48"/>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400" name="Google Shape;400;p48"/>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401" name="Google Shape;401;p4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48"/>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03" name="Google Shape;403;p48"/>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404" name="Google Shape;404;p48"/>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405" name="Google Shape;405;p48"/>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Création</a:t>
            </a:r>
            <a:endParaRPr sz="1100">
              <a:solidFill>
                <a:schemeClr val="dk1"/>
              </a:solidFill>
            </a:endParaRPr>
          </a:p>
        </p:txBody>
      </p:sp>
      <p:sp>
        <p:nvSpPr>
          <p:cNvPr id="406" name="Google Shape;406;p48"/>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407" name="Google Shape;407;p48"/>
          <p:cNvPicPr preferRelativeResize="0"/>
          <p:nvPr/>
        </p:nvPicPr>
        <p:blipFill>
          <a:blip r:embed="rId13">
            <a:alphaModFix/>
          </a:blip>
          <a:stretch>
            <a:fillRect/>
          </a:stretch>
        </p:blipFill>
        <p:spPr>
          <a:xfrm>
            <a:off x="7335525" y="3737575"/>
            <a:ext cx="872025" cy="1453375"/>
          </a:xfrm>
          <a:prstGeom prst="rect">
            <a:avLst/>
          </a:prstGeom>
          <a:noFill/>
          <a:ln>
            <a:noFill/>
          </a:ln>
        </p:spPr>
      </p:pic>
      <p:sp>
        <p:nvSpPr>
          <p:cNvPr id="408" name="Google Shape;408;p48"/>
          <p:cNvSpPr txBox="1"/>
          <p:nvPr/>
        </p:nvSpPr>
        <p:spPr>
          <a:xfrm>
            <a:off x="1656050" y="5560525"/>
            <a:ext cx="56796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4"/>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84"/>
                                        </p:tgtEl>
                                        <p:attrNameLst>
                                          <p:attrName>style.visibility</p:attrName>
                                        </p:attrNameLst>
                                      </p:cBhvr>
                                      <p:to>
                                        <p:strVal val="visible"/>
                                      </p:to>
                                    </p:set>
                                    <p:animEffect filter="fade" transition="in">
                                      <p:cBhvr>
                                        <p:cTn dur="250"/>
                                        <p:tgtEl>
                                          <p:spTgt spid="384"/>
                                        </p:tgtEl>
                                      </p:cBhvr>
                                    </p:animEffect>
                                  </p:childTnLst>
                                </p:cTn>
                              </p:par>
                              <p:par>
                                <p:cTn fill="hold" nodeType="withEffect" presetClass="entr" presetID="2" presetSubtype="4">
                                  <p:stCondLst>
                                    <p:cond delay="0"/>
                                  </p:stCondLst>
                                  <p:childTnLst>
                                    <p:set>
                                      <p:cBhvr>
                                        <p:cTn dur="1" fill="hold">
                                          <p:stCondLst>
                                            <p:cond delay="0"/>
                                          </p:stCondLst>
                                        </p:cTn>
                                        <p:tgtEl>
                                          <p:spTgt spid="393"/>
                                        </p:tgtEl>
                                        <p:attrNameLst>
                                          <p:attrName>style.visibility</p:attrName>
                                        </p:attrNameLst>
                                      </p:cBhvr>
                                      <p:to>
                                        <p:strVal val="visible"/>
                                      </p:to>
                                    </p:set>
                                    <p:anim calcmode="lin" valueType="num">
                                      <p:cBhvr additive="base">
                                        <p:cTn dur="1000"/>
                                        <p:tgtEl>
                                          <p:spTgt spid="39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96"/>
                                        </p:tgtEl>
                                        <p:attrNameLst>
                                          <p:attrName>style.visibility</p:attrName>
                                        </p:attrNameLst>
                                      </p:cBhvr>
                                      <p:to>
                                        <p:strVal val="visible"/>
                                      </p:to>
                                    </p:set>
                                    <p:anim calcmode="lin" valueType="num">
                                      <p:cBhvr additive="base">
                                        <p:cTn dur="1000"/>
                                        <p:tgtEl>
                                          <p:spTgt spid="39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94"/>
                                        </p:tgtEl>
                                        <p:attrNameLst>
                                          <p:attrName>style.visibility</p:attrName>
                                        </p:attrNameLst>
                                      </p:cBhvr>
                                      <p:to>
                                        <p:strVal val="visible"/>
                                      </p:to>
                                    </p:set>
                                    <p:anim calcmode="lin" valueType="num">
                                      <p:cBhvr additive="base">
                                        <p:cTn dur="1000"/>
                                        <p:tgtEl>
                                          <p:spTgt spid="39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07"/>
                                        </p:tgtEl>
                                        <p:attrNameLst>
                                          <p:attrName>style.visibility</p:attrName>
                                        </p:attrNameLst>
                                      </p:cBhvr>
                                      <p:to>
                                        <p:strVal val="visible"/>
                                      </p:to>
                                    </p:set>
                                    <p:anim calcmode="lin" valueType="num">
                                      <p:cBhvr additive="base">
                                        <p:cTn dur="1000"/>
                                        <p:tgtEl>
                                          <p:spTgt spid="4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95"/>
                                        </p:tgtEl>
                                        <p:attrNameLst>
                                          <p:attrName>style.visibility</p:attrName>
                                        </p:attrNameLst>
                                      </p:cBhvr>
                                      <p:to>
                                        <p:strVal val="visible"/>
                                      </p:to>
                                    </p:set>
                                    <p:anim calcmode="lin" valueType="num">
                                      <p:cBhvr additive="base">
                                        <p:cTn dur="1000"/>
                                        <p:tgtEl>
                                          <p:spTgt spid="39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92"/>
                                        </p:tgtEl>
                                        <p:attrNameLst>
                                          <p:attrName>style.visibility</p:attrName>
                                        </p:attrNameLst>
                                      </p:cBhvr>
                                      <p:to>
                                        <p:strVal val="visible"/>
                                      </p:to>
                                    </p:set>
                                    <p:anim calcmode="lin" valueType="num">
                                      <p:cBhvr additive="base">
                                        <p:cTn dur="1000"/>
                                        <p:tgtEl>
                                          <p:spTgt spid="392"/>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91"/>
                                        </p:tgtEl>
                                        <p:attrNameLst>
                                          <p:attrName>style.visibility</p:attrName>
                                        </p:attrNameLst>
                                      </p:cBhvr>
                                      <p:to>
                                        <p:strVal val="visible"/>
                                      </p:to>
                                    </p:set>
                                    <p:animEffect filter="fade" transition="in">
                                      <p:cBhvr>
                                        <p:cTn dur="1000"/>
                                        <p:tgtEl>
                                          <p:spTgt spid="391"/>
                                        </p:tgtEl>
                                      </p:cBhvr>
                                    </p:animEffect>
                                  </p:childTnLst>
                                </p:cTn>
                              </p:par>
                              <p:par>
                                <p:cTn fill="hold" nodeType="withEffect" presetClass="entr" presetID="10" presetSubtype="0">
                                  <p:stCondLst>
                                    <p:cond delay="0"/>
                                  </p:stCondLst>
                                  <p:childTnLst>
                                    <p:set>
                                      <p:cBhvr>
                                        <p:cTn dur="1" fill="hold">
                                          <p:stCondLst>
                                            <p:cond delay="0"/>
                                          </p:stCondLst>
                                        </p:cTn>
                                        <p:tgtEl>
                                          <p:spTgt spid="397"/>
                                        </p:tgtEl>
                                        <p:attrNameLst>
                                          <p:attrName>style.visibility</p:attrName>
                                        </p:attrNameLst>
                                      </p:cBhvr>
                                      <p:to>
                                        <p:strVal val="visible"/>
                                      </p:to>
                                    </p:set>
                                    <p:animEffect filter="fade" transition="in">
                                      <p:cBhvr>
                                        <p:cTn dur="1000"/>
                                        <p:tgtEl>
                                          <p:spTgt spid="397"/>
                                        </p:tgtEl>
                                      </p:cBhvr>
                                    </p:animEffect>
                                  </p:childTnLst>
                                </p:cTn>
                              </p:par>
                              <p:par>
                                <p:cTn fill="hold" nodeType="withEffect" presetClass="entr" presetID="10" presetSubtype="0">
                                  <p:stCondLst>
                                    <p:cond delay="0"/>
                                  </p:stCondLst>
                                  <p:childTnLst>
                                    <p:set>
                                      <p:cBhvr>
                                        <p:cTn dur="1" fill="hold">
                                          <p:stCondLst>
                                            <p:cond delay="0"/>
                                          </p:stCondLst>
                                        </p:cTn>
                                        <p:tgtEl>
                                          <p:spTgt spid="398"/>
                                        </p:tgtEl>
                                        <p:attrNameLst>
                                          <p:attrName>style.visibility</p:attrName>
                                        </p:attrNameLst>
                                      </p:cBhvr>
                                      <p:to>
                                        <p:strVal val="visible"/>
                                      </p:to>
                                    </p:set>
                                    <p:animEffect filter="fade" transition="in">
                                      <p:cBhvr>
                                        <p:cTn dur="1000"/>
                                        <p:tgtEl>
                                          <p:spTgt spid="398"/>
                                        </p:tgtEl>
                                      </p:cBhvr>
                                    </p:animEffect>
                                  </p:childTnLst>
                                </p:cTn>
                              </p:par>
                              <p:par>
                                <p:cTn fill="hold" nodeType="withEffect" presetClass="entr" presetID="10" presetSubtype="0">
                                  <p:stCondLst>
                                    <p:cond delay="0"/>
                                  </p:stCondLst>
                                  <p:childTnLst>
                                    <p:set>
                                      <p:cBhvr>
                                        <p:cTn dur="1" fill="hold">
                                          <p:stCondLst>
                                            <p:cond delay="0"/>
                                          </p:stCondLst>
                                        </p:cTn>
                                        <p:tgtEl>
                                          <p:spTgt spid="400"/>
                                        </p:tgtEl>
                                        <p:attrNameLst>
                                          <p:attrName>style.visibility</p:attrName>
                                        </p:attrNameLst>
                                      </p:cBhvr>
                                      <p:to>
                                        <p:strVal val="visible"/>
                                      </p:to>
                                    </p:set>
                                    <p:animEffect filter="fade" transition="in">
                                      <p:cBhvr>
                                        <p:cTn dur="1000"/>
                                        <p:tgtEl>
                                          <p:spTgt spid="400"/>
                                        </p:tgtEl>
                                      </p:cBhvr>
                                    </p:animEffect>
                                  </p:childTnLst>
                                </p:cTn>
                              </p:par>
                              <p:par>
                                <p:cTn fill="hold" nodeType="with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1000"/>
                                        <p:tgtEl>
                                          <p:spTgt spid="3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12" name="Shape 412"/>
        <p:cNvGrpSpPr/>
        <p:nvPr/>
      </p:nvGrpSpPr>
      <p:grpSpPr>
        <a:xfrm>
          <a:off x="0" y="0"/>
          <a:ext cx="0" cy="0"/>
          <a:chOff x="0" y="0"/>
          <a:chExt cx="0" cy="0"/>
        </a:xfrm>
      </p:grpSpPr>
      <p:sp>
        <p:nvSpPr>
          <p:cNvPr id="413" name="Google Shape;413;p49">
            <a:hlinkClick action="ppaction://hlinksldjump" r:id="rId3"/>
          </p:cNvPr>
          <p:cNvSpPr/>
          <p:nvPr/>
        </p:nvSpPr>
        <p:spPr>
          <a:xfrm>
            <a:off x="6155872"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4" name="Google Shape;414;p49">
            <a:hlinkClick action="ppaction://hlinksldjump" r:id="rId4"/>
          </p:cNvPr>
          <p:cNvSpPr/>
          <p:nvPr/>
        </p:nvSpPr>
        <p:spPr>
          <a:xfrm>
            <a:off x="3951968"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5" name="Google Shape;415;p49">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6" name="Google Shape;416;p49"/>
          <p:cNvSpPr/>
          <p:nvPr/>
        </p:nvSpPr>
        <p:spPr>
          <a:xfrm>
            <a:off x="1294039" y="2628324"/>
            <a:ext cx="9603922" cy="3438422"/>
          </a:xfrm>
          <a:prstGeom prst="roundRect">
            <a:avLst>
              <a:gd fmla="val 0" name="adj"/>
            </a:avLst>
          </a:prstGeom>
          <a:gradFill>
            <a:gsLst>
              <a:gs pos="0">
                <a:srgbClr val="D9D9D9"/>
              </a:gs>
              <a:gs pos="3540">
                <a:srgbClr val="D9D9D9"/>
              </a:gs>
              <a:gs pos="84000">
                <a:srgbClr val="ADADAD"/>
              </a:gs>
              <a:gs pos="100000">
                <a:srgbClr val="D8D8D8"/>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7" name="Google Shape;417;p49"/>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Importance de réfléchir à l'intention didactique ciblée... et de varier à l'occasion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Idée de progression (plus sécurisant de commencer en application)</a:t>
            </a:r>
            <a:endParaRPr sz="1200">
              <a:solidFill>
                <a:schemeClr val="dk1"/>
              </a:solidFill>
              <a:latin typeface="Press Start 2P"/>
              <a:ea typeface="Press Start 2P"/>
              <a:cs typeface="Press Start 2P"/>
              <a:sym typeface="Press Start 2P"/>
            </a:endParaRPr>
          </a:p>
        </p:txBody>
      </p:sp>
      <p:sp>
        <p:nvSpPr>
          <p:cNvPr id="418" name="Google Shape;418;p49"/>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9" name="Google Shape;419;p49"/>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0" name="Google Shape;420;p49"/>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1" name="Google Shape;421;p49"/>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2" name="Google Shape;422;p49"/>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423" name="Google Shape;423;p49"/>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424" name="Google Shape;424;p49"/>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425" name="Google Shape;425;p49"/>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426" name="Google Shape;426;p49"/>
          <p:cNvSpPr/>
          <p:nvPr/>
        </p:nvSpPr>
        <p:spPr>
          <a:xfrm>
            <a:off x="8359775"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427" name="Google Shape;427;p49"/>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428" name="Google Shape;428;p49"/>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429" name="Google Shape;429;p49"/>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430" name="Google Shape;430;p49"/>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431" name="Google Shape;431;p49"/>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432" name="Google Shape;432;p4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3" name="Google Shape;433;p49"/>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34" name="Google Shape;434;p49"/>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435" name="Google Shape;435;p49"/>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436" name="Google Shape;436;p49"/>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437" name="Google Shape;437;p49"/>
          <p:cNvSpPr txBox="1"/>
          <p:nvPr/>
        </p:nvSpPr>
        <p:spPr>
          <a:xfrm>
            <a:off x="826926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En résumé</a:t>
            </a:r>
            <a:endParaRPr sz="1100">
              <a:solidFill>
                <a:schemeClr val="dk1"/>
              </a:solidFill>
            </a:endParaRPr>
          </a:p>
        </p:txBody>
      </p:sp>
      <p:pic>
        <p:nvPicPr>
          <p:cNvPr id="438" name="Google Shape;438;p49"/>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439" name="Google Shape;439;p49"/>
          <p:cNvPicPr preferRelativeResize="0"/>
          <p:nvPr/>
        </p:nvPicPr>
        <p:blipFill>
          <a:blip r:embed="rId8">
            <a:alphaModFix/>
          </a:blip>
          <a:stretch>
            <a:fillRect/>
          </a:stretch>
        </p:blipFill>
        <p:spPr>
          <a:xfrm flipH="1">
            <a:off x="7880025" y="4110175"/>
            <a:ext cx="1008701" cy="1681150"/>
          </a:xfrm>
          <a:prstGeom prst="rect">
            <a:avLst/>
          </a:prstGeom>
          <a:noFill/>
          <a:ln>
            <a:noFill/>
          </a:ln>
        </p:spPr>
      </p:pic>
      <p:sp>
        <p:nvSpPr>
          <p:cNvPr id="440" name="Google Shape;440;p49"/>
          <p:cNvSpPr/>
          <p:nvPr/>
        </p:nvSpPr>
        <p:spPr>
          <a:xfrm>
            <a:off x="2102225" y="5638925"/>
            <a:ext cx="5241000" cy="931800"/>
          </a:xfrm>
          <a:prstGeom prst="wedgeRoundRectCallout">
            <a:avLst>
              <a:gd fmla="val 59625" name="adj1"/>
              <a:gd fmla="val 45069"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Et vous ?</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250"/>
                                        <p:tgtEl>
                                          <p:spTgt spid="417"/>
                                        </p:tgtEl>
                                      </p:cBhvr>
                                    </p:animEffect>
                                  </p:childTnLst>
                                </p:cTn>
                              </p:par>
                              <p:par>
                                <p:cTn fill="hold" nodeType="withEffect" presetClass="entr" presetID="2" presetSubtype="4">
                                  <p:stCondLst>
                                    <p:cond delay="0"/>
                                  </p:stCondLst>
                                  <p:childTnLst>
                                    <p:set>
                                      <p:cBhvr>
                                        <p:cTn dur="1" fill="hold">
                                          <p:stCondLst>
                                            <p:cond delay="0"/>
                                          </p:stCondLst>
                                        </p:cTn>
                                        <p:tgtEl>
                                          <p:spTgt spid="424"/>
                                        </p:tgtEl>
                                        <p:attrNameLst>
                                          <p:attrName>style.visibility</p:attrName>
                                        </p:attrNameLst>
                                      </p:cBhvr>
                                      <p:to>
                                        <p:strVal val="visible"/>
                                      </p:to>
                                    </p:set>
                                    <p:anim calcmode="lin" valueType="num">
                                      <p:cBhvr additive="base">
                                        <p:cTn dur="1000"/>
                                        <p:tgtEl>
                                          <p:spTgt spid="4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5"/>
                                        </p:tgtEl>
                                        <p:attrNameLst>
                                          <p:attrName>style.visibility</p:attrName>
                                        </p:attrNameLst>
                                      </p:cBhvr>
                                      <p:to>
                                        <p:strVal val="visible"/>
                                      </p:to>
                                    </p:set>
                                    <p:anim calcmode="lin" valueType="num">
                                      <p:cBhvr additive="base">
                                        <p:cTn dur="1000"/>
                                        <p:tgtEl>
                                          <p:spTgt spid="4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3"/>
                                        </p:tgtEl>
                                        <p:attrNameLst>
                                          <p:attrName>style.visibility</p:attrName>
                                        </p:attrNameLst>
                                      </p:cBhvr>
                                      <p:to>
                                        <p:strVal val="visible"/>
                                      </p:to>
                                    </p:set>
                                    <p:anim calcmode="lin" valueType="num">
                                      <p:cBhvr additive="base">
                                        <p:cTn dur="1000"/>
                                        <p:tgtEl>
                                          <p:spTgt spid="4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8"/>
                                        </p:tgtEl>
                                        <p:attrNameLst>
                                          <p:attrName>style.visibility</p:attrName>
                                        </p:attrNameLst>
                                      </p:cBhvr>
                                      <p:to>
                                        <p:strVal val="visible"/>
                                      </p:to>
                                    </p:set>
                                    <p:anim calcmode="lin" valueType="num">
                                      <p:cBhvr additive="base">
                                        <p:cTn dur="1000"/>
                                        <p:tgtEl>
                                          <p:spTgt spid="4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9"/>
                                        </p:tgtEl>
                                        <p:attrNameLst>
                                          <p:attrName>style.visibility</p:attrName>
                                        </p:attrNameLst>
                                      </p:cBhvr>
                                      <p:to>
                                        <p:strVal val="visible"/>
                                      </p:to>
                                    </p:set>
                                    <p:anim calcmode="lin" valueType="num">
                                      <p:cBhvr additive="base">
                                        <p:cTn dur="1000"/>
                                        <p:tgtEl>
                                          <p:spTgt spid="439"/>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27"/>
                                        </p:tgtEl>
                                        <p:attrNameLst>
                                          <p:attrName>style.visibility</p:attrName>
                                        </p:attrNameLst>
                                      </p:cBhvr>
                                      <p:to>
                                        <p:strVal val="visible"/>
                                      </p:to>
                                    </p:set>
                                    <p:animEffect filter="fade" transition="in">
                                      <p:cBhvr>
                                        <p:cTn dur="1000"/>
                                        <p:tgtEl>
                                          <p:spTgt spid="427"/>
                                        </p:tgtEl>
                                      </p:cBhvr>
                                    </p:animEffect>
                                  </p:childTnLst>
                                </p:cTn>
                              </p:par>
                              <p:par>
                                <p:cTn fill="hold" nodeType="with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1000"/>
                                        <p:tgtEl>
                                          <p:spTgt spid="428"/>
                                        </p:tgtEl>
                                      </p:cBhvr>
                                    </p:animEffect>
                                  </p:childTnLst>
                                </p:cTn>
                              </p:par>
                              <p:par>
                                <p:cTn fill="hold" nodeType="withEffect" presetClass="entr" presetID="10" presetSubtype="0">
                                  <p:stCondLst>
                                    <p:cond delay="0"/>
                                  </p:stCondLst>
                                  <p:childTnLst>
                                    <p:set>
                                      <p:cBhvr>
                                        <p:cTn dur="1" fill="hold">
                                          <p:stCondLst>
                                            <p:cond delay="0"/>
                                          </p:stCondLst>
                                        </p:cTn>
                                        <p:tgtEl>
                                          <p:spTgt spid="429"/>
                                        </p:tgtEl>
                                        <p:attrNameLst>
                                          <p:attrName>style.visibility</p:attrName>
                                        </p:attrNameLst>
                                      </p:cBhvr>
                                      <p:to>
                                        <p:strVal val="visible"/>
                                      </p:to>
                                    </p:set>
                                    <p:animEffect filter="fade" transition="in">
                                      <p:cBhvr>
                                        <p:cTn dur="1000"/>
                                        <p:tgtEl>
                                          <p:spTgt spid="429"/>
                                        </p:tgtEl>
                                      </p:cBhvr>
                                    </p:animEffect>
                                  </p:childTnLst>
                                </p:cTn>
                              </p:par>
                              <p:par>
                                <p:cTn fill="hold" nodeType="withEffect" presetClass="entr" presetID="10" presetSubtype="0">
                                  <p:stCondLst>
                                    <p:cond delay="0"/>
                                  </p:stCondLst>
                                  <p:childTnLst>
                                    <p:set>
                                      <p:cBhvr>
                                        <p:cTn dur="1" fill="hold">
                                          <p:stCondLst>
                                            <p:cond delay="0"/>
                                          </p:stCondLst>
                                        </p:cTn>
                                        <p:tgtEl>
                                          <p:spTgt spid="431"/>
                                        </p:tgtEl>
                                        <p:attrNameLst>
                                          <p:attrName>style.visibility</p:attrName>
                                        </p:attrNameLst>
                                      </p:cBhvr>
                                      <p:to>
                                        <p:strVal val="visible"/>
                                      </p:to>
                                    </p:set>
                                    <p:animEffect filter="fade" transition="in">
                                      <p:cBhvr>
                                        <p:cTn dur="1000"/>
                                        <p:tgtEl>
                                          <p:spTgt spid="431"/>
                                        </p:tgtEl>
                                      </p:cBhvr>
                                    </p:animEffect>
                                  </p:childTnLst>
                                </p:cTn>
                              </p:par>
                              <p:par>
                                <p:cTn fill="hold" nodeType="withEffect" presetClass="entr" presetID="10" presetSubtype="0">
                                  <p:stCondLst>
                                    <p:cond delay="0"/>
                                  </p:stCondLst>
                                  <p:childTnLst>
                                    <p:set>
                                      <p:cBhvr>
                                        <p:cTn dur="1" fill="hold">
                                          <p:stCondLst>
                                            <p:cond delay="0"/>
                                          </p:stCondLst>
                                        </p:cTn>
                                        <p:tgtEl>
                                          <p:spTgt spid="430"/>
                                        </p:tgtEl>
                                        <p:attrNameLst>
                                          <p:attrName>style.visibility</p:attrName>
                                        </p:attrNameLst>
                                      </p:cBhvr>
                                      <p:to>
                                        <p:strVal val="visible"/>
                                      </p:to>
                                    </p:set>
                                    <p:animEffect filter="fade" transition="in">
                                      <p:cBhvr>
                                        <p:cTn dur="1000"/>
                                        <p:tgtEl>
                                          <p:spTgt spid="4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44" name="Shape 444"/>
        <p:cNvGrpSpPr/>
        <p:nvPr/>
      </p:nvGrpSpPr>
      <p:grpSpPr>
        <a:xfrm>
          <a:off x="0" y="0"/>
          <a:ext cx="0" cy="0"/>
          <a:chOff x="0" y="0"/>
          <a:chExt cx="0" cy="0"/>
        </a:xfrm>
      </p:grpSpPr>
      <p:grpSp>
        <p:nvGrpSpPr>
          <p:cNvPr id="445" name="Google Shape;445;p50"/>
          <p:cNvGrpSpPr/>
          <p:nvPr/>
        </p:nvGrpSpPr>
        <p:grpSpPr>
          <a:xfrm>
            <a:off x="3951968" y="2079356"/>
            <a:ext cx="2084100" cy="733500"/>
            <a:chOff x="3951968" y="2079356"/>
            <a:chExt cx="2084100" cy="733500"/>
          </a:xfrm>
        </p:grpSpPr>
        <p:sp>
          <p:nvSpPr>
            <p:cNvPr id="446" name="Google Shape;446;p50">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7" name="Google Shape;447;p5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grpSp>
      <p:sp>
        <p:nvSpPr>
          <p:cNvPr id="448" name="Google Shape;448;p50">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9" name="Google Shape;449;p5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0" name="Google Shape;450;p50"/>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1" name="Google Shape;451;p5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1.</a:t>
            </a:r>
            <a:r>
              <a:rPr lang="en-US" sz="1100">
                <a:solidFill>
                  <a:schemeClr val="dk1"/>
                </a:solidFill>
                <a:latin typeface="Press Start 2P"/>
                <a:ea typeface="Press Start 2P"/>
                <a:cs typeface="Press Start 2P"/>
                <a:sym typeface="Press Start 2P"/>
              </a:rPr>
              <a:t>PAR</a:t>
            </a:r>
            <a:endParaRPr sz="1100"/>
          </a:p>
        </p:txBody>
      </p:sp>
      <p:sp>
        <p:nvSpPr>
          <p:cNvPr id="452" name="Google Shape;452;p5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p>
        </p:txBody>
      </p:sp>
      <p:sp>
        <p:nvSpPr>
          <p:cNvPr id="453" name="Google Shape;453;p50"/>
          <p:cNvSpPr txBox="1"/>
          <p:nvPr/>
        </p:nvSpPr>
        <p:spPr>
          <a:xfrm>
            <a:off x="1338275" y="3056000"/>
            <a:ext cx="9119100" cy="14931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PAR</a:t>
            </a:r>
            <a:r>
              <a:rPr lang="en-US" sz="1300">
                <a:solidFill>
                  <a:schemeClr val="dk1"/>
                </a:solidFill>
                <a:latin typeface="Press Start 2P"/>
                <a:ea typeface="Press Start 2P"/>
                <a:cs typeface="Press Start 2P"/>
                <a:sym typeface="Press Start 2P"/>
              </a:rPr>
              <a:t> la résolution de problème</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Vise l’apprentissage de nouveaux concepts mathématiques</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Tâches d’exploration/découverte, tâches créatives</a:t>
            </a:r>
            <a:endParaRPr sz="1300">
              <a:solidFill>
                <a:schemeClr val="dk1"/>
              </a:solidFill>
              <a:latin typeface="Press Start 2P"/>
              <a:ea typeface="Press Start 2P"/>
              <a:cs typeface="Press Start 2P"/>
              <a:sym typeface="Press Start 2P"/>
            </a:endParaRPr>
          </a:p>
        </p:txBody>
      </p:sp>
      <p:sp>
        <p:nvSpPr>
          <p:cNvPr id="454" name="Google Shape;454;p5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5" name="Google Shape;455;p5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6" name="Google Shape;456;p5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7" name="Google Shape;457;p5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8" name="Google Shape;458;p5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459" name="Google Shape;459;p50"/>
          <p:cNvPicPr preferRelativeResize="0"/>
          <p:nvPr/>
        </p:nvPicPr>
        <p:blipFill rotWithShape="1">
          <a:blip r:embed="rId5">
            <a:alphaModFix/>
          </a:blip>
          <a:srcRect b="0" l="0" r="0" t="0"/>
          <a:stretch/>
        </p:blipFill>
        <p:spPr>
          <a:xfrm>
            <a:off x="2774998" y="4964437"/>
            <a:ext cx="350164" cy="350164"/>
          </a:xfrm>
          <a:prstGeom prst="rect">
            <a:avLst/>
          </a:prstGeom>
          <a:noFill/>
          <a:ln>
            <a:noFill/>
          </a:ln>
        </p:spPr>
      </p:pic>
      <p:pic>
        <p:nvPicPr>
          <p:cNvPr descr="Qr code&#10;&#10;Description automatically generated" id="460" name="Google Shape;460;p50"/>
          <p:cNvPicPr preferRelativeResize="0"/>
          <p:nvPr/>
        </p:nvPicPr>
        <p:blipFill rotWithShape="1">
          <a:blip r:embed="rId6">
            <a:alphaModFix/>
          </a:blip>
          <a:srcRect b="0" l="0" r="0" t="0"/>
          <a:stretch/>
        </p:blipFill>
        <p:spPr>
          <a:xfrm>
            <a:off x="1988541" y="4940948"/>
            <a:ext cx="396405" cy="397142"/>
          </a:xfrm>
          <a:prstGeom prst="rect">
            <a:avLst/>
          </a:prstGeom>
          <a:noFill/>
          <a:ln>
            <a:noFill/>
          </a:ln>
        </p:spPr>
      </p:pic>
      <p:pic>
        <p:nvPicPr>
          <p:cNvPr descr="Chart, histogram&#10;&#10;Description automatically generated" id="461" name="Google Shape;461;p50"/>
          <p:cNvPicPr preferRelativeResize="0"/>
          <p:nvPr/>
        </p:nvPicPr>
        <p:blipFill rotWithShape="1">
          <a:blip r:embed="rId7">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462" name="Google Shape;462;p50"/>
          <p:cNvPicPr preferRelativeResize="0"/>
          <p:nvPr/>
        </p:nvPicPr>
        <p:blipFill rotWithShape="1">
          <a:blip r:embed="rId8">
            <a:alphaModFix/>
          </a:blip>
          <a:srcRect b="0" l="0" r="0" t="0"/>
          <a:stretch/>
        </p:blipFill>
        <p:spPr>
          <a:xfrm>
            <a:off x="5013835" y="4978360"/>
            <a:ext cx="392361" cy="322319"/>
          </a:xfrm>
          <a:prstGeom prst="rect">
            <a:avLst/>
          </a:prstGeom>
          <a:noFill/>
          <a:ln>
            <a:noFill/>
          </a:ln>
        </p:spPr>
      </p:pic>
      <p:pic>
        <p:nvPicPr>
          <p:cNvPr descr="Shape&#10;&#10;Description automatically generated" id="463" name="Google Shape;463;p50"/>
          <p:cNvPicPr preferRelativeResize="0"/>
          <p:nvPr/>
        </p:nvPicPr>
        <p:blipFill rotWithShape="1">
          <a:blip r:embed="rId9">
            <a:alphaModFix/>
          </a:blip>
          <a:srcRect b="0" l="0" r="0" t="0"/>
          <a:stretch/>
        </p:blipFill>
        <p:spPr>
          <a:xfrm>
            <a:off x="4293726" y="4974062"/>
            <a:ext cx="330914" cy="330914"/>
          </a:xfrm>
          <a:prstGeom prst="rect">
            <a:avLst/>
          </a:prstGeom>
          <a:noFill/>
          <a:ln>
            <a:noFill/>
          </a:ln>
        </p:spPr>
      </p:pic>
      <p:sp>
        <p:nvSpPr>
          <p:cNvPr id="464" name="Google Shape;464;p5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5" name="Google Shape;465;p50"/>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0">
                  <a:extLst>
                    <a:ext uri="{A12FA001-AC4F-418D-AE19-62706E023703}">
                      <ahyp:hlinkClr val="tx"/>
                    </a:ext>
                  </a:extLst>
                </a:hlinkClick>
              </a:rPr>
              <a:t>RIM</a:t>
            </a:r>
            <a:endParaRPr sz="1300">
              <a:solidFill>
                <a:srgbClr val="93C47D"/>
              </a:solidFill>
            </a:endParaRPr>
          </a:p>
        </p:txBody>
      </p:sp>
      <p:pic>
        <p:nvPicPr>
          <p:cNvPr descr="A picture containing container, square&#10;&#10;Description automatically generated" id="466" name="Google Shape;466;p50"/>
          <p:cNvPicPr preferRelativeResize="0"/>
          <p:nvPr/>
        </p:nvPicPr>
        <p:blipFill rotWithShape="1">
          <a:blip r:embed="rId11">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67" name="Google Shape;467;p50"/>
          <p:cNvPicPr preferRelativeResize="0"/>
          <p:nvPr/>
        </p:nvPicPr>
        <p:blipFill rotWithShape="1">
          <a:blip r:embed="rId11">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68" name="Google Shape;468;p50"/>
          <p:cNvPicPr preferRelativeResize="0"/>
          <p:nvPr/>
        </p:nvPicPr>
        <p:blipFill rotWithShape="1">
          <a:blip r:embed="rId11">
            <a:alphaModFix/>
          </a:blip>
          <a:srcRect b="0" l="0" r="0" t="0"/>
          <a:stretch/>
        </p:blipFill>
        <p:spPr>
          <a:xfrm>
            <a:off x="9577100" y="5486685"/>
            <a:ext cx="1262339" cy="1262339"/>
          </a:xfrm>
          <a:prstGeom prst="rect">
            <a:avLst/>
          </a:prstGeom>
          <a:noFill/>
          <a:ln>
            <a:noFill/>
          </a:ln>
        </p:spPr>
      </p:pic>
      <p:pic>
        <p:nvPicPr>
          <p:cNvPr id="469" name="Google Shape;469;p50"/>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3"/>
                                        </p:tgtEl>
                                        <p:attrNameLst>
                                          <p:attrName>style.visibility</p:attrName>
                                        </p:attrNameLst>
                                      </p:cBhvr>
                                      <p:to>
                                        <p:strVal val="visible"/>
                                      </p:to>
                                    </p:set>
                                    <p:animEffect filter="fade" transition="in">
                                      <p:cBhvr>
                                        <p:cTn dur="250"/>
                                        <p:tgtEl>
                                          <p:spTgt spid="453"/>
                                        </p:tgtEl>
                                      </p:cBhvr>
                                    </p:animEffect>
                                  </p:childTnLst>
                                </p:cTn>
                              </p:par>
                              <p:par>
                                <p:cTn fill="hold" nodeType="withEffect" presetClass="entr" presetID="2" presetSubtype="4">
                                  <p:stCondLst>
                                    <p:cond delay="0"/>
                                  </p:stCondLst>
                                  <p:childTnLst>
                                    <p:set>
                                      <p:cBhvr>
                                        <p:cTn dur="1" fill="hold">
                                          <p:stCondLst>
                                            <p:cond delay="0"/>
                                          </p:stCondLst>
                                        </p:cTn>
                                        <p:tgtEl>
                                          <p:spTgt spid="467"/>
                                        </p:tgtEl>
                                        <p:attrNameLst>
                                          <p:attrName>style.visibility</p:attrName>
                                        </p:attrNameLst>
                                      </p:cBhvr>
                                      <p:to>
                                        <p:strVal val="visible"/>
                                      </p:to>
                                    </p:set>
                                    <p:anim calcmode="lin" valueType="num">
                                      <p:cBhvr additive="base">
                                        <p:cTn dur="1000"/>
                                        <p:tgtEl>
                                          <p:spTgt spid="4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8"/>
                                        </p:tgtEl>
                                        <p:attrNameLst>
                                          <p:attrName>style.visibility</p:attrName>
                                        </p:attrNameLst>
                                      </p:cBhvr>
                                      <p:to>
                                        <p:strVal val="visible"/>
                                      </p:to>
                                    </p:set>
                                    <p:anim calcmode="lin" valueType="num">
                                      <p:cBhvr additive="base">
                                        <p:cTn dur="1000"/>
                                        <p:tgtEl>
                                          <p:spTgt spid="4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6"/>
                                        </p:tgtEl>
                                        <p:attrNameLst>
                                          <p:attrName>style.visibility</p:attrName>
                                        </p:attrNameLst>
                                      </p:cBhvr>
                                      <p:to>
                                        <p:strVal val="visible"/>
                                      </p:to>
                                    </p:set>
                                    <p:anim calcmode="lin" valueType="num">
                                      <p:cBhvr additive="base">
                                        <p:cTn dur="1000"/>
                                        <p:tgtEl>
                                          <p:spTgt spid="466"/>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1000"/>
                                        <p:tgtEl>
                                          <p:spTgt spid="459"/>
                                        </p:tgtEl>
                                      </p:cBhvr>
                                    </p:animEffect>
                                  </p:childTnLst>
                                </p:cTn>
                              </p:par>
                              <p:par>
                                <p:cTn fill="hold" nodeType="withEffect" presetClass="entr" presetID="10" presetSubtype="0">
                                  <p:stCondLst>
                                    <p:cond delay="0"/>
                                  </p:stCondLst>
                                  <p:childTnLst>
                                    <p:set>
                                      <p:cBhvr>
                                        <p:cTn dur="1" fill="hold">
                                          <p:stCondLst>
                                            <p:cond delay="0"/>
                                          </p:stCondLst>
                                        </p:cTn>
                                        <p:tgtEl>
                                          <p:spTgt spid="460"/>
                                        </p:tgtEl>
                                        <p:attrNameLst>
                                          <p:attrName>style.visibility</p:attrName>
                                        </p:attrNameLst>
                                      </p:cBhvr>
                                      <p:to>
                                        <p:strVal val="visible"/>
                                      </p:to>
                                    </p:set>
                                    <p:animEffect filter="fade" transition="in">
                                      <p:cBhvr>
                                        <p:cTn dur="1000"/>
                                        <p:tgtEl>
                                          <p:spTgt spid="460"/>
                                        </p:tgtEl>
                                      </p:cBhvr>
                                    </p:animEffect>
                                  </p:childTnLst>
                                </p:cTn>
                              </p:par>
                              <p:par>
                                <p:cTn fill="hold" nodeType="withEffect" presetClass="entr" presetID="10" presetSubtype="0">
                                  <p:stCondLst>
                                    <p:cond delay="0"/>
                                  </p:stCondLst>
                                  <p:childTnLst>
                                    <p:set>
                                      <p:cBhvr>
                                        <p:cTn dur="1" fill="hold">
                                          <p:stCondLst>
                                            <p:cond delay="0"/>
                                          </p:stCondLst>
                                        </p:cTn>
                                        <p:tgtEl>
                                          <p:spTgt spid="461"/>
                                        </p:tgtEl>
                                        <p:attrNameLst>
                                          <p:attrName>style.visibility</p:attrName>
                                        </p:attrNameLst>
                                      </p:cBhvr>
                                      <p:to>
                                        <p:strVal val="visible"/>
                                      </p:to>
                                    </p:set>
                                    <p:animEffect filter="fade" transition="in">
                                      <p:cBhvr>
                                        <p:cTn dur="1000"/>
                                        <p:tgtEl>
                                          <p:spTgt spid="461"/>
                                        </p:tgtEl>
                                      </p:cBhvr>
                                    </p:animEffect>
                                  </p:childTnLst>
                                </p:cTn>
                              </p:par>
                              <p:par>
                                <p:cTn fill="hold" nodeType="withEffect" presetClass="entr" presetID="10" presetSubtype="0">
                                  <p:stCondLst>
                                    <p:cond delay="0"/>
                                  </p:stCondLst>
                                  <p:childTnLst>
                                    <p:set>
                                      <p:cBhvr>
                                        <p:cTn dur="1" fill="hold">
                                          <p:stCondLst>
                                            <p:cond delay="0"/>
                                          </p:stCondLst>
                                        </p:cTn>
                                        <p:tgtEl>
                                          <p:spTgt spid="463"/>
                                        </p:tgtEl>
                                        <p:attrNameLst>
                                          <p:attrName>style.visibility</p:attrName>
                                        </p:attrNameLst>
                                      </p:cBhvr>
                                      <p:to>
                                        <p:strVal val="visible"/>
                                      </p:to>
                                    </p:set>
                                    <p:animEffect filter="fade" transition="in">
                                      <p:cBhvr>
                                        <p:cTn dur="1000"/>
                                        <p:tgtEl>
                                          <p:spTgt spid="463"/>
                                        </p:tgtEl>
                                      </p:cBhvr>
                                    </p:animEffect>
                                  </p:childTnLst>
                                </p:cTn>
                              </p:par>
                              <p:par>
                                <p:cTn fill="hold" nodeType="withEffect" presetClass="entr" presetID="10" presetSubtype="0">
                                  <p:stCondLst>
                                    <p:cond delay="0"/>
                                  </p:stCondLst>
                                  <p:childTnLst>
                                    <p:set>
                                      <p:cBhvr>
                                        <p:cTn dur="1" fill="hold">
                                          <p:stCondLst>
                                            <p:cond delay="0"/>
                                          </p:stCondLst>
                                        </p:cTn>
                                        <p:tgtEl>
                                          <p:spTgt spid="462"/>
                                        </p:tgtEl>
                                        <p:attrNameLst>
                                          <p:attrName>style.visibility</p:attrName>
                                        </p:attrNameLst>
                                      </p:cBhvr>
                                      <p:to>
                                        <p:strVal val="visible"/>
                                      </p:to>
                                    </p:set>
                                    <p:animEffect filter="fade" transition="in">
                                      <p:cBhvr>
                                        <p:cTn dur="1000"/>
                                        <p:tgtEl>
                                          <p:spTgt spid="4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73" name="Shape 473"/>
        <p:cNvGrpSpPr/>
        <p:nvPr/>
      </p:nvGrpSpPr>
      <p:grpSpPr>
        <a:xfrm>
          <a:off x="0" y="0"/>
          <a:ext cx="0" cy="0"/>
          <a:chOff x="0" y="0"/>
          <a:chExt cx="0" cy="0"/>
        </a:xfrm>
      </p:grpSpPr>
      <p:sp>
        <p:nvSpPr>
          <p:cNvPr id="474" name="Google Shape;474;p51">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5" name="Google Shape;475;p51">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6" name="Google Shape;476;p5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7" name="Google Shape;477;p51"/>
          <p:cNvSpPr txBox="1"/>
          <p:nvPr/>
        </p:nvSpPr>
        <p:spPr>
          <a:xfrm>
            <a:off x="1748073" y="3056000"/>
            <a:ext cx="8452200" cy="1431600"/>
          </a:xfrm>
          <a:prstGeom prst="rect">
            <a:avLst/>
          </a:prstGeom>
          <a:noFill/>
          <a:ln>
            <a:noFill/>
          </a:ln>
        </p:spPr>
        <p:txBody>
          <a:bodyPr anchorCtr="0" anchor="t" bIns="45700" lIns="91425" spcFirstLastPara="1" rIns="91425" wrap="square" tIns="45700">
            <a:spAutoFit/>
          </a:bodyPr>
          <a:lstStyle/>
          <a:p>
            <a:pPr indent="-304800" lvl="0" marL="457200" rtl="0" algn="l">
              <a:lnSpc>
                <a:spcPct val="150000"/>
              </a:lnSpc>
              <a:spcBef>
                <a:spcPts val="0"/>
              </a:spcBef>
              <a:spcAft>
                <a:spcPts val="0"/>
              </a:spcAft>
              <a:buClr>
                <a:schemeClr val="dk1"/>
              </a:buClr>
              <a:buSzPts val="12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POUR</a:t>
            </a:r>
            <a:r>
              <a:rPr lang="en-US" sz="1300">
                <a:solidFill>
                  <a:schemeClr val="dk1"/>
                </a:solidFill>
                <a:latin typeface="Press Start 2P"/>
                <a:ea typeface="Press Start 2P"/>
                <a:cs typeface="Press Start 2P"/>
                <a:sym typeface="Press Start 2P"/>
              </a:rPr>
              <a:t> la résolution de problème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la mobilisation de concepts et processus mathématiques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d’application et de consolidation</a:t>
            </a:r>
            <a:endParaRPr sz="1200">
              <a:solidFill>
                <a:schemeClr val="dk1"/>
              </a:solidFill>
              <a:latin typeface="Press Start 2P"/>
              <a:ea typeface="Press Start 2P"/>
              <a:cs typeface="Press Start 2P"/>
              <a:sym typeface="Press Start 2P"/>
            </a:endParaRPr>
          </a:p>
        </p:txBody>
      </p:sp>
      <p:sp>
        <p:nvSpPr>
          <p:cNvPr id="478" name="Google Shape;478;p5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9" name="Google Shape;479;p5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0" name="Google Shape;480;p5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1" name="Google Shape;481;p5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2" name="Google Shape;482;p5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3" name="Google Shape;483;p51"/>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84" name="Google Shape;484;p51"/>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485" name="Google Shape;485;p51"/>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486" name="Google Shape;486;p51"/>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487" name="Google Shape;487;p51"/>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488" name="Google Shape;488;p51"/>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489" name="Google Shape;489;p5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0" name="Google Shape;490;p5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chemeClr val="lt1"/>
                </a:solidFill>
                <a:latin typeface="Press Start 2P"/>
                <a:ea typeface="Press Start 2P"/>
                <a:cs typeface="Press Start 2P"/>
                <a:sym typeface="Press Start 2P"/>
              </a:rPr>
              <a:t>1.PAR</a:t>
            </a:r>
            <a:endParaRPr sz="1100">
              <a:solidFill>
                <a:schemeClr val="lt1"/>
              </a:solidFill>
            </a:endParaRPr>
          </a:p>
        </p:txBody>
      </p:sp>
      <p:sp>
        <p:nvSpPr>
          <p:cNvPr id="491" name="Google Shape;491;p5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2.POUR</a:t>
            </a:r>
            <a:endParaRPr sz="1100">
              <a:solidFill>
                <a:schemeClr val="dk1"/>
              </a:solidFill>
              <a:latin typeface="Press Start 2P"/>
              <a:ea typeface="Press Start 2P"/>
              <a:cs typeface="Press Start 2P"/>
              <a:sym typeface="Press Start 2P"/>
            </a:endParaRPr>
          </a:p>
        </p:txBody>
      </p:sp>
      <p:sp>
        <p:nvSpPr>
          <p:cNvPr id="492" name="Google Shape;492;p5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solidFill>
                <a:srgbClr val="D9D9D9"/>
              </a:solidFill>
              <a:latin typeface="Press Start 2P"/>
              <a:ea typeface="Press Start 2P"/>
              <a:cs typeface="Press Start 2P"/>
              <a:sym typeface="Press Start 2P"/>
            </a:endParaRPr>
          </a:p>
        </p:txBody>
      </p:sp>
      <p:pic>
        <p:nvPicPr>
          <p:cNvPr descr="A picture containing container, square&#10;&#10;Description automatically generated" id="493" name="Google Shape;493;p51"/>
          <p:cNvPicPr preferRelativeResize="0"/>
          <p:nvPr/>
        </p:nvPicPr>
        <p:blipFill rotWithShape="1">
          <a:blip r:embed="rId10">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94" name="Google Shape;494;p51"/>
          <p:cNvPicPr preferRelativeResize="0"/>
          <p:nvPr/>
        </p:nvPicPr>
        <p:blipFill rotWithShape="1">
          <a:blip r:embed="rId10">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95" name="Google Shape;495;p51"/>
          <p:cNvPicPr preferRelativeResize="0"/>
          <p:nvPr/>
        </p:nvPicPr>
        <p:blipFill rotWithShape="1">
          <a:blip r:embed="rId10">
            <a:alphaModFix/>
          </a:blip>
          <a:srcRect b="0" l="0" r="0" t="0"/>
          <a:stretch/>
        </p:blipFill>
        <p:spPr>
          <a:xfrm>
            <a:off x="9577100" y="5486685"/>
            <a:ext cx="1262339" cy="1262339"/>
          </a:xfrm>
          <a:prstGeom prst="rect">
            <a:avLst/>
          </a:prstGeom>
          <a:noFill/>
          <a:ln>
            <a:noFill/>
          </a:ln>
        </p:spPr>
      </p:pic>
      <p:sp>
        <p:nvSpPr>
          <p:cNvPr id="496" name="Google Shape;496;p51"/>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497" name="Google Shape;497;p51"/>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77"/>
                                        </p:tgtEl>
                                        <p:attrNameLst>
                                          <p:attrName>style.visibility</p:attrName>
                                        </p:attrNameLst>
                                      </p:cBhvr>
                                      <p:to>
                                        <p:strVal val="visible"/>
                                      </p:to>
                                    </p:set>
                                    <p:animEffect filter="fade" transition="in">
                                      <p:cBhvr>
                                        <p:cTn dur="250"/>
                                        <p:tgtEl>
                                          <p:spTgt spid="477"/>
                                        </p:tgtEl>
                                      </p:cBhvr>
                                    </p:animEffect>
                                  </p:childTnLst>
                                </p:cTn>
                              </p:par>
                              <p:par>
                                <p:cTn fill="hold" nodeType="withEffect" presetClass="entr" presetID="2" presetSubtype="4">
                                  <p:stCondLst>
                                    <p:cond delay="0"/>
                                  </p:stCondLst>
                                  <p:childTnLst>
                                    <p:set>
                                      <p:cBhvr>
                                        <p:cTn dur="1" fill="hold">
                                          <p:stCondLst>
                                            <p:cond delay="0"/>
                                          </p:stCondLst>
                                        </p:cTn>
                                        <p:tgtEl>
                                          <p:spTgt spid="494"/>
                                        </p:tgtEl>
                                        <p:attrNameLst>
                                          <p:attrName>style.visibility</p:attrName>
                                        </p:attrNameLst>
                                      </p:cBhvr>
                                      <p:to>
                                        <p:strVal val="visible"/>
                                      </p:to>
                                    </p:set>
                                    <p:anim calcmode="lin" valueType="num">
                                      <p:cBhvr additive="base">
                                        <p:cTn dur="1000"/>
                                        <p:tgtEl>
                                          <p:spTgt spid="49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5"/>
                                        </p:tgtEl>
                                        <p:attrNameLst>
                                          <p:attrName>style.visibility</p:attrName>
                                        </p:attrNameLst>
                                      </p:cBhvr>
                                      <p:to>
                                        <p:strVal val="visible"/>
                                      </p:to>
                                    </p:set>
                                    <p:anim calcmode="lin" valueType="num">
                                      <p:cBhvr additive="base">
                                        <p:cTn dur="1000"/>
                                        <p:tgtEl>
                                          <p:spTgt spid="49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3"/>
                                        </p:tgtEl>
                                        <p:attrNameLst>
                                          <p:attrName>style.visibility</p:attrName>
                                        </p:attrNameLst>
                                      </p:cBhvr>
                                      <p:to>
                                        <p:strVal val="visible"/>
                                      </p:to>
                                    </p:set>
                                    <p:anim calcmode="lin" valueType="num">
                                      <p:cBhvr additive="base">
                                        <p:cTn dur="1000"/>
                                        <p:tgtEl>
                                          <p:spTgt spid="49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84"/>
                                        </p:tgtEl>
                                        <p:attrNameLst>
                                          <p:attrName>style.visibility</p:attrName>
                                        </p:attrNameLst>
                                      </p:cBhvr>
                                      <p:to>
                                        <p:strVal val="visible"/>
                                      </p:to>
                                    </p:set>
                                    <p:animEffect filter="fade" transition="in">
                                      <p:cBhvr>
                                        <p:cTn dur="1000"/>
                                        <p:tgtEl>
                                          <p:spTgt spid="484"/>
                                        </p:tgtEl>
                                      </p:cBhvr>
                                    </p:animEffect>
                                  </p:childTnLst>
                                </p:cTn>
                              </p:par>
                              <p:par>
                                <p:cTn fill="hold" nodeType="withEffect" presetClass="entr" presetID="10" presetSubtype="0">
                                  <p:stCondLst>
                                    <p:cond delay="0"/>
                                  </p:stCondLst>
                                  <p:childTnLst>
                                    <p:set>
                                      <p:cBhvr>
                                        <p:cTn dur="1" fill="hold">
                                          <p:stCondLst>
                                            <p:cond delay="0"/>
                                          </p:stCondLst>
                                        </p:cTn>
                                        <p:tgtEl>
                                          <p:spTgt spid="485"/>
                                        </p:tgtEl>
                                        <p:attrNameLst>
                                          <p:attrName>style.visibility</p:attrName>
                                        </p:attrNameLst>
                                      </p:cBhvr>
                                      <p:to>
                                        <p:strVal val="visible"/>
                                      </p:to>
                                    </p:set>
                                    <p:animEffect filter="fade" transition="in">
                                      <p:cBhvr>
                                        <p:cTn dur="1000"/>
                                        <p:tgtEl>
                                          <p:spTgt spid="485"/>
                                        </p:tgtEl>
                                      </p:cBhvr>
                                    </p:animEffect>
                                  </p:childTnLst>
                                </p:cTn>
                              </p:par>
                              <p:par>
                                <p:cTn fill="hold" nodeType="with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1000"/>
                                        <p:tgtEl>
                                          <p:spTgt spid="486"/>
                                        </p:tgtEl>
                                      </p:cBhvr>
                                    </p:animEffect>
                                  </p:childTnLst>
                                </p:cTn>
                              </p:par>
                              <p:par>
                                <p:cTn fill="hold" nodeType="withEffect" presetClass="entr" presetID="10" presetSubtype="0">
                                  <p:stCondLst>
                                    <p:cond delay="0"/>
                                  </p:stCondLst>
                                  <p:childTnLst>
                                    <p:set>
                                      <p:cBhvr>
                                        <p:cTn dur="1" fill="hold">
                                          <p:stCondLst>
                                            <p:cond delay="0"/>
                                          </p:stCondLst>
                                        </p:cTn>
                                        <p:tgtEl>
                                          <p:spTgt spid="488"/>
                                        </p:tgtEl>
                                        <p:attrNameLst>
                                          <p:attrName>style.visibility</p:attrName>
                                        </p:attrNameLst>
                                      </p:cBhvr>
                                      <p:to>
                                        <p:strVal val="visible"/>
                                      </p:to>
                                    </p:set>
                                    <p:animEffect filter="fade" transition="in">
                                      <p:cBhvr>
                                        <p:cTn dur="1000"/>
                                        <p:tgtEl>
                                          <p:spTgt spid="488"/>
                                        </p:tgtEl>
                                      </p:cBhvr>
                                    </p:animEffect>
                                  </p:childTnLst>
                                </p:cTn>
                              </p:par>
                              <p:par>
                                <p:cTn fill="hold" nodeType="with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1000"/>
                                        <p:tgtEl>
                                          <p:spTgt spid="4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01" name="Shape 501"/>
        <p:cNvGrpSpPr/>
        <p:nvPr/>
      </p:nvGrpSpPr>
      <p:grpSpPr>
        <a:xfrm>
          <a:off x="0" y="0"/>
          <a:ext cx="0" cy="0"/>
          <a:chOff x="0" y="0"/>
          <a:chExt cx="0" cy="0"/>
        </a:xfrm>
      </p:grpSpPr>
      <p:sp>
        <p:nvSpPr>
          <p:cNvPr id="502" name="Google Shape;502;p52">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3" name="Google Shape;503;p52">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4" name="Google Shape;504;p5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52"/>
          <p:cNvSpPr txBox="1"/>
          <p:nvPr/>
        </p:nvSpPr>
        <p:spPr>
          <a:xfrm>
            <a:off x="1574300" y="3006975"/>
            <a:ext cx="8155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Résoudre des problèmes pour apprendre à résoudre des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le développement de stratégies cognitives et métacognitives au service de la résolution de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Tous les types de tâches</a:t>
            </a:r>
            <a:endParaRPr sz="1200">
              <a:solidFill>
                <a:schemeClr val="dk1"/>
              </a:solidFill>
              <a:latin typeface="Press Start 2P"/>
              <a:ea typeface="Press Start 2P"/>
              <a:cs typeface="Press Start 2P"/>
              <a:sym typeface="Press Start 2P"/>
            </a:endParaRPr>
          </a:p>
        </p:txBody>
      </p:sp>
      <p:sp>
        <p:nvSpPr>
          <p:cNvPr id="506" name="Google Shape;506;p5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7" name="Google Shape;507;p5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8" name="Google Shape;508;p5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9" name="Google Shape;509;p5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0" name="Google Shape;510;p5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1" name="Google Shape;511;p52"/>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512" name="Google Shape;512;p52"/>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Shape&#10;&#10;Description automatically generated with medium confidence" id="513" name="Google Shape;513;p52"/>
          <p:cNvPicPr preferRelativeResize="0"/>
          <p:nvPr/>
        </p:nvPicPr>
        <p:blipFill rotWithShape="1">
          <a:blip r:embed="rId6">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514" name="Google Shape;514;p52"/>
          <p:cNvPicPr preferRelativeResize="0"/>
          <p:nvPr/>
        </p:nvPicPr>
        <p:blipFill rotWithShape="1">
          <a:blip r:embed="rId7">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515" name="Google Shape;515;p52"/>
          <p:cNvPicPr preferRelativeResize="0"/>
          <p:nvPr/>
        </p:nvPicPr>
        <p:blipFill rotWithShape="1">
          <a:blip r:embed="rId8">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516" name="Google Shape;516;p52"/>
          <p:cNvPicPr preferRelativeResize="0"/>
          <p:nvPr/>
        </p:nvPicPr>
        <p:blipFill rotWithShape="1">
          <a:blip r:embed="rId9">
            <a:alphaModFix/>
          </a:blip>
          <a:srcRect b="0" l="0" r="0" t="0"/>
          <a:stretch/>
        </p:blipFill>
        <p:spPr>
          <a:xfrm>
            <a:off x="4936731" y="4869493"/>
            <a:ext cx="551251" cy="551251"/>
          </a:xfrm>
          <a:prstGeom prst="rect">
            <a:avLst/>
          </a:prstGeom>
          <a:noFill/>
          <a:ln>
            <a:noFill/>
          </a:ln>
        </p:spPr>
      </p:pic>
      <p:sp>
        <p:nvSpPr>
          <p:cNvPr id="517" name="Google Shape;517;p5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8" name="Google Shape;518;p52"/>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1.PAR</a:t>
            </a:r>
            <a:endParaRPr sz="1100">
              <a:solidFill>
                <a:srgbClr val="D9D9D9"/>
              </a:solidFill>
            </a:endParaRPr>
          </a:p>
        </p:txBody>
      </p:sp>
      <p:sp>
        <p:nvSpPr>
          <p:cNvPr id="519" name="Google Shape;519;p5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sp>
        <p:nvSpPr>
          <p:cNvPr id="520" name="Google Shape;520;p5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3.RP pour RP</a:t>
            </a:r>
            <a:endParaRPr sz="1100">
              <a:solidFill>
                <a:schemeClr val="dk1"/>
              </a:solidFill>
              <a:latin typeface="Press Start 2P"/>
              <a:ea typeface="Press Start 2P"/>
              <a:cs typeface="Press Start 2P"/>
              <a:sym typeface="Press Start 2P"/>
            </a:endParaRPr>
          </a:p>
        </p:txBody>
      </p:sp>
      <p:pic>
        <p:nvPicPr>
          <p:cNvPr descr="A picture containing container, square&#10;&#10;Description automatically generated" id="521" name="Google Shape;521;p52"/>
          <p:cNvPicPr preferRelativeResize="0"/>
          <p:nvPr/>
        </p:nvPicPr>
        <p:blipFill rotWithShape="1">
          <a:blip r:embed="rId10">
            <a:alphaModFix/>
          </a:blip>
          <a:srcRect b="0" l="0" r="0" t="0"/>
          <a:stretch/>
        </p:blipFill>
        <p:spPr>
          <a:xfrm>
            <a:off x="10441664" y="4671182"/>
            <a:ext cx="784149" cy="784150"/>
          </a:xfrm>
          <a:prstGeom prst="rect">
            <a:avLst/>
          </a:prstGeom>
          <a:noFill/>
          <a:ln>
            <a:noFill/>
          </a:ln>
        </p:spPr>
      </p:pic>
      <p:pic>
        <p:nvPicPr>
          <p:cNvPr descr="A picture containing container, square&#10;&#10;Description automatically generated" id="522" name="Google Shape;522;p52"/>
          <p:cNvPicPr preferRelativeResize="0"/>
          <p:nvPr/>
        </p:nvPicPr>
        <p:blipFill rotWithShape="1">
          <a:blip r:embed="rId10">
            <a:alphaModFix/>
          </a:blip>
          <a:srcRect b="0" l="0" r="0" t="0"/>
          <a:stretch/>
        </p:blipFill>
        <p:spPr>
          <a:xfrm>
            <a:off x="10555074" y="4993268"/>
            <a:ext cx="1747837" cy="1747837"/>
          </a:xfrm>
          <a:prstGeom prst="rect">
            <a:avLst/>
          </a:prstGeom>
          <a:noFill/>
          <a:ln>
            <a:noFill/>
          </a:ln>
        </p:spPr>
      </p:pic>
      <p:pic>
        <p:nvPicPr>
          <p:cNvPr descr="A picture containing container, square&#10;&#10;Description automatically generated" id="523" name="Google Shape;523;p52"/>
          <p:cNvPicPr preferRelativeResize="0"/>
          <p:nvPr/>
        </p:nvPicPr>
        <p:blipFill rotWithShape="1">
          <a:blip r:embed="rId10">
            <a:alphaModFix/>
          </a:blip>
          <a:srcRect b="0" l="0" r="0" t="0"/>
          <a:stretch/>
        </p:blipFill>
        <p:spPr>
          <a:xfrm>
            <a:off x="9729500" y="5562885"/>
            <a:ext cx="1262339" cy="1262339"/>
          </a:xfrm>
          <a:prstGeom prst="rect">
            <a:avLst/>
          </a:prstGeom>
          <a:noFill/>
          <a:ln>
            <a:noFill/>
          </a:ln>
        </p:spPr>
      </p:pic>
      <p:sp>
        <p:nvSpPr>
          <p:cNvPr id="524" name="Google Shape;524;p52"/>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525" name="Google Shape;525;p52"/>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250"/>
                                        <p:tgtEl>
                                          <p:spTgt spid="505"/>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512"/>
                                        </p:tgtEl>
                                        <p:attrNameLst>
                                          <p:attrName>style.visibility</p:attrName>
                                        </p:attrNameLst>
                                      </p:cBhvr>
                                      <p:to>
                                        <p:strVal val="visible"/>
                                      </p:to>
                                    </p:set>
                                    <p:animEffect filter="fade" transition="in">
                                      <p:cBhvr>
                                        <p:cTn dur="1000"/>
                                        <p:tgtEl>
                                          <p:spTgt spid="512"/>
                                        </p:tgtEl>
                                      </p:cBhvr>
                                    </p:animEffect>
                                  </p:childTnLst>
                                </p:cTn>
                              </p:par>
                              <p:par>
                                <p:cTn fill="hold" nodeType="withEffect" presetClass="entr" presetID="10" presetSubtype="0">
                                  <p:stCondLst>
                                    <p:cond delay="0"/>
                                  </p:stCondLst>
                                  <p:childTnLst>
                                    <p:set>
                                      <p:cBhvr>
                                        <p:cTn dur="1" fill="hold">
                                          <p:stCondLst>
                                            <p:cond delay="0"/>
                                          </p:stCondLst>
                                        </p:cTn>
                                        <p:tgtEl>
                                          <p:spTgt spid="513"/>
                                        </p:tgtEl>
                                        <p:attrNameLst>
                                          <p:attrName>style.visibility</p:attrName>
                                        </p:attrNameLst>
                                      </p:cBhvr>
                                      <p:to>
                                        <p:strVal val="visible"/>
                                      </p:to>
                                    </p:set>
                                    <p:animEffect filter="fade" transition="in">
                                      <p:cBhvr>
                                        <p:cTn dur="1000"/>
                                        <p:tgtEl>
                                          <p:spTgt spid="513"/>
                                        </p:tgtEl>
                                      </p:cBhvr>
                                    </p:animEffect>
                                  </p:childTnLst>
                                </p:cTn>
                              </p:par>
                              <p:par>
                                <p:cTn fill="hold" nodeType="with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1000"/>
                                        <p:tgtEl>
                                          <p:spTgt spid="514"/>
                                        </p:tgtEl>
                                      </p:cBhvr>
                                    </p:animEffect>
                                  </p:childTnLst>
                                </p:cTn>
                              </p:par>
                              <p:par>
                                <p:cTn fill="hold" nodeType="withEffect" presetClass="entr" presetID="10" presetSubtype="0">
                                  <p:stCondLst>
                                    <p:cond delay="0"/>
                                  </p:stCondLst>
                                  <p:childTnLst>
                                    <p:set>
                                      <p:cBhvr>
                                        <p:cTn dur="1" fill="hold">
                                          <p:stCondLst>
                                            <p:cond delay="0"/>
                                          </p:stCondLst>
                                        </p:cTn>
                                        <p:tgtEl>
                                          <p:spTgt spid="516"/>
                                        </p:tgtEl>
                                        <p:attrNameLst>
                                          <p:attrName>style.visibility</p:attrName>
                                        </p:attrNameLst>
                                      </p:cBhvr>
                                      <p:to>
                                        <p:strVal val="visible"/>
                                      </p:to>
                                    </p:set>
                                    <p:animEffect filter="fade" transition="in">
                                      <p:cBhvr>
                                        <p:cTn dur="1000"/>
                                        <p:tgtEl>
                                          <p:spTgt spid="516"/>
                                        </p:tgtEl>
                                      </p:cBhvr>
                                    </p:animEffect>
                                  </p:childTnLst>
                                </p:cTn>
                              </p:par>
                              <p:par>
                                <p:cTn fill="hold" nodeType="withEffect" presetClass="entr" presetID="10" presetSubtype="0">
                                  <p:stCondLst>
                                    <p:cond delay="0"/>
                                  </p:stCondLst>
                                  <p:childTnLst>
                                    <p:set>
                                      <p:cBhvr>
                                        <p:cTn dur="1" fill="hold">
                                          <p:stCondLst>
                                            <p:cond delay="0"/>
                                          </p:stCondLst>
                                        </p:cTn>
                                        <p:tgtEl>
                                          <p:spTgt spid="515"/>
                                        </p:tgtEl>
                                        <p:attrNameLst>
                                          <p:attrName>style.visibility</p:attrName>
                                        </p:attrNameLst>
                                      </p:cBhvr>
                                      <p:to>
                                        <p:strVal val="visible"/>
                                      </p:to>
                                    </p:set>
                                    <p:animEffect filter="fade" transition="in">
                                      <p:cBhvr>
                                        <p:cTn dur="1000"/>
                                        <p:tgtEl>
                                          <p:spTgt spid="515"/>
                                        </p:tgtEl>
                                      </p:cBhvr>
                                    </p:animEffect>
                                  </p:childTnLst>
                                </p:cTn>
                              </p:par>
                              <p:par>
                                <p:cTn fill="hold" nodeType="withEffect" presetClass="entr" presetID="2" presetSubtype="4">
                                  <p:stCondLst>
                                    <p:cond delay="0"/>
                                  </p:stCondLst>
                                  <p:childTnLst>
                                    <p:set>
                                      <p:cBhvr>
                                        <p:cTn dur="1" fill="hold">
                                          <p:stCondLst>
                                            <p:cond delay="0"/>
                                          </p:stCondLst>
                                        </p:cTn>
                                        <p:tgtEl>
                                          <p:spTgt spid="521"/>
                                        </p:tgtEl>
                                        <p:attrNameLst>
                                          <p:attrName>style.visibility</p:attrName>
                                        </p:attrNameLst>
                                      </p:cBhvr>
                                      <p:to>
                                        <p:strVal val="visible"/>
                                      </p:to>
                                    </p:set>
                                    <p:anim calcmode="lin" valueType="num">
                                      <p:cBhvr additive="base">
                                        <p:cTn dur="1000"/>
                                        <p:tgtEl>
                                          <p:spTgt spid="5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22"/>
                                        </p:tgtEl>
                                        <p:attrNameLst>
                                          <p:attrName>style.visibility</p:attrName>
                                        </p:attrNameLst>
                                      </p:cBhvr>
                                      <p:to>
                                        <p:strVal val="visible"/>
                                      </p:to>
                                    </p:set>
                                    <p:anim calcmode="lin" valueType="num">
                                      <p:cBhvr additive="base">
                                        <p:cTn dur="1000"/>
                                        <p:tgtEl>
                                          <p:spTgt spid="5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23"/>
                                        </p:tgtEl>
                                        <p:attrNameLst>
                                          <p:attrName>style.visibility</p:attrName>
                                        </p:attrNameLst>
                                      </p:cBhvr>
                                      <p:to>
                                        <p:strVal val="visible"/>
                                      </p:to>
                                    </p:set>
                                    <p:anim calcmode="lin" valueType="num">
                                      <p:cBhvr additive="base">
                                        <p:cTn dur="1000"/>
                                        <p:tgtEl>
                                          <p:spTgt spid="5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29" name="Shape 529"/>
        <p:cNvGrpSpPr/>
        <p:nvPr/>
      </p:nvGrpSpPr>
      <p:grpSpPr>
        <a:xfrm>
          <a:off x="0" y="0"/>
          <a:ext cx="0" cy="0"/>
          <a:chOff x="0" y="0"/>
          <a:chExt cx="0" cy="0"/>
        </a:xfrm>
      </p:grpSpPr>
      <p:pic>
        <p:nvPicPr>
          <p:cNvPr descr="A picture containing container, square&#10;&#10;Description automatically generated" id="530" name="Google Shape;530;p53"/>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531" name="Google Shape;531;p53"/>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532" name="Google Shape;532;p53"/>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533" name="Google Shape;533;p53"/>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534" name="Google Shape;534;p53"/>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535" name="Google Shape;535;p53"/>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536" name="Google Shape;536;p53"/>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7" name="Google Shape;537;p53"/>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Exploration</a:t>
            </a:r>
            <a:endParaRPr/>
          </a:p>
        </p:txBody>
      </p:sp>
      <p:sp>
        <p:nvSpPr>
          <p:cNvPr id="538" name="Google Shape;538;p53"/>
          <p:cNvSpPr txBox="1"/>
          <p:nvPr/>
        </p:nvSpPr>
        <p:spPr>
          <a:xfrm>
            <a:off x="4404150" y="3101425"/>
            <a:ext cx="33837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C’est le temps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d’explorer des </a:t>
            </a:r>
            <a:r>
              <a:rPr lang="en-US" sz="1800">
                <a:solidFill>
                  <a:schemeClr val="lt1"/>
                </a:solidFill>
                <a:latin typeface="Press Start 2P"/>
                <a:ea typeface="Press Start 2P"/>
                <a:cs typeface="Press Start 2P"/>
                <a:sym typeface="Press Start 2P"/>
              </a:rPr>
              <a:t>tâches</a:t>
            </a:r>
            <a:endParaRPr sz="2000"/>
          </a:p>
        </p:txBody>
      </p:sp>
      <p:sp>
        <p:nvSpPr>
          <p:cNvPr id="539" name="Google Shape;539;p53"/>
          <p:cNvSpPr/>
          <p:nvPr/>
        </p:nvSpPr>
        <p:spPr>
          <a:xfrm>
            <a:off x="4332300" y="4951200"/>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Quelles intentions?</a:t>
            </a:r>
            <a:endParaRPr sz="1600">
              <a:latin typeface="Press Start 2P"/>
              <a:ea typeface="Press Start 2P"/>
              <a:cs typeface="Press Start 2P"/>
              <a:sym typeface="Press Start 2P"/>
            </a:endParaRPr>
          </a:p>
          <a:p>
            <a:pPr indent="0" lvl="0" marL="0" rtl="0" algn="ctr">
              <a:spcBef>
                <a:spcPts val="0"/>
              </a:spcBef>
              <a:spcAft>
                <a:spcPts val="0"/>
              </a:spcAft>
              <a:buNone/>
            </a:pPr>
            <a:r>
              <a:t/>
            </a:r>
            <a:endParaRPr sz="1600">
              <a:latin typeface="Press Start 2P"/>
              <a:ea typeface="Press Start 2P"/>
              <a:cs typeface="Press Start 2P"/>
              <a:sym typeface="Press Start 2P"/>
            </a:endParaRPr>
          </a:p>
          <a:p>
            <a:pPr indent="0" lvl="0" marL="0" rtl="0" algn="ctr">
              <a:spcBef>
                <a:spcPts val="0"/>
              </a:spcBef>
              <a:spcAft>
                <a:spcPts val="0"/>
              </a:spcAft>
              <a:buNone/>
            </a:pPr>
            <a:r>
              <a:rPr lang="en-US" sz="1600">
                <a:latin typeface="Press Start 2P"/>
                <a:ea typeface="Press Start 2P"/>
                <a:cs typeface="Press Start 2P"/>
                <a:sym typeface="Press Start 2P"/>
              </a:rPr>
              <a:t>Quel potentiel?</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30"/>
                                        </p:tgtEl>
                                        <p:attrNameLst>
                                          <p:attrName>style.visibility</p:attrName>
                                        </p:attrNameLst>
                                      </p:cBhvr>
                                      <p:to>
                                        <p:strVal val="visible"/>
                                      </p:to>
                                    </p:set>
                                    <p:anim calcmode="lin" valueType="num">
                                      <p:cBhvr additive="base">
                                        <p:cTn dur="1000"/>
                                        <p:tgtEl>
                                          <p:spTgt spid="53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1"/>
                                        </p:tgtEl>
                                        <p:attrNameLst>
                                          <p:attrName>style.visibility</p:attrName>
                                        </p:attrNameLst>
                                      </p:cBhvr>
                                      <p:to>
                                        <p:strVal val="visible"/>
                                      </p:to>
                                    </p:set>
                                    <p:anim calcmode="lin" valueType="num">
                                      <p:cBhvr additive="base">
                                        <p:cTn dur="1000"/>
                                        <p:tgtEl>
                                          <p:spTgt spid="5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2"/>
                                        </p:tgtEl>
                                        <p:attrNameLst>
                                          <p:attrName>style.visibility</p:attrName>
                                        </p:attrNameLst>
                                      </p:cBhvr>
                                      <p:to>
                                        <p:strVal val="visible"/>
                                      </p:to>
                                    </p:set>
                                    <p:anim calcmode="lin" valueType="num">
                                      <p:cBhvr additive="base">
                                        <p:cTn dur="1000"/>
                                        <p:tgtEl>
                                          <p:spTgt spid="5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3"/>
                                        </p:tgtEl>
                                        <p:attrNameLst>
                                          <p:attrName>style.visibility</p:attrName>
                                        </p:attrNameLst>
                                      </p:cBhvr>
                                      <p:to>
                                        <p:strVal val="visible"/>
                                      </p:to>
                                    </p:set>
                                    <p:anim calcmode="lin" valueType="num">
                                      <p:cBhvr additive="base">
                                        <p:cTn dur="1000"/>
                                        <p:tgtEl>
                                          <p:spTgt spid="5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4"/>
                                        </p:tgtEl>
                                        <p:attrNameLst>
                                          <p:attrName>style.visibility</p:attrName>
                                        </p:attrNameLst>
                                      </p:cBhvr>
                                      <p:to>
                                        <p:strVal val="visible"/>
                                      </p:to>
                                    </p:set>
                                    <p:anim calcmode="lin" valueType="num">
                                      <p:cBhvr additive="base">
                                        <p:cTn dur="1000"/>
                                        <p:tgtEl>
                                          <p:spTgt spid="5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5"/>
                                        </p:tgtEl>
                                        <p:attrNameLst>
                                          <p:attrName>style.visibility</p:attrName>
                                        </p:attrNameLst>
                                      </p:cBhvr>
                                      <p:to>
                                        <p:strVal val="visible"/>
                                      </p:to>
                                    </p:set>
                                    <p:anim calcmode="lin" valueType="num">
                                      <p:cBhvr additive="base">
                                        <p:cTn dur="1000"/>
                                        <p:tgtEl>
                                          <p:spTgt spid="53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43" name="Shape 543"/>
        <p:cNvGrpSpPr/>
        <p:nvPr/>
      </p:nvGrpSpPr>
      <p:grpSpPr>
        <a:xfrm>
          <a:off x="0" y="0"/>
          <a:ext cx="0" cy="0"/>
          <a:chOff x="0" y="0"/>
          <a:chExt cx="0" cy="0"/>
        </a:xfrm>
      </p:grpSpPr>
      <p:sp>
        <p:nvSpPr>
          <p:cNvPr id="544" name="Google Shape;544;p54"/>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45" name="Google Shape;545;p54"/>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546" name="Google Shape;546;p54"/>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547" name="Google Shape;547;p54"/>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548" name="Google Shape;548;p54"/>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549" name="Google Shape;549;p54"/>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550" name="Google Shape;550;p54"/>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551" name="Google Shape;551;p54"/>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552" name="Google Shape;552;p54"/>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3" name="Google Shape;553;p54"/>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1</a:t>
            </a:r>
            <a:endParaRPr/>
          </a:p>
        </p:txBody>
      </p:sp>
      <p:sp>
        <p:nvSpPr>
          <p:cNvPr id="554" name="Google Shape;554;p54"/>
          <p:cNvSpPr txBox="1"/>
          <p:nvPr/>
        </p:nvSpPr>
        <p:spPr>
          <a:xfrm>
            <a:off x="3760400" y="2467600"/>
            <a:ext cx="4822800" cy="446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À la campagne !</a:t>
            </a:r>
            <a:endParaRPr sz="2500">
              <a:solidFill>
                <a:srgbClr val="69BC49"/>
              </a:solidFill>
              <a:highlight>
                <a:schemeClr val="dk1"/>
              </a:highlight>
            </a:endParaRPr>
          </a:p>
        </p:txBody>
      </p:sp>
      <p:sp>
        <p:nvSpPr>
          <p:cNvPr id="555" name="Google Shape;555;p54"/>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556" name="Google Shape;556;p54"/>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
        <p:nvSpPr>
          <p:cNvPr id="557" name="Google Shape;557;p54"/>
          <p:cNvSpPr/>
          <p:nvPr/>
        </p:nvSpPr>
        <p:spPr>
          <a:xfrm>
            <a:off x="7974925" y="3689013"/>
            <a:ext cx="3093300" cy="807300"/>
          </a:xfrm>
          <a:prstGeom prst="wedgeRoundRectCallout">
            <a:avLst>
              <a:gd fmla="val -35010" name="adj1"/>
              <a:gd fmla="val 85340"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u="sng">
                <a:solidFill>
                  <a:srgbClr val="0000FF"/>
                </a:solidFill>
                <a:latin typeface="Press Start 2P"/>
                <a:ea typeface="Press Start 2P"/>
                <a:cs typeface="Press Start 2P"/>
                <a:sym typeface="Press Start 2P"/>
                <a:hlinkClick r:id="rId6">
                  <a:extLst>
                    <a:ext uri="{A12FA001-AC4F-418D-AE19-62706E023703}">
                      <ahyp:hlinkClr val="tx"/>
                    </a:ext>
                  </a:extLst>
                </a:hlinkClick>
              </a:rPr>
              <a:t>PEPPIT</a:t>
            </a:r>
            <a:endParaRPr sz="1600">
              <a:solidFill>
                <a:srgbClr val="0000FF"/>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46"/>
                                        </p:tgtEl>
                                        <p:attrNameLst>
                                          <p:attrName>style.visibility</p:attrName>
                                        </p:attrNameLst>
                                      </p:cBhvr>
                                      <p:to>
                                        <p:strVal val="visible"/>
                                      </p:to>
                                    </p:set>
                                    <p:anim calcmode="lin" valueType="num">
                                      <p:cBhvr additive="base">
                                        <p:cTn dur="1000"/>
                                        <p:tgtEl>
                                          <p:spTgt spid="5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7"/>
                                        </p:tgtEl>
                                        <p:attrNameLst>
                                          <p:attrName>style.visibility</p:attrName>
                                        </p:attrNameLst>
                                      </p:cBhvr>
                                      <p:to>
                                        <p:strVal val="visible"/>
                                      </p:to>
                                    </p:set>
                                    <p:anim calcmode="lin" valueType="num">
                                      <p:cBhvr additive="base">
                                        <p:cTn dur="1000"/>
                                        <p:tgtEl>
                                          <p:spTgt spid="5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8"/>
                                        </p:tgtEl>
                                        <p:attrNameLst>
                                          <p:attrName>style.visibility</p:attrName>
                                        </p:attrNameLst>
                                      </p:cBhvr>
                                      <p:to>
                                        <p:strVal val="visible"/>
                                      </p:to>
                                    </p:set>
                                    <p:anim calcmode="lin" valueType="num">
                                      <p:cBhvr additive="base">
                                        <p:cTn dur="1000"/>
                                        <p:tgtEl>
                                          <p:spTgt spid="5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9"/>
                                        </p:tgtEl>
                                        <p:attrNameLst>
                                          <p:attrName>style.visibility</p:attrName>
                                        </p:attrNameLst>
                                      </p:cBhvr>
                                      <p:to>
                                        <p:strVal val="visible"/>
                                      </p:to>
                                    </p:set>
                                    <p:anim calcmode="lin" valueType="num">
                                      <p:cBhvr additive="base">
                                        <p:cTn dur="1000"/>
                                        <p:tgtEl>
                                          <p:spTgt spid="5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50"/>
                                        </p:tgtEl>
                                        <p:attrNameLst>
                                          <p:attrName>style.visibility</p:attrName>
                                        </p:attrNameLst>
                                      </p:cBhvr>
                                      <p:to>
                                        <p:strVal val="visible"/>
                                      </p:to>
                                    </p:set>
                                    <p:anim calcmode="lin" valueType="num">
                                      <p:cBhvr additive="base">
                                        <p:cTn dur="1000"/>
                                        <p:tgtEl>
                                          <p:spTgt spid="5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51"/>
                                        </p:tgtEl>
                                        <p:attrNameLst>
                                          <p:attrName>style.visibility</p:attrName>
                                        </p:attrNameLst>
                                      </p:cBhvr>
                                      <p:to>
                                        <p:strVal val="visible"/>
                                      </p:to>
                                    </p:set>
                                    <p:anim calcmode="lin" valueType="num">
                                      <p:cBhvr additive="base">
                                        <p:cTn dur="1000"/>
                                        <p:tgtEl>
                                          <p:spTgt spid="55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61" name="Shape 561"/>
        <p:cNvGrpSpPr/>
        <p:nvPr/>
      </p:nvGrpSpPr>
      <p:grpSpPr>
        <a:xfrm>
          <a:off x="0" y="0"/>
          <a:ext cx="0" cy="0"/>
          <a:chOff x="0" y="0"/>
          <a:chExt cx="0" cy="0"/>
        </a:xfrm>
      </p:grpSpPr>
      <p:sp>
        <p:nvSpPr>
          <p:cNvPr id="562" name="Google Shape;562;p55"/>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63" name="Google Shape;563;p55"/>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564" name="Google Shape;564;p55"/>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565" name="Google Shape;565;p55"/>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566" name="Google Shape;566;p55"/>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567" name="Google Shape;567;p55"/>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568" name="Google Shape;568;p55"/>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569" name="Google Shape;569;p55"/>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570" name="Google Shape;570;p55"/>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1" name="Google Shape;571;p55"/>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2</a:t>
            </a:r>
            <a:endParaRPr/>
          </a:p>
        </p:txBody>
      </p:sp>
      <p:sp>
        <p:nvSpPr>
          <p:cNvPr id="572" name="Google Shape;572;p55"/>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L’aire des solides</a:t>
            </a:r>
            <a:endParaRPr sz="2500">
              <a:solidFill>
                <a:srgbClr val="69BC49"/>
              </a:solidFill>
              <a:highlight>
                <a:schemeClr val="dk1"/>
              </a:highlight>
            </a:endParaRPr>
          </a:p>
        </p:txBody>
      </p:sp>
      <p:sp>
        <p:nvSpPr>
          <p:cNvPr id="573" name="Google Shape;573;p55"/>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574" name="Google Shape;574;p55"/>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64"/>
                                        </p:tgtEl>
                                        <p:attrNameLst>
                                          <p:attrName>style.visibility</p:attrName>
                                        </p:attrNameLst>
                                      </p:cBhvr>
                                      <p:to>
                                        <p:strVal val="visible"/>
                                      </p:to>
                                    </p:set>
                                    <p:anim calcmode="lin" valueType="num">
                                      <p:cBhvr additive="base">
                                        <p:cTn dur="1000"/>
                                        <p:tgtEl>
                                          <p:spTgt spid="5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5"/>
                                        </p:tgtEl>
                                        <p:attrNameLst>
                                          <p:attrName>style.visibility</p:attrName>
                                        </p:attrNameLst>
                                      </p:cBhvr>
                                      <p:to>
                                        <p:strVal val="visible"/>
                                      </p:to>
                                    </p:set>
                                    <p:anim calcmode="lin" valueType="num">
                                      <p:cBhvr additive="base">
                                        <p:cTn dur="1000"/>
                                        <p:tgtEl>
                                          <p:spTgt spid="5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6"/>
                                        </p:tgtEl>
                                        <p:attrNameLst>
                                          <p:attrName>style.visibility</p:attrName>
                                        </p:attrNameLst>
                                      </p:cBhvr>
                                      <p:to>
                                        <p:strVal val="visible"/>
                                      </p:to>
                                    </p:set>
                                    <p:anim calcmode="lin" valueType="num">
                                      <p:cBhvr additive="base">
                                        <p:cTn dur="1000"/>
                                        <p:tgtEl>
                                          <p:spTgt spid="5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7"/>
                                        </p:tgtEl>
                                        <p:attrNameLst>
                                          <p:attrName>style.visibility</p:attrName>
                                        </p:attrNameLst>
                                      </p:cBhvr>
                                      <p:to>
                                        <p:strVal val="visible"/>
                                      </p:to>
                                    </p:set>
                                    <p:anim calcmode="lin" valueType="num">
                                      <p:cBhvr additive="base">
                                        <p:cTn dur="1000"/>
                                        <p:tgtEl>
                                          <p:spTgt spid="5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8"/>
                                        </p:tgtEl>
                                        <p:attrNameLst>
                                          <p:attrName>style.visibility</p:attrName>
                                        </p:attrNameLst>
                                      </p:cBhvr>
                                      <p:to>
                                        <p:strVal val="visible"/>
                                      </p:to>
                                    </p:set>
                                    <p:anim calcmode="lin" valueType="num">
                                      <p:cBhvr additive="base">
                                        <p:cTn dur="1000"/>
                                        <p:tgtEl>
                                          <p:spTgt spid="5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9"/>
                                        </p:tgtEl>
                                        <p:attrNameLst>
                                          <p:attrName>style.visibility</p:attrName>
                                        </p:attrNameLst>
                                      </p:cBhvr>
                                      <p:to>
                                        <p:strVal val="visible"/>
                                      </p:to>
                                    </p:set>
                                    <p:anim calcmode="lin" valueType="num">
                                      <p:cBhvr additive="base">
                                        <p:cTn dur="1000"/>
                                        <p:tgtEl>
                                          <p:spTgt spid="56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78" name="Shape 578"/>
        <p:cNvGrpSpPr/>
        <p:nvPr/>
      </p:nvGrpSpPr>
      <p:grpSpPr>
        <a:xfrm>
          <a:off x="0" y="0"/>
          <a:ext cx="0" cy="0"/>
          <a:chOff x="0" y="0"/>
          <a:chExt cx="0" cy="0"/>
        </a:xfrm>
      </p:grpSpPr>
      <p:pic>
        <p:nvPicPr>
          <p:cNvPr descr="A picture containing container, square&#10;&#10;Description automatically generated" id="579" name="Google Shape;579;p56"/>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580" name="Google Shape;580;p56"/>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581" name="Google Shape;581;p56"/>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582" name="Google Shape;582;p56"/>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583" name="Google Shape;583;p56"/>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584" name="Google Shape;584;p56"/>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585" name="Google Shape;585;p56"/>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6" name="Google Shape;586;p56"/>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3</a:t>
            </a:r>
            <a:endParaRPr/>
          </a:p>
        </p:txBody>
      </p:sp>
      <p:sp>
        <p:nvSpPr>
          <p:cNvPr id="587" name="Google Shape;587;p56"/>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Mon château de glace</a:t>
            </a:r>
            <a:endParaRPr sz="2500">
              <a:solidFill>
                <a:srgbClr val="69BC49"/>
              </a:solidFill>
              <a:highlight>
                <a:schemeClr val="dk1"/>
              </a:highlight>
            </a:endParaRPr>
          </a:p>
        </p:txBody>
      </p:sp>
      <p:sp>
        <p:nvSpPr>
          <p:cNvPr id="588" name="Google Shape;588;p56"/>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89" name="Google Shape;589;p56"/>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Document de consignes</a:t>
            </a:r>
            <a:endParaRPr sz="2000">
              <a:solidFill>
                <a:srgbClr val="0000FF"/>
              </a:solidFill>
            </a:endParaRPr>
          </a:p>
        </p:txBody>
      </p:sp>
      <p:sp>
        <p:nvSpPr>
          <p:cNvPr id="590" name="Google Shape;590;p56"/>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91" name="Google Shape;591;p56"/>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79"/>
                                        </p:tgtEl>
                                        <p:attrNameLst>
                                          <p:attrName>style.visibility</p:attrName>
                                        </p:attrNameLst>
                                      </p:cBhvr>
                                      <p:to>
                                        <p:strVal val="visible"/>
                                      </p:to>
                                    </p:set>
                                    <p:anim calcmode="lin" valueType="num">
                                      <p:cBhvr additive="base">
                                        <p:cTn dur="1000"/>
                                        <p:tgtEl>
                                          <p:spTgt spid="57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0"/>
                                        </p:tgtEl>
                                        <p:attrNameLst>
                                          <p:attrName>style.visibility</p:attrName>
                                        </p:attrNameLst>
                                      </p:cBhvr>
                                      <p:to>
                                        <p:strVal val="visible"/>
                                      </p:to>
                                    </p:set>
                                    <p:anim calcmode="lin" valueType="num">
                                      <p:cBhvr additive="base">
                                        <p:cTn dur="1000"/>
                                        <p:tgtEl>
                                          <p:spTgt spid="58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1"/>
                                        </p:tgtEl>
                                        <p:attrNameLst>
                                          <p:attrName>style.visibility</p:attrName>
                                        </p:attrNameLst>
                                      </p:cBhvr>
                                      <p:to>
                                        <p:strVal val="visible"/>
                                      </p:to>
                                    </p:set>
                                    <p:anim calcmode="lin" valueType="num">
                                      <p:cBhvr additive="base">
                                        <p:cTn dur="1000"/>
                                        <p:tgtEl>
                                          <p:spTgt spid="5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2"/>
                                        </p:tgtEl>
                                        <p:attrNameLst>
                                          <p:attrName>style.visibility</p:attrName>
                                        </p:attrNameLst>
                                      </p:cBhvr>
                                      <p:to>
                                        <p:strVal val="visible"/>
                                      </p:to>
                                    </p:set>
                                    <p:anim calcmode="lin" valueType="num">
                                      <p:cBhvr additive="base">
                                        <p:cTn dur="1000"/>
                                        <p:tgtEl>
                                          <p:spTgt spid="5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3"/>
                                        </p:tgtEl>
                                        <p:attrNameLst>
                                          <p:attrName>style.visibility</p:attrName>
                                        </p:attrNameLst>
                                      </p:cBhvr>
                                      <p:to>
                                        <p:strVal val="visible"/>
                                      </p:to>
                                    </p:set>
                                    <p:anim calcmode="lin" valueType="num">
                                      <p:cBhvr additive="base">
                                        <p:cTn dur="1000"/>
                                        <p:tgtEl>
                                          <p:spTgt spid="58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4"/>
                                        </p:tgtEl>
                                        <p:attrNameLst>
                                          <p:attrName>style.visibility</p:attrName>
                                        </p:attrNameLst>
                                      </p:cBhvr>
                                      <p:to>
                                        <p:strVal val="visible"/>
                                      </p:to>
                                    </p:set>
                                    <p:anim calcmode="lin" valueType="num">
                                      <p:cBhvr additive="base">
                                        <p:cTn dur="1000"/>
                                        <p:tgtEl>
                                          <p:spTgt spid="58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95" name="Shape 595"/>
        <p:cNvGrpSpPr/>
        <p:nvPr/>
      </p:nvGrpSpPr>
      <p:grpSpPr>
        <a:xfrm>
          <a:off x="0" y="0"/>
          <a:ext cx="0" cy="0"/>
          <a:chOff x="0" y="0"/>
          <a:chExt cx="0" cy="0"/>
        </a:xfrm>
      </p:grpSpPr>
      <p:pic>
        <p:nvPicPr>
          <p:cNvPr descr="A picture containing container, square&#10;&#10;Description automatically generated" id="596" name="Google Shape;596;p57"/>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597" name="Google Shape;597;p57"/>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598" name="Google Shape;598;p57"/>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599" name="Google Shape;599;p57"/>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600" name="Google Shape;600;p57"/>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601" name="Google Shape;601;p57"/>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602" name="Google Shape;602;p57"/>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3" name="Google Shape;603;p57"/>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Retour sur l’exploration</a:t>
            </a:r>
            <a:endParaRPr/>
          </a:p>
        </p:txBody>
      </p:sp>
      <p:sp>
        <p:nvSpPr>
          <p:cNvPr id="604" name="Google Shape;604;p57"/>
          <p:cNvSpPr/>
          <p:nvPr/>
        </p:nvSpPr>
        <p:spPr>
          <a:xfrm>
            <a:off x="3680850" y="3766375"/>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Press Start 2P"/>
                <a:ea typeface="Press Start 2P"/>
                <a:cs typeface="Press Start 2P"/>
                <a:sym typeface="Press Start 2P"/>
              </a:rPr>
              <a:t>Quelles intentions?</a:t>
            </a:r>
            <a:endParaRPr sz="1800">
              <a:latin typeface="Press Start 2P"/>
              <a:ea typeface="Press Start 2P"/>
              <a:cs typeface="Press Start 2P"/>
              <a:sym typeface="Press Start 2P"/>
            </a:endParaRPr>
          </a:p>
          <a:p>
            <a:pPr indent="0" lvl="0" marL="0" rtl="0" algn="ctr">
              <a:spcBef>
                <a:spcPts val="0"/>
              </a:spcBef>
              <a:spcAft>
                <a:spcPts val="0"/>
              </a:spcAft>
              <a:buNone/>
            </a:pPr>
            <a:r>
              <a:t/>
            </a:r>
            <a:endParaRPr sz="1800">
              <a:latin typeface="Press Start 2P"/>
              <a:ea typeface="Press Start 2P"/>
              <a:cs typeface="Press Start 2P"/>
              <a:sym typeface="Press Start 2P"/>
            </a:endParaRPr>
          </a:p>
          <a:p>
            <a:pPr indent="0" lvl="0" marL="0" rtl="0" algn="ctr">
              <a:spcBef>
                <a:spcPts val="0"/>
              </a:spcBef>
              <a:spcAft>
                <a:spcPts val="0"/>
              </a:spcAft>
              <a:buNone/>
            </a:pPr>
            <a:r>
              <a:rPr lang="en-US" sz="1800">
                <a:latin typeface="Press Start 2P"/>
                <a:ea typeface="Press Start 2P"/>
                <a:cs typeface="Press Start 2P"/>
                <a:sym typeface="Press Start 2P"/>
              </a:rPr>
              <a:t>Quel potentiel?</a:t>
            </a:r>
            <a:endParaRPr sz="18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96"/>
                                        </p:tgtEl>
                                        <p:attrNameLst>
                                          <p:attrName>style.visibility</p:attrName>
                                        </p:attrNameLst>
                                      </p:cBhvr>
                                      <p:to>
                                        <p:strVal val="visible"/>
                                      </p:to>
                                    </p:set>
                                    <p:anim calcmode="lin" valueType="num">
                                      <p:cBhvr additive="base">
                                        <p:cTn dur="1000"/>
                                        <p:tgtEl>
                                          <p:spTgt spid="59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7"/>
                                        </p:tgtEl>
                                        <p:attrNameLst>
                                          <p:attrName>style.visibility</p:attrName>
                                        </p:attrNameLst>
                                      </p:cBhvr>
                                      <p:to>
                                        <p:strVal val="visible"/>
                                      </p:to>
                                    </p:set>
                                    <p:anim calcmode="lin" valueType="num">
                                      <p:cBhvr additive="base">
                                        <p:cTn dur="1000"/>
                                        <p:tgtEl>
                                          <p:spTgt spid="5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8"/>
                                        </p:tgtEl>
                                        <p:attrNameLst>
                                          <p:attrName>style.visibility</p:attrName>
                                        </p:attrNameLst>
                                      </p:cBhvr>
                                      <p:to>
                                        <p:strVal val="visible"/>
                                      </p:to>
                                    </p:set>
                                    <p:anim calcmode="lin" valueType="num">
                                      <p:cBhvr additive="base">
                                        <p:cTn dur="1000"/>
                                        <p:tgtEl>
                                          <p:spTgt spid="59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9"/>
                                        </p:tgtEl>
                                        <p:attrNameLst>
                                          <p:attrName>style.visibility</p:attrName>
                                        </p:attrNameLst>
                                      </p:cBhvr>
                                      <p:to>
                                        <p:strVal val="visible"/>
                                      </p:to>
                                    </p:set>
                                    <p:anim calcmode="lin" valueType="num">
                                      <p:cBhvr additive="base">
                                        <p:cTn dur="1000"/>
                                        <p:tgtEl>
                                          <p:spTgt spid="59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0"/>
                                        </p:tgtEl>
                                        <p:attrNameLst>
                                          <p:attrName>style.visibility</p:attrName>
                                        </p:attrNameLst>
                                      </p:cBhvr>
                                      <p:to>
                                        <p:strVal val="visible"/>
                                      </p:to>
                                    </p:set>
                                    <p:anim calcmode="lin" valueType="num">
                                      <p:cBhvr additive="base">
                                        <p:cTn dur="1000"/>
                                        <p:tgtEl>
                                          <p:spTgt spid="60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1"/>
                                        </p:tgtEl>
                                        <p:attrNameLst>
                                          <p:attrName>style.visibility</p:attrName>
                                        </p:attrNameLst>
                                      </p:cBhvr>
                                      <p:to>
                                        <p:strVal val="visible"/>
                                      </p:to>
                                    </p:set>
                                    <p:anim calcmode="lin" valueType="num">
                                      <p:cBhvr additive="base">
                                        <p:cTn dur="1000"/>
                                        <p:tgtEl>
                                          <p:spTgt spid="60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08" name="Shape 608"/>
        <p:cNvGrpSpPr/>
        <p:nvPr/>
      </p:nvGrpSpPr>
      <p:grpSpPr>
        <a:xfrm>
          <a:off x="0" y="0"/>
          <a:ext cx="0" cy="0"/>
          <a:chOff x="0" y="0"/>
          <a:chExt cx="0" cy="0"/>
        </a:xfrm>
      </p:grpSpPr>
      <p:grpSp>
        <p:nvGrpSpPr>
          <p:cNvPr id="609" name="Google Shape;609;p58"/>
          <p:cNvGrpSpPr/>
          <p:nvPr/>
        </p:nvGrpSpPr>
        <p:grpSpPr>
          <a:xfrm>
            <a:off x="3951968" y="2079356"/>
            <a:ext cx="2084100" cy="733500"/>
            <a:chOff x="3951968" y="2079356"/>
            <a:chExt cx="2084100" cy="733500"/>
          </a:xfrm>
        </p:grpSpPr>
        <p:sp>
          <p:nvSpPr>
            <p:cNvPr id="610" name="Google Shape;610;p58">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1" name="Google Shape;611;p58"/>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C2</a:t>
              </a:r>
              <a:endParaRPr sz="1100">
                <a:solidFill>
                  <a:srgbClr val="D9D9D9"/>
                </a:solidFill>
                <a:latin typeface="Press Start 2P"/>
                <a:ea typeface="Press Start 2P"/>
                <a:cs typeface="Press Start 2P"/>
                <a:sym typeface="Press Start 2P"/>
              </a:endParaRPr>
            </a:p>
          </p:txBody>
        </p:sp>
      </p:grpSp>
      <p:sp>
        <p:nvSpPr>
          <p:cNvPr id="612" name="Google Shape;612;p58">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3" name="Google Shape;613;p58">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4" name="Google Shape;614;p5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5" name="Google Shape;615;p58"/>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6" name="Google Shape;616;p58"/>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C1</a:t>
            </a:r>
            <a:endParaRPr sz="1100"/>
          </a:p>
        </p:txBody>
      </p:sp>
      <p:sp>
        <p:nvSpPr>
          <p:cNvPr id="617" name="Google Shape;617;p58"/>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sp>
        <p:nvSpPr>
          <p:cNvPr id="618" name="Google Shape;618;p58"/>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sp>
        <p:nvSpPr>
          <p:cNvPr id="619" name="Google Shape;619;p58"/>
          <p:cNvSpPr txBox="1"/>
          <p:nvPr/>
        </p:nvSpPr>
        <p:spPr>
          <a:xfrm>
            <a:off x="1385600" y="2903600"/>
            <a:ext cx="94539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l’intention: exploration, découverte</a:t>
            </a:r>
            <a:r>
              <a:rPr lang="en-US" sz="1200">
                <a:solidFill>
                  <a:schemeClr val="dk1"/>
                </a:solidFill>
                <a:latin typeface="Press Start 2P"/>
                <a:ea typeface="Press Start 2P"/>
                <a:cs typeface="Press Start 2P"/>
                <a:sym typeface="Press Start 2P"/>
              </a:rPr>
              <a:t>, problématique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les caractéristiques*: contraintes, ouverture, représentations variées, situation non-familière, variété de concepts issus de plusieurs champs ou non, disponibilité de l’information, allers-retours et différentes stratégies</a:t>
            </a:r>
            <a:endParaRPr sz="1200">
              <a:solidFill>
                <a:schemeClr val="dk1"/>
              </a:solidFill>
              <a:latin typeface="Press Start 2P"/>
              <a:ea typeface="Press Start 2P"/>
              <a:cs typeface="Press Start 2P"/>
              <a:sym typeface="Press Start 2P"/>
            </a:endParaRPr>
          </a:p>
        </p:txBody>
      </p:sp>
      <p:sp>
        <p:nvSpPr>
          <p:cNvPr id="620" name="Google Shape;620;p5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1" name="Google Shape;621;p5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2" name="Google Shape;622;p5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3" name="Google Shape;623;p5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4" name="Google Shape;624;p5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5" name="Google Shape;625;p5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6" name="Google Shape;626;p58"/>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a:t>
            </a:r>
            <a:r>
              <a:rPr lang="en-US" sz="1800">
                <a:solidFill>
                  <a:srgbClr val="D8D8D8"/>
                </a:solidFill>
                <a:latin typeface="Press Start 2P"/>
                <a:ea typeface="Press Start 2P"/>
                <a:cs typeface="Press Start 2P"/>
                <a:sym typeface="Press Start 2P"/>
              </a:rPr>
              <a:t>compétences</a:t>
            </a:r>
            <a:r>
              <a:rPr lang="en-US" sz="1800">
                <a:solidFill>
                  <a:srgbClr val="D8D8D8"/>
                </a:solidFill>
                <a:latin typeface="Press Start 2P"/>
                <a:ea typeface="Press Start 2P"/>
                <a:cs typeface="Press Start 2P"/>
                <a:sym typeface="Press Start 2P"/>
              </a:rPr>
              <a:t> à développer - Évaluation</a:t>
            </a:r>
            <a:endParaRPr/>
          </a:p>
        </p:txBody>
      </p:sp>
      <p:pic>
        <p:nvPicPr>
          <p:cNvPr descr="A picture containing container, square&#10;&#10;Description automatically generated" id="627" name="Google Shape;627;p58"/>
          <p:cNvPicPr preferRelativeResize="0"/>
          <p:nvPr/>
        </p:nvPicPr>
        <p:blipFill rotWithShape="1">
          <a:blip r:embed="rId6">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628" name="Google Shape;628;p58"/>
          <p:cNvPicPr preferRelativeResize="0"/>
          <p:nvPr/>
        </p:nvPicPr>
        <p:blipFill rotWithShape="1">
          <a:blip r:embed="rId6">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629" name="Google Shape;629;p58"/>
          <p:cNvPicPr preferRelativeResize="0"/>
          <p:nvPr/>
        </p:nvPicPr>
        <p:blipFill rotWithShape="1">
          <a:blip r:embed="rId6">
            <a:alphaModFix/>
          </a:blip>
          <a:srcRect b="0" l="0" r="0" t="0"/>
          <a:stretch/>
        </p:blipFill>
        <p:spPr>
          <a:xfrm>
            <a:off x="9577100" y="5486685"/>
            <a:ext cx="1262339" cy="1262339"/>
          </a:xfrm>
          <a:prstGeom prst="rect">
            <a:avLst/>
          </a:prstGeom>
          <a:noFill/>
          <a:ln>
            <a:noFill/>
          </a:ln>
        </p:spPr>
      </p:pic>
      <p:pic>
        <p:nvPicPr>
          <p:cNvPr id="630" name="Google Shape;630;p58"/>
          <p:cNvPicPr preferRelativeResize="0"/>
          <p:nvPr/>
        </p:nvPicPr>
        <p:blipFill>
          <a:blip r:embed="rId7">
            <a:alphaModFix/>
          </a:blip>
          <a:stretch>
            <a:fillRect/>
          </a:stretch>
        </p:blipFill>
        <p:spPr>
          <a:xfrm>
            <a:off x="2705779" y="4836949"/>
            <a:ext cx="488525" cy="582927"/>
          </a:xfrm>
          <a:prstGeom prst="rect">
            <a:avLst/>
          </a:prstGeom>
          <a:noFill/>
          <a:ln>
            <a:noFill/>
          </a:ln>
        </p:spPr>
      </p:pic>
      <p:pic>
        <p:nvPicPr>
          <p:cNvPr id="631" name="Google Shape;631;p58"/>
          <p:cNvPicPr preferRelativeResize="0"/>
          <p:nvPr/>
        </p:nvPicPr>
        <p:blipFill>
          <a:blip r:embed="rId8">
            <a:alphaModFix/>
          </a:blip>
          <a:stretch>
            <a:fillRect/>
          </a:stretch>
        </p:blipFill>
        <p:spPr>
          <a:xfrm>
            <a:off x="1940083" y="4878515"/>
            <a:ext cx="536375" cy="511900"/>
          </a:xfrm>
          <a:prstGeom prst="rect">
            <a:avLst/>
          </a:prstGeom>
          <a:noFill/>
          <a:ln>
            <a:noFill/>
          </a:ln>
        </p:spPr>
      </p:pic>
      <p:pic>
        <p:nvPicPr>
          <p:cNvPr id="632" name="Google Shape;632;p58"/>
          <p:cNvPicPr preferRelativeResize="0"/>
          <p:nvPr/>
        </p:nvPicPr>
        <p:blipFill>
          <a:blip r:embed="rId9">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633" name="Google Shape;633;p58"/>
          <p:cNvPicPr preferRelativeResize="0"/>
          <p:nvPr/>
        </p:nvPicPr>
        <p:blipFill rotWithShape="1">
          <a:blip r:embed="rId10">
            <a:alphaModFix/>
          </a:blip>
          <a:srcRect b="0" l="0" r="0" t="0"/>
          <a:stretch/>
        </p:blipFill>
        <p:spPr>
          <a:xfrm>
            <a:off x="4133423" y="4836961"/>
            <a:ext cx="646500" cy="646500"/>
          </a:xfrm>
          <a:prstGeom prst="rect">
            <a:avLst/>
          </a:prstGeom>
          <a:noFill/>
          <a:ln>
            <a:noFill/>
          </a:ln>
        </p:spPr>
      </p:pic>
      <p:pic>
        <p:nvPicPr>
          <p:cNvPr id="634" name="Google Shape;634;p58"/>
          <p:cNvPicPr preferRelativeResize="0"/>
          <p:nvPr/>
        </p:nvPicPr>
        <p:blipFill>
          <a:blip r:embed="rId11">
            <a:alphaModFix/>
          </a:blip>
          <a:stretch>
            <a:fillRect/>
          </a:stretch>
        </p:blipFill>
        <p:spPr>
          <a:xfrm>
            <a:off x="4933150" y="4875929"/>
            <a:ext cx="536375" cy="536375"/>
          </a:xfrm>
          <a:prstGeom prst="rect">
            <a:avLst/>
          </a:prstGeom>
          <a:noFill/>
          <a:ln>
            <a:noFill/>
          </a:ln>
        </p:spPr>
      </p:pic>
      <p:sp>
        <p:nvSpPr>
          <p:cNvPr id="635" name="Google Shape;635;p58"/>
          <p:cNvSpPr txBox="1"/>
          <p:nvPr/>
        </p:nvSpPr>
        <p:spPr>
          <a:xfrm>
            <a:off x="1420600" y="5647250"/>
            <a:ext cx="80652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*il n’est pas nécessaire de retrouver toutes les caractéristiques pour déterminer la compétence à développer</a:t>
            </a:r>
            <a:endParaRPr sz="700">
              <a:solidFill>
                <a:schemeClr val="dk1"/>
              </a:solidFill>
              <a:latin typeface="Press Start 2P"/>
              <a:ea typeface="Press Start 2P"/>
              <a:cs typeface="Press Start 2P"/>
              <a:sym typeface="Press Start 2P"/>
            </a:endParaRPr>
          </a:p>
        </p:txBody>
      </p:sp>
      <p:sp>
        <p:nvSpPr>
          <p:cNvPr id="636" name="Google Shape;636;p58"/>
          <p:cNvSpPr txBox="1"/>
          <p:nvPr/>
        </p:nvSpPr>
        <p:spPr>
          <a:xfrm>
            <a:off x="6036075" y="4844975"/>
            <a:ext cx="3521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2"/>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19"/>
                                        </p:tgtEl>
                                        <p:attrNameLst>
                                          <p:attrName>style.visibility</p:attrName>
                                        </p:attrNameLst>
                                      </p:cBhvr>
                                      <p:to>
                                        <p:strVal val="visible"/>
                                      </p:to>
                                    </p:set>
                                    <p:animEffect filter="fade" transition="in">
                                      <p:cBhvr>
                                        <p:cTn dur="250"/>
                                        <p:tgtEl>
                                          <p:spTgt spid="619"/>
                                        </p:tgtEl>
                                      </p:cBhvr>
                                    </p:animEffect>
                                  </p:childTnLst>
                                </p:cTn>
                              </p:par>
                              <p:par>
                                <p:cTn fill="hold" nodeType="withEffect" presetClass="entr" presetID="2" presetSubtype="4">
                                  <p:stCondLst>
                                    <p:cond delay="0"/>
                                  </p:stCondLst>
                                  <p:childTnLst>
                                    <p:set>
                                      <p:cBhvr>
                                        <p:cTn dur="1" fill="hold">
                                          <p:stCondLst>
                                            <p:cond delay="0"/>
                                          </p:stCondLst>
                                        </p:cTn>
                                        <p:tgtEl>
                                          <p:spTgt spid="628"/>
                                        </p:tgtEl>
                                        <p:attrNameLst>
                                          <p:attrName>style.visibility</p:attrName>
                                        </p:attrNameLst>
                                      </p:cBhvr>
                                      <p:to>
                                        <p:strVal val="visible"/>
                                      </p:to>
                                    </p:set>
                                    <p:anim calcmode="lin" valueType="num">
                                      <p:cBhvr additive="base">
                                        <p:cTn dur="1000"/>
                                        <p:tgtEl>
                                          <p:spTgt spid="62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9"/>
                                        </p:tgtEl>
                                        <p:attrNameLst>
                                          <p:attrName>style.visibility</p:attrName>
                                        </p:attrNameLst>
                                      </p:cBhvr>
                                      <p:to>
                                        <p:strVal val="visible"/>
                                      </p:to>
                                    </p:set>
                                    <p:anim calcmode="lin" valueType="num">
                                      <p:cBhvr additive="base">
                                        <p:cTn dur="1000"/>
                                        <p:tgtEl>
                                          <p:spTgt spid="62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7"/>
                                        </p:tgtEl>
                                        <p:attrNameLst>
                                          <p:attrName>style.visibility</p:attrName>
                                        </p:attrNameLst>
                                      </p:cBhvr>
                                      <p:to>
                                        <p:strVal val="visible"/>
                                      </p:to>
                                    </p:set>
                                    <p:anim calcmode="lin" valueType="num">
                                      <p:cBhvr additive="base">
                                        <p:cTn dur="1000"/>
                                        <p:tgtEl>
                                          <p:spTgt spid="62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40" name="Shape 640"/>
        <p:cNvGrpSpPr/>
        <p:nvPr/>
      </p:nvGrpSpPr>
      <p:grpSpPr>
        <a:xfrm>
          <a:off x="0" y="0"/>
          <a:ext cx="0" cy="0"/>
          <a:chOff x="0" y="0"/>
          <a:chExt cx="0" cy="0"/>
        </a:xfrm>
      </p:grpSpPr>
      <p:sp>
        <p:nvSpPr>
          <p:cNvPr id="641" name="Google Shape;641;p59">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2" name="Google Shape;642;p59">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3" name="Google Shape;643;p59">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4" name="Google Shape;644;p5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5" name="Google Shape;645;p5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6" name="Google Shape;646;p5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7" name="Google Shape;647;p5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8" name="Google Shape;648;p5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9" name="Google Shape;649;p5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0" name="Google Shape;650;p59"/>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1" name="Google Shape;651;p5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2" name="Google Shape;652;p5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C1</a:t>
            </a:r>
            <a:endParaRPr sz="1100">
              <a:solidFill>
                <a:srgbClr val="D9D9D9"/>
              </a:solidFill>
            </a:endParaRPr>
          </a:p>
        </p:txBody>
      </p:sp>
      <p:sp>
        <p:nvSpPr>
          <p:cNvPr id="653" name="Google Shape;653;p59"/>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C2</a:t>
            </a:r>
            <a:endParaRPr sz="1100">
              <a:solidFill>
                <a:schemeClr val="dk1"/>
              </a:solidFill>
              <a:latin typeface="Press Start 2P"/>
              <a:ea typeface="Press Start 2P"/>
              <a:cs typeface="Press Start 2P"/>
              <a:sym typeface="Press Start 2P"/>
            </a:endParaRPr>
          </a:p>
        </p:txBody>
      </p:sp>
      <p:sp>
        <p:nvSpPr>
          <p:cNvPr id="654" name="Google Shape;654;p59"/>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solidFill>
                <a:srgbClr val="D9D9D9"/>
              </a:solidFill>
              <a:latin typeface="Press Start 2P"/>
              <a:ea typeface="Press Start 2P"/>
              <a:cs typeface="Press Start 2P"/>
              <a:sym typeface="Press Start 2P"/>
            </a:endParaRPr>
          </a:p>
        </p:txBody>
      </p:sp>
      <p:sp>
        <p:nvSpPr>
          <p:cNvPr id="655" name="Google Shape;655;p5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pic>
        <p:nvPicPr>
          <p:cNvPr descr="A picture containing container, square&#10;&#10;Description automatically generated" id="656" name="Google Shape;656;p59"/>
          <p:cNvPicPr preferRelativeResize="0"/>
          <p:nvPr/>
        </p:nvPicPr>
        <p:blipFill rotWithShape="1">
          <a:blip r:embed="rId6">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657" name="Google Shape;657;p59"/>
          <p:cNvPicPr preferRelativeResize="0"/>
          <p:nvPr/>
        </p:nvPicPr>
        <p:blipFill rotWithShape="1">
          <a:blip r:embed="rId6">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658" name="Google Shape;658;p59"/>
          <p:cNvPicPr preferRelativeResize="0"/>
          <p:nvPr/>
        </p:nvPicPr>
        <p:blipFill rotWithShape="1">
          <a:blip r:embed="rId6">
            <a:alphaModFix/>
          </a:blip>
          <a:srcRect b="0" l="0" r="0" t="0"/>
          <a:stretch/>
        </p:blipFill>
        <p:spPr>
          <a:xfrm>
            <a:off x="9577100" y="5486685"/>
            <a:ext cx="1262339" cy="1262339"/>
          </a:xfrm>
          <a:prstGeom prst="rect">
            <a:avLst/>
          </a:prstGeom>
          <a:noFill/>
          <a:ln>
            <a:noFill/>
          </a:ln>
        </p:spPr>
      </p:pic>
      <p:pic>
        <p:nvPicPr>
          <p:cNvPr id="659" name="Google Shape;659;p59"/>
          <p:cNvPicPr preferRelativeResize="0"/>
          <p:nvPr/>
        </p:nvPicPr>
        <p:blipFill>
          <a:blip r:embed="rId7">
            <a:alphaModFix/>
          </a:blip>
          <a:stretch>
            <a:fillRect/>
          </a:stretch>
        </p:blipFill>
        <p:spPr>
          <a:xfrm>
            <a:off x="1895089" y="4814748"/>
            <a:ext cx="635225" cy="635225"/>
          </a:xfrm>
          <a:prstGeom prst="rect">
            <a:avLst/>
          </a:prstGeom>
          <a:noFill/>
          <a:ln>
            <a:noFill/>
          </a:ln>
        </p:spPr>
      </p:pic>
      <p:pic>
        <p:nvPicPr>
          <p:cNvPr descr="Chart, histogram&#10;&#10;Description automatically generated" id="660" name="Google Shape;660;p59"/>
          <p:cNvPicPr preferRelativeResize="0"/>
          <p:nvPr/>
        </p:nvPicPr>
        <p:blipFill rotWithShape="1">
          <a:blip r:embed="rId8">
            <a:alphaModFix/>
          </a:blip>
          <a:srcRect b="0" l="0" r="0" t="0"/>
          <a:stretch/>
        </p:blipFill>
        <p:spPr>
          <a:xfrm>
            <a:off x="3553075" y="5016680"/>
            <a:ext cx="300634" cy="300634"/>
          </a:xfrm>
          <a:prstGeom prst="rect">
            <a:avLst/>
          </a:prstGeom>
          <a:noFill/>
          <a:ln>
            <a:noFill/>
          </a:ln>
        </p:spPr>
      </p:pic>
      <p:pic>
        <p:nvPicPr>
          <p:cNvPr descr="Chart, histogram&#10;&#10;Description automatically generated" id="661" name="Google Shape;661;p59"/>
          <p:cNvPicPr preferRelativeResize="0"/>
          <p:nvPr/>
        </p:nvPicPr>
        <p:blipFill rotWithShape="1">
          <a:blip r:embed="rId8">
            <a:alphaModFix/>
          </a:blip>
          <a:srcRect b="0" l="0" r="0" t="0"/>
          <a:stretch/>
        </p:blipFill>
        <p:spPr>
          <a:xfrm>
            <a:off x="2794925" y="5016680"/>
            <a:ext cx="300634" cy="300634"/>
          </a:xfrm>
          <a:prstGeom prst="rect">
            <a:avLst/>
          </a:prstGeom>
          <a:noFill/>
          <a:ln>
            <a:noFill/>
          </a:ln>
        </p:spPr>
      </p:pic>
      <p:pic>
        <p:nvPicPr>
          <p:cNvPr descr="Chart, histogram&#10;&#10;Description automatically generated" id="662" name="Google Shape;662;p59"/>
          <p:cNvPicPr preferRelativeResize="0"/>
          <p:nvPr/>
        </p:nvPicPr>
        <p:blipFill rotWithShape="1">
          <a:blip r:embed="rId8">
            <a:alphaModFix/>
          </a:blip>
          <a:srcRect b="0" l="0" r="0" t="0"/>
          <a:stretch/>
        </p:blipFill>
        <p:spPr>
          <a:xfrm>
            <a:off x="4306350" y="5016680"/>
            <a:ext cx="300634" cy="300634"/>
          </a:xfrm>
          <a:prstGeom prst="rect">
            <a:avLst/>
          </a:prstGeom>
          <a:noFill/>
          <a:ln>
            <a:noFill/>
          </a:ln>
        </p:spPr>
      </p:pic>
      <p:pic>
        <p:nvPicPr>
          <p:cNvPr descr="Chart, histogram&#10;&#10;Description automatically generated" id="663" name="Google Shape;663;p59"/>
          <p:cNvPicPr preferRelativeResize="0"/>
          <p:nvPr/>
        </p:nvPicPr>
        <p:blipFill rotWithShape="1">
          <a:blip r:embed="rId8">
            <a:alphaModFix/>
          </a:blip>
          <a:srcRect b="0" l="0" r="0" t="0"/>
          <a:stretch/>
        </p:blipFill>
        <p:spPr>
          <a:xfrm>
            <a:off x="5059638" y="5016680"/>
            <a:ext cx="300634" cy="300634"/>
          </a:xfrm>
          <a:prstGeom prst="rect">
            <a:avLst/>
          </a:prstGeom>
          <a:noFill/>
          <a:ln>
            <a:noFill/>
          </a:ln>
        </p:spPr>
      </p:pic>
      <p:sp>
        <p:nvSpPr>
          <p:cNvPr id="664" name="Google Shape;664;p59"/>
          <p:cNvSpPr txBox="1"/>
          <p:nvPr/>
        </p:nvSpPr>
        <p:spPr>
          <a:xfrm>
            <a:off x="1385600" y="2979800"/>
            <a:ext cx="94539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l’intention: action, validation, démonstration ou conjecture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les caractéristiques*: convaincre, appliquer, comparer, généraliser, classifier, justifier et exemplifier</a:t>
            </a:r>
            <a:endParaRPr sz="1200">
              <a:solidFill>
                <a:schemeClr val="dk1"/>
              </a:solidFill>
              <a:latin typeface="Press Start 2P"/>
              <a:ea typeface="Press Start 2P"/>
              <a:cs typeface="Press Start 2P"/>
              <a:sym typeface="Press Start 2P"/>
            </a:endParaRPr>
          </a:p>
        </p:txBody>
      </p:sp>
      <p:sp>
        <p:nvSpPr>
          <p:cNvPr id="665" name="Google Shape;665;p59"/>
          <p:cNvSpPr txBox="1"/>
          <p:nvPr/>
        </p:nvSpPr>
        <p:spPr>
          <a:xfrm>
            <a:off x="1420600" y="5647250"/>
            <a:ext cx="80652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*il n’est pas nécessaire de retrouver toutes les caractéristiques pour déterminer la compétence à développer</a:t>
            </a:r>
            <a:endParaRPr sz="700">
              <a:solidFill>
                <a:schemeClr val="dk1"/>
              </a:solidFill>
              <a:latin typeface="Press Start 2P"/>
              <a:ea typeface="Press Start 2P"/>
              <a:cs typeface="Press Start 2P"/>
              <a:sym typeface="Press Start 2P"/>
            </a:endParaRPr>
          </a:p>
        </p:txBody>
      </p:sp>
      <p:sp>
        <p:nvSpPr>
          <p:cNvPr id="666" name="Google Shape;666;p59"/>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 - Évaluation</a:t>
            </a:r>
            <a:endParaRPr/>
          </a:p>
        </p:txBody>
      </p:sp>
      <p:sp>
        <p:nvSpPr>
          <p:cNvPr id="667" name="Google Shape;667;p59"/>
          <p:cNvSpPr txBox="1"/>
          <p:nvPr/>
        </p:nvSpPr>
        <p:spPr>
          <a:xfrm>
            <a:off x="6036075" y="4844975"/>
            <a:ext cx="3521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9"/>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57"/>
                                        </p:tgtEl>
                                        <p:attrNameLst>
                                          <p:attrName>style.visibility</p:attrName>
                                        </p:attrNameLst>
                                      </p:cBhvr>
                                      <p:to>
                                        <p:strVal val="visible"/>
                                      </p:to>
                                    </p:set>
                                    <p:anim calcmode="lin" valueType="num">
                                      <p:cBhvr additive="base">
                                        <p:cTn dur="1000"/>
                                        <p:tgtEl>
                                          <p:spTgt spid="6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8"/>
                                        </p:tgtEl>
                                        <p:attrNameLst>
                                          <p:attrName>style.visibility</p:attrName>
                                        </p:attrNameLst>
                                      </p:cBhvr>
                                      <p:to>
                                        <p:strVal val="visible"/>
                                      </p:to>
                                    </p:set>
                                    <p:anim calcmode="lin" valueType="num">
                                      <p:cBhvr additive="base">
                                        <p:cTn dur="1000"/>
                                        <p:tgtEl>
                                          <p:spTgt spid="6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6"/>
                                        </p:tgtEl>
                                        <p:attrNameLst>
                                          <p:attrName>style.visibility</p:attrName>
                                        </p:attrNameLst>
                                      </p:cBhvr>
                                      <p:to>
                                        <p:strVal val="visible"/>
                                      </p:to>
                                    </p:set>
                                    <p:anim calcmode="lin" valueType="num">
                                      <p:cBhvr additive="base">
                                        <p:cTn dur="1000"/>
                                        <p:tgtEl>
                                          <p:spTgt spid="65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71" name="Shape 671"/>
        <p:cNvGrpSpPr/>
        <p:nvPr/>
      </p:nvGrpSpPr>
      <p:grpSpPr>
        <a:xfrm>
          <a:off x="0" y="0"/>
          <a:ext cx="0" cy="0"/>
          <a:chOff x="0" y="0"/>
          <a:chExt cx="0" cy="0"/>
        </a:xfrm>
      </p:grpSpPr>
      <p:sp>
        <p:nvSpPr>
          <p:cNvPr id="672" name="Google Shape;672;p60">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3" name="Google Shape;673;p60">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4" name="Google Shape;674;p60">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5" name="Google Shape;675;p6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6" name="Google Shape;676;p60"/>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Tableaux noirs (3):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Traces écrites et calculs</a:t>
            </a:r>
            <a:endParaRPr sz="1200">
              <a:solidFill>
                <a:schemeClr val="dk1"/>
              </a:solidFill>
              <a:latin typeface="Press Start 2P"/>
              <a:ea typeface="Press Start 2P"/>
              <a:cs typeface="Press Start 2P"/>
              <a:sym typeface="Press Start 2P"/>
            </a:endParaRPr>
          </a:p>
        </p:txBody>
      </p:sp>
      <p:sp>
        <p:nvSpPr>
          <p:cNvPr id="677" name="Google Shape;677;p6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8" name="Google Shape;678;p6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9" name="Google Shape;679;p6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0" name="Google Shape;680;p6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1" name="Google Shape;681;p6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2" name="Google Shape;682;p60"/>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3" name="Google Shape;683;p6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4" name="Google Shape;684;p6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Traces</a:t>
            </a:r>
            <a:endParaRPr sz="1100">
              <a:solidFill>
                <a:schemeClr val="dk1"/>
              </a:solidFill>
            </a:endParaRPr>
          </a:p>
        </p:txBody>
      </p:sp>
      <p:sp>
        <p:nvSpPr>
          <p:cNvPr id="685" name="Google Shape;685;p6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solidFill>
                <a:srgbClr val="D9D9D9"/>
              </a:solidFill>
              <a:latin typeface="Press Start 2P"/>
              <a:ea typeface="Press Start 2P"/>
              <a:cs typeface="Press Start 2P"/>
              <a:sym typeface="Press Start 2P"/>
            </a:endParaRPr>
          </a:p>
        </p:txBody>
      </p:sp>
      <p:sp>
        <p:nvSpPr>
          <p:cNvPr id="686" name="Google Shape;686;p6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C1</a:t>
            </a:r>
            <a:endParaRPr sz="1100">
              <a:solidFill>
                <a:srgbClr val="D9D9D9"/>
              </a:solidFill>
            </a:endParaRPr>
          </a:p>
        </p:txBody>
      </p:sp>
      <p:sp>
        <p:nvSpPr>
          <p:cNvPr id="687" name="Google Shape;687;p6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C2</a:t>
            </a:r>
            <a:endParaRPr sz="1100">
              <a:solidFill>
                <a:srgbClr val="D9D9D9"/>
              </a:solidFill>
              <a:latin typeface="Press Start 2P"/>
              <a:ea typeface="Press Start 2P"/>
              <a:cs typeface="Press Start 2P"/>
              <a:sym typeface="Press Start 2P"/>
            </a:endParaRPr>
          </a:p>
        </p:txBody>
      </p:sp>
      <p:pic>
        <p:nvPicPr>
          <p:cNvPr id="688" name="Google Shape;688;p60"/>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689" name="Google Shape;689;p60"/>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690" name="Google Shape;690;p60"/>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691" name="Google Shape;691;p60"/>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692" name="Google Shape;692;p60"/>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693" name="Google Shape;693;p60"/>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694" name="Google Shape;694;p60"/>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695" name="Google Shape;695;p60"/>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696" name="Google Shape;696;p60"/>
          <p:cNvPicPr preferRelativeResize="0"/>
          <p:nvPr/>
        </p:nvPicPr>
        <p:blipFill>
          <a:blip r:embed="rId9">
            <a:alphaModFix/>
          </a:blip>
          <a:stretch>
            <a:fillRect/>
          </a:stretch>
        </p:blipFill>
        <p:spPr>
          <a:xfrm>
            <a:off x="1929530" y="4871443"/>
            <a:ext cx="506550" cy="506575"/>
          </a:xfrm>
          <a:prstGeom prst="rect">
            <a:avLst/>
          </a:prstGeom>
          <a:noFill/>
          <a:ln>
            <a:noFill/>
          </a:ln>
        </p:spPr>
      </p:pic>
      <p:sp>
        <p:nvSpPr>
          <p:cNvPr id="697" name="Google Shape;697;p60"/>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 - Évaluation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76"/>
                                        </p:tgtEl>
                                        <p:attrNameLst>
                                          <p:attrName>style.visibility</p:attrName>
                                        </p:attrNameLst>
                                      </p:cBhvr>
                                      <p:to>
                                        <p:strVal val="visible"/>
                                      </p:to>
                                    </p:set>
                                    <p:animEffect filter="fade" transition="in">
                                      <p:cBhvr>
                                        <p:cTn dur="250"/>
                                        <p:tgtEl>
                                          <p:spTgt spid="676"/>
                                        </p:tgtEl>
                                      </p:cBhvr>
                                    </p:animEffect>
                                  </p:childTnLst>
                                </p:cTn>
                              </p:par>
                              <p:par>
                                <p:cTn fill="hold" nodeType="withEffect" presetClass="entr" presetID="2" presetSubtype="4">
                                  <p:stCondLst>
                                    <p:cond delay="0"/>
                                  </p:stCondLst>
                                  <p:childTnLst>
                                    <p:set>
                                      <p:cBhvr>
                                        <p:cTn dur="1" fill="hold">
                                          <p:stCondLst>
                                            <p:cond delay="0"/>
                                          </p:stCondLst>
                                        </p:cTn>
                                        <p:tgtEl>
                                          <p:spTgt spid="688"/>
                                        </p:tgtEl>
                                        <p:attrNameLst>
                                          <p:attrName>style.visibility</p:attrName>
                                        </p:attrNameLst>
                                      </p:cBhvr>
                                      <p:to>
                                        <p:strVal val="visible"/>
                                      </p:to>
                                    </p:set>
                                    <p:anim calcmode="lin" valueType="num">
                                      <p:cBhvr additive="base">
                                        <p:cTn dur="1000"/>
                                        <p:tgtEl>
                                          <p:spTgt spid="6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89"/>
                                        </p:tgtEl>
                                        <p:attrNameLst>
                                          <p:attrName>style.visibility</p:attrName>
                                        </p:attrNameLst>
                                      </p:cBhvr>
                                      <p:to>
                                        <p:strVal val="visible"/>
                                      </p:to>
                                    </p:set>
                                    <p:anim calcmode="lin" valueType="num">
                                      <p:cBhvr additive="base">
                                        <p:cTn dur="1000"/>
                                        <p:tgtEl>
                                          <p:spTgt spid="6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91"/>
                                        </p:tgtEl>
                                        <p:attrNameLst>
                                          <p:attrName>style.visibility</p:attrName>
                                        </p:attrNameLst>
                                      </p:cBhvr>
                                      <p:to>
                                        <p:strVal val="visible"/>
                                      </p:to>
                                    </p:set>
                                    <p:anim calcmode="lin" valueType="num">
                                      <p:cBhvr additive="base">
                                        <p:cTn dur="1000"/>
                                        <p:tgtEl>
                                          <p:spTgt spid="6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90"/>
                                        </p:tgtEl>
                                        <p:attrNameLst>
                                          <p:attrName>style.visibility</p:attrName>
                                        </p:attrNameLst>
                                      </p:cBhvr>
                                      <p:to>
                                        <p:strVal val="visible"/>
                                      </p:to>
                                    </p:set>
                                    <p:anim calcmode="lin" valueType="num">
                                      <p:cBhvr additive="base">
                                        <p:cTn dur="1000"/>
                                        <p:tgtEl>
                                          <p:spTgt spid="69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01" name="Shape 701"/>
        <p:cNvGrpSpPr/>
        <p:nvPr/>
      </p:nvGrpSpPr>
      <p:grpSpPr>
        <a:xfrm>
          <a:off x="0" y="0"/>
          <a:ext cx="0" cy="0"/>
          <a:chOff x="0" y="0"/>
          <a:chExt cx="0" cy="0"/>
        </a:xfrm>
      </p:grpSpPr>
      <p:sp>
        <p:nvSpPr>
          <p:cNvPr id="702" name="Google Shape;702;p61">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3" name="Google Shape;703;p61">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4" name="Google Shape;704;p61">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5" name="Google Shape;705;p6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6" name="Google Shape;706;p61"/>
          <p:cNvSpPr txBox="1"/>
          <p:nvPr/>
        </p:nvSpPr>
        <p:spPr>
          <a:xfrm>
            <a:off x="1519475" y="3132200"/>
            <a:ext cx="56064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Le livre et la plume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Photos, écriture, calculs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 partageable</a:t>
            </a:r>
            <a:endParaRPr sz="1200">
              <a:solidFill>
                <a:schemeClr val="dk1"/>
              </a:solidFill>
              <a:latin typeface="Press Start 2P"/>
              <a:ea typeface="Press Start 2P"/>
              <a:cs typeface="Press Start 2P"/>
              <a:sym typeface="Press Start 2P"/>
            </a:endParaRPr>
          </a:p>
        </p:txBody>
      </p:sp>
      <p:sp>
        <p:nvSpPr>
          <p:cNvPr id="707" name="Google Shape;707;p6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8" name="Google Shape;708;p6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9" name="Google Shape;709;p6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0" name="Google Shape;710;p6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1" name="Google Shape;711;p6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2" name="Google Shape;712;p61"/>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713" name="Google Shape;713;p61"/>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714" name="Google Shape;714;p61"/>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715" name="Google Shape;715;p61"/>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716" name="Google Shape;716;p6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7" name="Google Shape;717;p61"/>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Traces</a:t>
            </a:r>
            <a:endParaRPr sz="1100">
              <a:solidFill>
                <a:schemeClr val="dk1"/>
              </a:solidFill>
              <a:latin typeface="Press Start 2P"/>
              <a:ea typeface="Press Start 2P"/>
              <a:cs typeface="Press Start 2P"/>
              <a:sym typeface="Press Start 2P"/>
            </a:endParaRPr>
          </a:p>
        </p:txBody>
      </p:sp>
      <p:sp>
        <p:nvSpPr>
          <p:cNvPr id="718" name="Google Shape;718;p6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C1</a:t>
            </a:r>
            <a:endParaRPr sz="1100">
              <a:solidFill>
                <a:srgbClr val="D9D9D9"/>
              </a:solidFill>
            </a:endParaRPr>
          </a:p>
        </p:txBody>
      </p:sp>
      <p:sp>
        <p:nvSpPr>
          <p:cNvPr id="719" name="Google Shape;719;p6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C2</a:t>
            </a:r>
            <a:endParaRPr sz="1100">
              <a:solidFill>
                <a:srgbClr val="D9D9D9"/>
              </a:solidFill>
              <a:latin typeface="Press Start 2P"/>
              <a:ea typeface="Press Start 2P"/>
              <a:cs typeface="Press Start 2P"/>
              <a:sym typeface="Press Start 2P"/>
            </a:endParaRPr>
          </a:p>
        </p:txBody>
      </p:sp>
      <p:sp>
        <p:nvSpPr>
          <p:cNvPr id="720" name="Google Shape;720;p6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pic>
        <p:nvPicPr>
          <p:cNvPr id="721" name="Google Shape;721;p61"/>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722" name="Google Shape;722;p61"/>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723" name="Google Shape;723;p61"/>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724" name="Google Shape;724;p61"/>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725" name="Google Shape;725;p61"/>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726" name="Google Shape;726;p61"/>
          <p:cNvPicPr preferRelativeResize="0"/>
          <p:nvPr/>
        </p:nvPicPr>
        <p:blipFill>
          <a:blip r:embed="rId10">
            <a:alphaModFix/>
          </a:blip>
          <a:stretch>
            <a:fillRect/>
          </a:stretch>
        </p:blipFill>
        <p:spPr>
          <a:xfrm>
            <a:off x="2651335" y="4860987"/>
            <a:ext cx="646500" cy="646500"/>
          </a:xfrm>
          <a:prstGeom prst="rect">
            <a:avLst/>
          </a:prstGeom>
          <a:noFill/>
          <a:ln>
            <a:noFill/>
          </a:ln>
        </p:spPr>
      </p:pic>
      <p:sp>
        <p:nvSpPr>
          <p:cNvPr id="727" name="Google Shape;727;p61"/>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 - Évaluation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06"/>
                                        </p:tgtEl>
                                        <p:attrNameLst>
                                          <p:attrName>style.visibility</p:attrName>
                                        </p:attrNameLst>
                                      </p:cBhvr>
                                      <p:to>
                                        <p:strVal val="visible"/>
                                      </p:to>
                                    </p:set>
                                    <p:animEffect filter="fade" transition="in">
                                      <p:cBhvr>
                                        <p:cTn dur="250"/>
                                        <p:tgtEl>
                                          <p:spTgt spid="706"/>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713"/>
                                        </p:tgtEl>
                                        <p:attrNameLst>
                                          <p:attrName>style.visibility</p:attrName>
                                        </p:attrNameLst>
                                      </p:cBhvr>
                                      <p:to>
                                        <p:strVal val="visible"/>
                                      </p:to>
                                    </p:set>
                                    <p:animEffect filter="fade" transition="in">
                                      <p:cBhvr>
                                        <p:cTn dur="1000"/>
                                        <p:tgtEl>
                                          <p:spTgt spid="713"/>
                                        </p:tgtEl>
                                      </p:cBhvr>
                                    </p:animEffect>
                                  </p:childTnLst>
                                </p:cTn>
                              </p:par>
                              <p:par>
                                <p:cTn fill="hold" nodeType="withEffect" presetClass="entr" presetID="10" presetSubtype="0">
                                  <p:stCondLst>
                                    <p:cond delay="0"/>
                                  </p:stCondLst>
                                  <p:childTnLst>
                                    <p:set>
                                      <p:cBhvr>
                                        <p:cTn dur="1" fill="hold">
                                          <p:stCondLst>
                                            <p:cond delay="0"/>
                                          </p:stCondLst>
                                        </p:cTn>
                                        <p:tgtEl>
                                          <p:spTgt spid="714"/>
                                        </p:tgtEl>
                                        <p:attrNameLst>
                                          <p:attrName>style.visibility</p:attrName>
                                        </p:attrNameLst>
                                      </p:cBhvr>
                                      <p:to>
                                        <p:strVal val="visible"/>
                                      </p:to>
                                    </p:set>
                                    <p:animEffect filter="fade" transition="in">
                                      <p:cBhvr>
                                        <p:cTn dur="1000"/>
                                        <p:tgtEl>
                                          <p:spTgt spid="714"/>
                                        </p:tgtEl>
                                      </p:cBhvr>
                                    </p:animEffect>
                                  </p:childTnLst>
                                </p:cTn>
                              </p:par>
                              <p:par>
                                <p:cTn fill="hold" nodeType="withEffect" presetClass="entr" presetID="10" presetSubtype="0">
                                  <p:stCondLst>
                                    <p:cond delay="0"/>
                                  </p:stCondLst>
                                  <p:childTnLst>
                                    <p:set>
                                      <p:cBhvr>
                                        <p:cTn dur="1" fill="hold">
                                          <p:stCondLst>
                                            <p:cond delay="0"/>
                                          </p:stCondLst>
                                        </p:cTn>
                                        <p:tgtEl>
                                          <p:spTgt spid="715"/>
                                        </p:tgtEl>
                                        <p:attrNameLst>
                                          <p:attrName>style.visibility</p:attrName>
                                        </p:attrNameLst>
                                      </p:cBhvr>
                                      <p:to>
                                        <p:strVal val="visible"/>
                                      </p:to>
                                    </p:set>
                                    <p:animEffect filter="fade" transition="in">
                                      <p:cBhvr>
                                        <p:cTn dur="1000"/>
                                        <p:tgtEl>
                                          <p:spTgt spid="715"/>
                                        </p:tgtEl>
                                      </p:cBhvr>
                                    </p:animEffect>
                                  </p:childTnLst>
                                </p:cTn>
                              </p:par>
                              <p:par>
                                <p:cTn fill="hold" nodeType="withEffect" presetClass="entr" presetID="2" presetSubtype="4">
                                  <p:stCondLst>
                                    <p:cond delay="0"/>
                                  </p:stCondLst>
                                  <p:childTnLst>
                                    <p:set>
                                      <p:cBhvr>
                                        <p:cTn dur="1" fill="hold">
                                          <p:stCondLst>
                                            <p:cond delay="0"/>
                                          </p:stCondLst>
                                        </p:cTn>
                                        <p:tgtEl>
                                          <p:spTgt spid="721"/>
                                        </p:tgtEl>
                                        <p:attrNameLst>
                                          <p:attrName>style.visibility</p:attrName>
                                        </p:attrNameLst>
                                      </p:cBhvr>
                                      <p:to>
                                        <p:strVal val="visible"/>
                                      </p:to>
                                    </p:set>
                                    <p:anim calcmode="lin" valueType="num">
                                      <p:cBhvr additive="base">
                                        <p:cTn dur="1000"/>
                                        <p:tgtEl>
                                          <p:spTgt spid="7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4"/>
                                        </p:tgtEl>
                                        <p:attrNameLst>
                                          <p:attrName>style.visibility</p:attrName>
                                        </p:attrNameLst>
                                      </p:cBhvr>
                                      <p:to>
                                        <p:strVal val="visible"/>
                                      </p:to>
                                    </p:set>
                                    <p:anim calcmode="lin" valueType="num">
                                      <p:cBhvr additive="base">
                                        <p:cTn dur="1000"/>
                                        <p:tgtEl>
                                          <p:spTgt spid="7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2"/>
                                        </p:tgtEl>
                                        <p:attrNameLst>
                                          <p:attrName>style.visibility</p:attrName>
                                        </p:attrNameLst>
                                      </p:cBhvr>
                                      <p:to>
                                        <p:strVal val="visible"/>
                                      </p:to>
                                    </p:set>
                                    <p:anim calcmode="lin" valueType="num">
                                      <p:cBhvr additive="base">
                                        <p:cTn dur="1000"/>
                                        <p:tgtEl>
                                          <p:spTgt spid="7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3"/>
                                        </p:tgtEl>
                                        <p:attrNameLst>
                                          <p:attrName>style.visibility</p:attrName>
                                        </p:attrNameLst>
                                      </p:cBhvr>
                                      <p:to>
                                        <p:strVal val="visible"/>
                                      </p:to>
                                    </p:set>
                                    <p:anim calcmode="lin" valueType="num">
                                      <p:cBhvr additive="base">
                                        <p:cTn dur="1000"/>
                                        <p:tgtEl>
                                          <p:spTgt spid="7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31" name="Shape 731"/>
        <p:cNvGrpSpPr/>
        <p:nvPr/>
      </p:nvGrpSpPr>
      <p:grpSpPr>
        <a:xfrm>
          <a:off x="0" y="0"/>
          <a:ext cx="0" cy="0"/>
          <a:chOff x="0" y="0"/>
          <a:chExt cx="0" cy="0"/>
        </a:xfrm>
      </p:grpSpPr>
      <p:pic>
        <p:nvPicPr>
          <p:cNvPr descr="A picture containing container, square&#10;&#10;Description automatically generated" id="732" name="Google Shape;732;p62"/>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733" name="Google Shape;733;p62"/>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734" name="Google Shape;734;p62"/>
          <p:cNvPicPr preferRelativeResize="0"/>
          <p:nvPr/>
        </p:nvPicPr>
        <p:blipFill rotWithShape="1">
          <a:blip r:embed="rId3">
            <a:alphaModFix/>
          </a:blip>
          <a:srcRect b="0" l="0" r="0" t="0"/>
          <a:stretch/>
        </p:blipFill>
        <p:spPr>
          <a:xfrm>
            <a:off x="1565348" y="2208001"/>
            <a:ext cx="1814053" cy="1814053"/>
          </a:xfrm>
          <a:prstGeom prst="rect">
            <a:avLst/>
          </a:prstGeom>
          <a:noFill/>
          <a:ln>
            <a:noFill/>
          </a:ln>
        </p:spPr>
      </p:pic>
      <p:pic>
        <p:nvPicPr>
          <p:cNvPr descr="A picture containing container, square&#10;&#10;Description automatically generated" id="735" name="Google Shape;735;p62"/>
          <p:cNvPicPr preferRelativeResize="0"/>
          <p:nvPr/>
        </p:nvPicPr>
        <p:blipFill rotWithShape="1">
          <a:blip r:embed="rId3">
            <a:alphaModFix/>
          </a:blip>
          <a:srcRect b="0" l="0" r="0" t="0"/>
          <a:stretch/>
        </p:blipFill>
        <p:spPr>
          <a:xfrm>
            <a:off x="9194682" y="2276830"/>
            <a:ext cx="1814053" cy="1814053"/>
          </a:xfrm>
          <a:prstGeom prst="rect">
            <a:avLst/>
          </a:prstGeom>
          <a:noFill/>
          <a:ln>
            <a:noFill/>
          </a:ln>
        </p:spPr>
      </p:pic>
      <p:pic>
        <p:nvPicPr>
          <p:cNvPr descr="A picture containing container, square&#10;&#10;Description automatically generated" id="736" name="Google Shape;736;p62"/>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737" name="Google Shape;737;p62"/>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738" name="Google Shape;738;p62"/>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9" name="Google Shape;739;p62"/>
          <p:cNvSpPr txBox="1"/>
          <p:nvPr/>
        </p:nvSpPr>
        <p:spPr>
          <a:xfrm>
            <a:off x="4415651" y="11218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Projet de recherche</a:t>
            </a:r>
            <a:endParaRPr/>
          </a:p>
        </p:txBody>
      </p:sp>
      <p:pic>
        <p:nvPicPr>
          <p:cNvPr id="740" name="Google Shape;740;p62"/>
          <p:cNvPicPr preferRelativeResize="0"/>
          <p:nvPr/>
        </p:nvPicPr>
        <p:blipFill>
          <a:blip r:embed="rId4">
            <a:alphaModFix/>
          </a:blip>
          <a:stretch>
            <a:fillRect/>
          </a:stretch>
        </p:blipFill>
        <p:spPr>
          <a:xfrm>
            <a:off x="3531801" y="2340447"/>
            <a:ext cx="5510483" cy="3533225"/>
          </a:xfrm>
          <a:prstGeom prst="rect">
            <a:avLst/>
          </a:prstGeom>
          <a:noFill/>
          <a:ln>
            <a:noFill/>
          </a:ln>
        </p:spPr>
      </p:pic>
      <p:sp>
        <p:nvSpPr>
          <p:cNvPr id="741" name="Google Shape;741;p62"/>
          <p:cNvSpPr txBox="1"/>
          <p:nvPr/>
        </p:nvSpPr>
        <p:spPr>
          <a:xfrm>
            <a:off x="3498400" y="6104200"/>
            <a:ext cx="56910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1000"/>
              </a:spcAft>
              <a:buNone/>
            </a:pPr>
            <a:r>
              <a:rPr b="1" lang="en-US">
                <a:solidFill>
                  <a:schemeClr val="lt1"/>
                </a:solidFill>
                <a:latin typeface="Press Start 2P"/>
                <a:ea typeface="Press Start 2P"/>
                <a:cs typeface="Press Start 2P"/>
                <a:sym typeface="Press Start 2P"/>
              </a:rPr>
              <a:t>Programme </a:t>
            </a:r>
            <a:r>
              <a:rPr b="1" i="1" lang="en-US" u="sng">
                <a:solidFill>
                  <a:srgbClr val="00FFFF"/>
                </a:solidFill>
                <a:latin typeface="Press Start 2P"/>
                <a:ea typeface="Press Start 2P"/>
                <a:cs typeface="Press Start 2P"/>
                <a:sym typeface="Press Start 2P"/>
                <a:hlinkClick r:id="rId5">
                  <a:extLst>
                    <a:ext uri="{A12FA001-AC4F-418D-AE19-62706E023703}">
                      <ahyp:hlinkClr val="tx"/>
                    </a:ext>
                  </a:extLst>
                </a:hlinkClick>
              </a:rPr>
              <a:t>Engagement</a:t>
            </a:r>
            <a:endParaRPr b="1">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32"/>
                                        </p:tgtEl>
                                        <p:attrNameLst>
                                          <p:attrName>style.visibility</p:attrName>
                                        </p:attrNameLst>
                                      </p:cBhvr>
                                      <p:to>
                                        <p:strVal val="visible"/>
                                      </p:to>
                                    </p:set>
                                    <p:anim calcmode="lin" valueType="num">
                                      <p:cBhvr additive="base">
                                        <p:cTn dur="1000"/>
                                        <p:tgtEl>
                                          <p:spTgt spid="7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33"/>
                                        </p:tgtEl>
                                        <p:attrNameLst>
                                          <p:attrName>style.visibility</p:attrName>
                                        </p:attrNameLst>
                                      </p:cBhvr>
                                      <p:to>
                                        <p:strVal val="visible"/>
                                      </p:to>
                                    </p:set>
                                    <p:anim calcmode="lin" valueType="num">
                                      <p:cBhvr additive="base">
                                        <p:cTn dur="1000"/>
                                        <p:tgtEl>
                                          <p:spTgt spid="7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34"/>
                                        </p:tgtEl>
                                        <p:attrNameLst>
                                          <p:attrName>style.visibility</p:attrName>
                                        </p:attrNameLst>
                                      </p:cBhvr>
                                      <p:to>
                                        <p:strVal val="visible"/>
                                      </p:to>
                                    </p:set>
                                    <p:anim calcmode="lin" valueType="num">
                                      <p:cBhvr additive="base">
                                        <p:cTn dur="1000"/>
                                        <p:tgtEl>
                                          <p:spTgt spid="7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35"/>
                                        </p:tgtEl>
                                        <p:attrNameLst>
                                          <p:attrName>style.visibility</p:attrName>
                                        </p:attrNameLst>
                                      </p:cBhvr>
                                      <p:to>
                                        <p:strVal val="visible"/>
                                      </p:to>
                                    </p:set>
                                    <p:anim calcmode="lin" valueType="num">
                                      <p:cBhvr additive="base">
                                        <p:cTn dur="1000"/>
                                        <p:tgtEl>
                                          <p:spTgt spid="7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36"/>
                                        </p:tgtEl>
                                        <p:attrNameLst>
                                          <p:attrName>style.visibility</p:attrName>
                                        </p:attrNameLst>
                                      </p:cBhvr>
                                      <p:to>
                                        <p:strVal val="visible"/>
                                      </p:to>
                                    </p:set>
                                    <p:anim calcmode="lin" valueType="num">
                                      <p:cBhvr additive="base">
                                        <p:cTn dur="1000"/>
                                        <p:tgtEl>
                                          <p:spTgt spid="7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37"/>
                                        </p:tgtEl>
                                        <p:attrNameLst>
                                          <p:attrName>style.visibility</p:attrName>
                                        </p:attrNameLst>
                                      </p:cBhvr>
                                      <p:to>
                                        <p:strVal val="visible"/>
                                      </p:to>
                                    </p:set>
                                    <p:anim calcmode="lin" valueType="num">
                                      <p:cBhvr additive="base">
                                        <p:cTn dur="1000"/>
                                        <p:tgtEl>
                                          <p:spTgt spid="73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45" name="Shape 745"/>
        <p:cNvGrpSpPr/>
        <p:nvPr/>
      </p:nvGrpSpPr>
      <p:grpSpPr>
        <a:xfrm>
          <a:off x="0" y="0"/>
          <a:ext cx="0" cy="0"/>
          <a:chOff x="0" y="0"/>
          <a:chExt cx="0" cy="0"/>
        </a:xfrm>
      </p:grpSpPr>
      <p:pic>
        <p:nvPicPr>
          <p:cNvPr descr="A picture containing container, square&#10;&#10;Description automatically generated" id="746" name="Google Shape;746;p63"/>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747" name="Google Shape;747;p63"/>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748" name="Google Shape;748;p63"/>
          <p:cNvPicPr preferRelativeResize="0"/>
          <p:nvPr/>
        </p:nvPicPr>
        <p:blipFill rotWithShape="1">
          <a:blip r:embed="rId3">
            <a:alphaModFix/>
          </a:blip>
          <a:srcRect b="0" l="0" r="0" t="0"/>
          <a:stretch/>
        </p:blipFill>
        <p:spPr>
          <a:xfrm>
            <a:off x="1565348" y="2208001"/>
            <a:ext cx="1814053" cy="1814053"/>
          </a:xfrm>
          <a:prstGeom prst="rect">
            <a:avLst/>
          </a:prstGeom>
          <a:noFill/>
          <a:ln>
            <a:noFill/>
          </a:ln>
        </p:spPr>
      </p:pic>
      <p:pic>
        <p:nvPicPr>
          <p:cNvPr descr="A picture containing container, square&#10;&#10;Description automatically generated" id="749" name="Google Shape;749;p63"/>
          <p:cNvPicPr preferRelativeResize="0"/>
          <p:nvPr/>
        </p:nvPicPr>
        <p:blipFill rotWithShape="1">
          <a:blip r:embed="rId3">
            <a:alphaModFix/>
          </a:blip>
          <a:srcRect b="0" l="0" r="0" t="0"/>
          <a:stretch/>
        </p:blipFill>
        <p:spPr>
          <a:xfrm>
            <a:off x="9194682" y="2276830"/>
            <a:ext cx="1814053" cy="1814053"/>
          </a:xfrm>
          <a:prstGeom prst="rect">
            <a:avLst/>
          </a:prstGeom>
          <a:noFill/>
          <a:ln>
            <a:noFill/>
          </a:ln>
        </p:spPr>
      </p:pic>
      <p:pic>
        <p:nvPicPr>
          <p:cNvPr descr="A picture containing container, square&#10;&#10;Description automatically generated" id="750" name="Google Shape;750;p63"/>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751" name="Google Shape;751;p63"/>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752" name="Google Shape;752;p63"/>
          <p:cNvSpPr/>
          <p:nvPr/>
        </p:nvSpPr>
        <p:spPr>
          <a:xfrm>
            <a:off x="2333650" y="374550"/>
            <a:ext cx="7720200" cy="16752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3" name="Google Shape;753;p63"/>
          <p:cNvSpPr txBox="1"/>
          <p:nvPr/>
        </p:nvSpPr>
        <p:spPr>
          <a:xfrm>
            <a:off x="2205850" y="512300"/>
            <a:ext cx="8095200" cy="1477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Projet de recherche : </a:t>
            </a:r>
            <a:br>
              <a:rPr lang="en-US" sz="1800">
                <a:solidFill>
                  <a:srgbClr val="D8D8D8"/>
                </a:solidFill>
                <a:latin typeface="Press Start 2P"/>
                <a:ea typeface="Press Start 2P"/>
                <a:cs typeface="Press Start 2P"/>
                <a:sym typeface="Press Start 2P"/>
              </a:rPr>
            </a:br>
            <a:r>
              <a:rPr lang="en-US" sz="1800">
                <a:solidFill>
                  <a:srgbClr val="D8D8D8"/>
                </a:solidFill>
                <a:latin typeface="Press Start 2P"/>
                <a:ea typeface="Press Start 2P"/>
                <a:cs typeface="Press Start 2P"/>
                <a:sym typeface="Press Start 2P"/>
              </a:rPr>
              <a:t>Avantages et défis de l’usage de Minecraft Education dans l’enseignement-apprentissage des mathématiques</a:t>
            </a:r>
            <a:endParaRPr sz="1800">
              <a:solidFill>
                <a:srgbClr val="D8D8D8"/>
              </a:solidFill>
              <a:latin typeface="Press Start 2P"/>
              <a:ea typeface="Press Start 2P"/>
              <a:cs typeface="Press Start 2P"/>
              <a:sym typeface="Press Start 2P"/>
            </a:endParaRPr>
          </a:p>
        </p:txBody>
      </p:sp>
      <p:sp>
        <p:nvSpPr>
          <p:cNvPr id="754" name="Google Shape;754;p63"/>
          <p:cNvSpPr txBox="1"/>
          <p:nvPr/>
        </p:nvSpPr>
        <p:spPr>
          <a:xfrm>
            <a:off x="3303200" y="2704875"/>
            <a:ext cx="6599700" cy="29553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Année de démarrage de la recherche participative</a:t>
            </a:r>
            <a:endParaRPr b="1">
              <a:solidFill>
                <a:schemeClr val="lt1"/>
              </a:solidFill>
              <a:latin typeface="Press Start 2P"/>
              <a:ea typeface="Press Start 2P"/>
              <a:cs typeface="Press Start 2P"/>
              <a:sym typeface="Press Start 2P"/>
            </a:endParaRPr>
          </a:p>
          <a:p>
            <a:pPr indent="-317500" lvl="1" marL="914400" marR="0" rtl="0" algn="l">
              <a:lnSpc>
                <a:spcPct val="150000"/>
              </a:lnSpc>
              <a:spcBef>
                <a:spcPts val="100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Travail de synthèse des connaissances</a:t>
            </a:r>
            <a:endParaRPr b="1">
              <a:solidFill>
                <a:schemeClr val="lt1"/>
              </a:solidFill>
              <a:latin typeface="Press Start 2P"/>
              <a:ea typeface="Press Start 2P"/>
              <a:cs typeface="Press Start 2P"/>
              <a:sym typeface="Press Start 2P"/>
            </a:endParaRPr>
          </a:p>
          <a:p>
            <a:pPr indent="-317500" lvl="1" marL="914400" marR="0" rtl="0" algn="l">
              <a:lnSpc>
                <a:spcPct val="150000"/>
              </a:lnSpc>
              <a:spcBef>
                <a:spcPts val="100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Rencontres de travail avec des 8 enseignant(e)s et 6 CP (1 journée et 4 demi-journées)</a:t>
            </a:r>
            <a:endParaRPr b="1">
              <a:solidFill>
                <a:schemeClr val="lt1"/>
              </a:solidFill>
              <a:latin typeface="Press Start 2P"/>
              <a:ea typeface="Press Start 2P"/>
              <a:cs typeface="Press Start 2P"/>
              <a:sym typeface="Press Start 2P"/>
            </a:endParaRPr>
          </a:p>
          <a:p>
            <a:pPr indent="-317500" lvl="0" marL="457200" marR="0" rtl="0" algn="l">
              <a:lnSpc>
                <a:spcPct val="150000"/>
              </a:lnSpc>
              <a:spcBef>
                <a:spcPts val="1000"/>
              </a:spcBef>
              <a:spcAft>
                <a:spcPts val="100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Collecte de données en avril 2024</a:t>
            </a:r>
            <a:endParaRPr b="1">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46"/>
                                        </p:tgtEl>
                                        <p:attrNameLst>
                                          <p:attrName>style.visibility</p:attrName>
                                        </p:attrNameLst>
                                      </p:cBhvr>
                                      <p:to>
                                        <p:strVal val="visible"/>
                                      </p:to>
                                    </p:set>
                                    <p:anim calcmode="lin" valueType="num">
                                      <p:cBhvr additive="base">
                                        <p:cTn dur="1000"/>
                                        <p:tgtEl>
                                          <p:spTgt spid="7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47"/>
                                        </p:tgtEl>
                                        <p:attrNameLst>
                                          <p:attrName>style.visibility</p:attrName>
                                        </p:attrNameLst>
                                      </p:cBhvr>
                                      <p:to>
                                        <p:strVal val="visible"/>
                                      </p:to>
                                    </p:set>
                                    <p:anim calcmode="lin" valueType="num">
                                      <p:cBhvr additive="base">
                                        <p:cTn dur="1000"/>
                                        <p:tgtEl>
                                          <p:spTgt spid="7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48"/>
                                        </p:tgtEl>
                                        <p:attrNameLst>
                                          <p:attrName>style.visibility</p:attrName>
                                        </p:attrNameLst>
                                      </p:cBhvr>
                                      <p:to>
                                        <p:strVal val="visible"/>
                                      </p:to>
                                    </p:set>
                                    <p:anim calcmode="lin" valueType="num">
                                      <p:cBhvr additive="base">
                                        <p:cTn dur="1000"/>
                                        <p:tgtEl>
                                          <p:spTgt spid="7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49"/>
                                        </p:tgtEl>
                                        <p:attrNameLst>
                                          <p:attrName>style.visibility</p:attrName>
                                        </p:attrNameLst>
                                      </p:cBhvr>
                                      <p:to>
                                        <p:strVal val="visible"/>
                                      </p:to>
                                    </p:set>
                                    <p:anim calcmode="lin" valueType="num">
                                      <p:cBhvr additive="base">
                                        <p:cTn dur="1000"/>
                                        <p:tgtEl>
                                          <p:spTgt spid="7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0"/>
                                        </p:tgtEl>
                                        <p:attrNameLst>
                                          <p:attrName>style.visibility</p:attrName>
                                        </p:attrNameLst>
                                      </p:cBhvr>
                                      <p:to>
                                        <p:strVal val="visible"/>
                                      </p:to>
                                    </p:set>
                                    <p:anim calcmode="lin" valueType="num">
                                      <p:cBhvr additive="base">
                                        <p:cTn dur="1000"/>
                                        <p:tgtEl>
                                          <p:spTgt spid="7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1"/>
                                        </p:tgtEl>
                                        <p:attrNameLst>
                                          <p:attrName>style.visibility</p:attrName>
                                        </p:attrNameLst>
                                      </p:cBhvr>
                                      <p:to>
                                        <p:strVal val="visible"/>
                                      </p:to>
                                    </p:set>
                                    <p:anim calcmode="lin" valueType="num">
                                      <p:cBhvr additive="base">
                                        <p:cTn dur="1000"/>
                                        <p:tgtEl>
                                          <p:spTgt spid="75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58" name="Shape 758"/>
        <p:cNvGrpSpPr/>
        <p:nvPr/>
      </p:nvGrpSpPr>
      <p:grpSpPr>
        <a:xfrm>
          <a:off x="0" y="0"/>
          <a:ext cx="0" cy="0"/>
          <a:chOff x="0" y="0"/>
          <a:chExt cx="0" cy="0"/>
        </a:xfrm>
      </p:grpSpPr>
      <p:pic>
        <p:nvPicPr>
          <p:cNvPr descr="A picture containing container, square&#10;&#10;Description automatically generated" id="759" name="Google Shape;759;p64"/>
          <p:cNvPicPr preferRelativeResize="0"/>
          <p:nvPr/>
        </p:nvPicPr>
        <p:blipFill rotWithShape="1">
          <a:blip r:embed="rId3">
            <a:alphaModFix/>
          </a:blip>
          <a:srcRect b="0" l="0" r="0" t="0"/>
          <a:stretch/>
        </p:blipFill>
        <p:spPr>
          <a:xfrm>
            <a:off x="10445850" y="34922"/>
            <a:ext cx="1300063" cy="1300063"/>
          </a:xfrm>
          <a:prstGeom prst="rect">
            <a:avLst/>
          </a:prstGeom>
          <a:noFill/>
          <a:ln>
            <a:noFill/>
          </a:ln>
        </p:spPr>
      </p:pic>
      <p:pic>
        <p:nvPicPr>
          <p:cNvPr descr="A picture containing container, square&#10;&#10;Description automatically generated" id="760" name="Google Shape;760;p64"/>
          <p:cNvPicPr preferRelativeResize="0"/>
          <p:nvPr/>
        </p:nvPicPr>
        <p:blipFill rotWithShape="1">
          <a:blip r:embed="rId3">
            <a:alphaModFix/>
          </a:blip>
          <a:srcRect b="0" l="0" r="0" t="0"/>
          <a:stretch/>
        </p:blipFill>
        <p:spPr>
          <a:xfrm>
            <a:off x="480233" y="69747"/>
            <a:ext cx="1300063" cy="1300063"/>
          </a:xfrm>
          <a:prstGeom prst="rect">
            <a:avLst/>
          </a:prstGeom>
          <a:noFill/>
          <a:ln>
            <a:noFill/>
          </a:ln>
        </p:spPr>
      </p:pic>
      <p:sp>
        <p:nvSpPr>
          <p:cNvPr id="761" name="Google Shape;761;p64"/>
          <p:cNvSpPr/>
          <p:nvPr/>
        </p:nvSpPr>
        <p:spPr>
          <a:xfrm>
            <a:off x="2824950" y="263525"/>
            <a:ext cx="6542100" cy="10842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2" name="Google Shape;762;p64"/>
          <p:cNvSpPr txBox="1"/>
          <p:nvPr/>
        </p:nvSpPr>
        <p:spPr>
          <a:xfrm>
            <a:off x="2922750" y="396525"/>
            <a:ext cx="63465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Plusieurs avantages et quelques défis pédagogiques (à ce jour)</a:t>
            </a:r>
            <a:endParaRPr/>
          </a:p>
        </p:txBody>
      </p:sp>
      <p:graphicFrame>
        <p:nvGraphicFramePr>
          <p:cNvPr id="763" name="Google Shape;763;p64"/>
          <p:cNvGraphicFramePr/>
          <p:nvPr/>
        </p:nvGraphicFramePr>
        <p:xfrm>
          <a:off x="362400" y="1638300"/>
          <a:ext cx="3000000" cy="3000000"/>
        </p:xfrm>
        <a:graphic>
          <a:graphicData uri="http://schemas.openxmlformats.org/drawingml/2006/table">
            <a:tbl>
              <a:tblPr>
                <a:noFill/>
                <a:tableStyleId>{CF0D0FDE-8814-4399-90AA-E99ECA5D1C4D}</a:tableStyleId>
              </a:tblPr>
              <a:tblGrid>
                <a:gridCol w="6237725"/>
              </a:tblGrid>
              <a:tr h="381000">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Avantages pédagogiques</a:t>
                      </a:r>
                      <a:endParaRPr>
                        <a:solidFill>
                          <a:schemeClr val="lt1"/>
                        </a:solidFill>
                        <a:latin typeface="Press Start 2P"/>
                        <a:ea typeface="Press Start 2P"/>
                        <a:cs typeface="Press Start 2P"/>
                        <a:sym typeface="Press Start 2P"/>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Enfants voient que des concepts mathématiques peuvent s’appliquer dans d’autres domaines scolaires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(Jensen et Hanghøj, 2020)</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Échange de connaissances entre les enfants qui connaissent bien Minecraft et ceux qui sont habiles en mathématiques </a:t>
                      </a:r>
                      <a:r>
                        <a:rPr lang="en-US" sz="1500">
                          <a:solidFill>
                            <a:schemeClr val="lt1"/>
                          </a:solidFill>
                          <a:latin typeface="Calibri"/>
                          <a:ea typeface="Calibri"/>
                          <a:cs typeface="Calibri"/>
                          <a:sym typeface="Calibri"/>
                        </a:rPr>
                        <a:t>(Jensen et Hanghøj, 2020)</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Logiciel déjà connu des enfants afin de les rejoindre plus facilement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(Nebel et al., 2016)</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Reproduire à peu près n’importe quel objet ou forme, ce qui favorise la création </a:t>
                      </a:r>
                      <a:r>
                        <a:rPr lang="en-US" sz="1500">
                          <a:solidFill>
                            <a:schemeClr val="lt1"/>
                          </a:solidFill>
                          <a:latin typeface="Calibri"/>
                          <a:ea typeface="Calibri"/>
                          <a:cs typeface="Calibri"/>
                          <a:sym typeface="Calibri"/>
                        </a:rPr>
                        <a:t>(Nebel et al., 2016)</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Augmente la motivation d’explorer un sujet </a:t>
                      </a:r>
                      <a:r>
                        <a:rPr lang="en-US" sz="1500">
                          <a:solidFill>
                            <a:schemeClr val="lt1"/>
                          </a:solidFill>
                          <a:latin typeface="Calibri"/>
                          <a:ea typeface="Calibri"/>
                          <a:cs typeface="Calibri"/>
                          <a:sym typeface="Calibri"/>
                        </a:rPr>
                        <a:t>(Bayliss, 2012)</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Élèves autistes ont une interaction positive avec leur enseignant, en leur laissant exprimer leurs intérêts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(Petrov, 2014)</a:t>
                      </a:r>
                      <a:endParaRPr sz="1500">
                        <a:solidFill>
                          <a:schemeClr val="lt1"/>
                        </a:solidFill>
                        <a:latin typeface="Calibri"/>
                        <a:ea typeface="Calibri"/>
                        <a:cs typeface="Calibri"/>
                        <a:sym typeface="Calibri"/>
                      </a:endParaRPr>
                    </a:p>
                  </a:txBody>
                  <a:tcPr marT="91425" marB="91425" marR="91425" marL="91425"/>
                </a:tc>
              </a:tr>
            </a:tbl>
          </a:graphicData>
        </a:graphic>
      </p:graphicFrame>
      <p:graphicFrame>
        <p:nvGraphicFramePr>
          <p:cNvPr id="764" name="Google Shape;764;p64"/>
          <p:cNvGraphicFramePr/>
          <p:nvPr/>
        </p:nvGraphicFramePr>
        <p:xfrm>
          <a:off x="6795275" y="1638300"/>
          <a:ext cx="3000000" cy="3000000"/>
        </p:xfrm>
        <a:graphic>
          <a:graphicData uri="http://schemas.openxmlformats.org/drawingml/2006/table">
            <a:tbl>
              <a:tblPr>
                <a:noFill/>
                <a:tableStyleId>{CF0D0FDE-8814-4399-90AA-E99ECA5D1C4D}</a:tableStyleId>
              </a:tblPr>
              <a:tblGrid>
                <a:gridCol w="5239675"/>
              </a:tblGrid>
              <a:tr h="372475">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Défis pédagogiques</a:t>
                      </a:r>
                      <a:endParaRPr>
                        <a:solidFill>
                          <a:schemeClr val="lt1"/>
                        </a:solidFill>
                        <a:latin typeface="Press Start 2P"/>
                        <a:ea typeface="Press Start 2P"/>
                        <a:cs typeface="Press Start 2P"/>
                        <a:sym typeface="Press Start 2P"/>
                      </a:endParaRPr>
                    </a:p>
                  </a:txBody>
                  <a:tcPr marT="91425" marB="91425" marR="91425" marL="91425"/>
                </a:tc>
              </a:tr>
              <a:tr h="830925">
                <a:tc>
                  <a:txBody>
                    <a:bodyPr/>
                    <a:lstStyle/>
                    <a:p>
                      <a:pPr indent="0" lvl="0" marL="0" rtl="0" algn="ctr">
                        <a:spcBef>
                          <a:spcPts val="0"/>
                        </a:spcBef>
                        <a:spcAft>
                          <a:spcPts val="0"/>
                        </a:spcAft>
                        <a:buClr>
                          <a:schemeClr val="dk1"/>
                        </a:buClr>
                        <a:buSzPts val="1100"/>
                        <a:buFont typeface="Arial"/>
                        <a:buNone/>
                      </a:pPr>
                      <a:r>
                        <a:rPr lang="en-US" sz="1700">
                          <a:solidFill>
                            <a:schemeClr val="lt1"/>
                          </a:solidFill>
                          <a:latin typeface="Calibri"/>
                          <a:ea typeface="Calibri"/>
                          <a:cs typeface="Calibri"/>
                          <a:sym typeface="Calibri"/>
                        </a:rPr>
                        <a:t>Expertise n’est pas nécessairement développée chez les enseignants </a:t>
                      </a:r>
                      <a:r>
                        <a:rPr lang="en-US" sz="1500">
                          <a:solidFill>
                            <a:schemeClr val="lt1"/>
                          </a:solidFill>
                          <a:latin typeface="Calibri"/>
                          <a:ea typeface="Calibri"/>
                          <a:cs typeface="Calibri"/>
                          <a:sym typeface="Calibri"/>
                        </a:rPr>
                        <a:t>(Gregory et al., 2013, cité dans Nebel et al., 2016)</a:t>
                      </a:r>
                      <a:endParaRPr sz="1500">
                        <a:solidFill>
                          <a:schemeClr val="lt1"/>
                        </a:solidFill>
                        <a:latin typeface="Calibri"/>
                        <a:ea typeface="Calibri"/>
                        <a:cs typeface="Calibri"/>
                        <a:sym typeface="Calibri"/>
                      </a:endParaRPr>
                    </a:p>
                  </a:txBody>
                  <a:tcPr marT="91425" marB="91425" marR="91425" marL="91425"/>
                </a:tc>
              </a:tr>
              <a:tr h="1002850">
                <a:tc>
                  <a:txBody>
                    <a:bodyPr/>
                    <a:lstStyle/>
                    <a:p>
                      <a:pPr indent="0" lvl="0" marL="0" rtl="0" algn="ctr">
                        <a:spcBef>
                          <a:spcPts val="0"/>
                        </a:spcBef>
                        <a:spcAft>
                          <a:spcPts val="0"/>
                        </a:spcAft>
                        <a:buClr>
                          <a:schemeClr val="dk1"/>
                        </a:buClr>
                        <a:buSzPts val="1100"/>
                        <a:buFont typeface="Arial"/>
                        <a:buNone/>
                      </a:pPr>
                      <a:r>
                        <a:rPr lang="en-US" sz="1700">
                          <a:solidFill>
                            <a:schemeClr val="lt1"/>
                          </a:solidFill>
                          <a:latin typeface="Calibri"/>
                          <a:ea typeface="Calibri"/>
                          <a:cs typeface="Calibri"/>
                          <a:sym typeface="Calibri"/>
                        </a:rPr>
                        <a:t>Idées pré-existantes des joueurs expérimentés peuvent demeurer même quand l’environnement les contredit </a:t>
                      </a:r>
                      <a:r>
                        <a:rPr lang="en-US" sz="1500">
                          <a:solidFill>
                            <a:schemeClr val="lt1"/>
                          </a:solidFill>
                          <a:latin typeface="Calibri"/>
                          <a:ea typeface="Calibri"/>
                          <a:cs typeface="Calibri"/>
                          <a:sym typeface="Calibri"/>
                        </a:rPr>
                        <a:t>(De Jong, 2006 cité dans Nebel et al., 2016)</a:t>
                      </a:r>
                      <a:endParaRPr sz="1500">
                        <a:solidFill>
                          <a:schemeClr val="lt1"/>
                        </a:solidFill>
                        <a:latin typeface="Calibri"/>
                        <a:ea typeface="Calibri"/>
                        <a:cs typeface="Calibri"/>
                        <a:sym typeface="Calibri"/>
                      </a:endParaRPr>
                    </a:p>
                  </a:txBody>
                  <a:tcPr marT="91425" marB="91425" marR="91425" marL="91425"/>
                </a:tc>
              </a:tr>
              <a:tr h="10028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Joueurs expérimentés peuvent rester dans leur manière habituelle d’agir, sans tester de nouvelles hypothèses </a:t>
                      </a:r>
                      <a:r>
                        <a:rPr lang="en-US" sz="1500">
                          <a:solidFill>
                            <a:schemeClr val="lt1"/>
                          </a:solidFill>
                          <a:latin typeface="Calibri"/>
                          <a:ea typeface="Calibri"/>
                          <a:cs typeface="Calibri"/>
                          <a:sym typeface="Calibri"/>
                        </a:rPr>
                        <a:t>(Dahlskog, 2012 cité dans Nebel et al., 2016)</a:t>
                      </a:r>
                      <a:endParaRPr sz="1500">
                        <a:solidFill>
                          <a:schemeClr val="lt1"/>
                        </a:solidFill>
                        <a:latin typeface="Calibri"/>
                        <a:ea typeface="Calibri"/>
                        <a:cs typeface="Calibri"/>
                        <a:sym typeface="Calibri"/>
                      </a:endParaRPr>
                    </a:p>
                  </a:txBody>
                  <a:tcPr marT="91425" marB="91425" marR="91425" marL="91425"/>
                </a:tc>
              </a:tr>
              <a:tr h="10566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Joueurs expérimentés peuvent aussi dominer dans des scénarios compétitifs et même collaboratifs </a:t>
                      </a:r>
                      <a:r>
                        <a:rPr lang="en-US" sz="1500">
                          <a:solidFill>
                            <a:schemeClr val="lt1"/>
                          </a:solidFill>
                          <a:latin typeface="Calibri"/>
                          <a:ea typeface="Calibri"/>
                          <a:cs typeface="Calibri"/>
                          <a:sym typeface="Calibri"/>
                        </a:rPr>
                        <a:t>(Hanghøj et al., 2014; Marklund et al., 2013, cités dans Nebel et al., 2016)</a:t>
                      </a:r>
                      <a:endParaRPr sz="1500">
                        <a:solidFill>
                          <a:schemeClr val="lt1"/>
                        </a:solidFill>
                        <a:latin typeface="Calibri"/>
                        <a:ea typeface="Calibri"/>
                        <a:cs typeface="Calibri"/>
                        <a:sym typeface="Calibri"/>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59"/>
                                        </p:tgtEl>
                                        <p:attrNameLst>
                                          <p:attrName>style.visibility</p:attrName>
                                        </p:attrNameLst>
                                      </p:cBhvr>
                                      <p:to>
                                        <p:strVal val="visible"/>
                                      </p:to>
                                    </p:set>
                                    <p:anim calcmode="lin" valueType="num">
                                      <p:cBhvr additive="base">
                                        <p:cTn dur="1000"/>
                                        <p:tgtEl>
                                          <p:spTgt spid="7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60"/>
                                        </p:tgtEl>
                                        <p:attrNameLst>
                                          <p:attrName>style.visibility</p:attrName>
                                        </p:attrNameLst>
                                      </p:cBhvr>
                                      <p:to>
                                        <p:strVal val="visible"/>
                                      </p:to>
                                    </p:set>
                                    <p:anim calcmode="lin" valueType="num">
                                      <p:cBhvr additive="base">
                                        <p:cTn dur="1000"/>
                                        <p:tgtEl>
                                          <p:spTgt spid="76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68" name="Shape 768"/>
        <p:cNvGrpSpPr/>
        <p:nvPr/>
      </p:nvGrpSpPr>
      <p:grpSpPr>
        <a:xfrm>
          <a:off x="0" y="0"/>
          <a:ext cx="0" cy="0"/>
          <a:chOff x="0" y="0"/>
          <a:chExt cx="0" cy="0"/>
        </a:xfrm>
      </p:grpSpPr>
      <p:pic>
        <p:nvPicPr>
          <p:cNvPr descr="A picture containing container, square&#10;&#10;Description automatically generated" id="769" name="Google Shape;769;p65"/>
          <p:cNvPicPr preferRelativeResize="0"/>
          <p:nvPr/>
        </p:nvPicPr>
        <p:blipFill rotWithShape="1">
          <a:blip r:embed="rId3">
            <a:alphaModFix/>
          </a:blip>
          <a:srcRect b="0" l="0" r="0" t="0"/>
          <a:stretch/>
        </p:blipFill>
        <p:spPr>
          <a:xfrm>
            <a:off x="10445850" y="34922"/>
            <a:ext cx="1300063" cy="1300063"/>
          </a:xfrm>
          <a:prstGeom prst="rect">
            <a:avLst/>
          </a:prstGeom>
          <a:noFill/>
          <a:ln>
            <a:noFill/>
          </a:ln>
        </p:spPr>
      </p:pic>
      <p:pic>
        <p:nvPicPr>
          <p:cNvPr descr="A picture containing container, square&#10;&#10;Description automatically generated" id="770" name="Google Shape;770;p65"/>
          <p:cNvPicPr preferRelativeResize="0"/>
          <p:nvPr/>
        </p:nvPicPr>
        <p:blipFill rotWithShape="1">
          <a:blip r:embed="rId3">
            <a:alphaModFix/>
          </a:blip>
          <a:srcRect b="0" l="0" r="0" t="0"/>
          <a:stretch/>
        </p:blipFill>
        <p:spPr>
          <a:xfrm>
            <a:off x="480233" y="69747"/>
            <a:ext cx="1300063" cy="1300063"/>
          </a:xfrm>
          <a:prstGeom prst="rect">
            <a:avLst/>
          </a:prstGeom>
          <a:noFill/>
          <a:ln>
            <a:noFill/>
          </a:ln>
        </p:spPr>
      </p:pic>
      <p:sp>
        <p:nvSpPr>
          <p:cNvPr id="771" name="Google Shape;771;p65"/>
          <p:cNvSpPr/>
          <p:nvPr/>
        </p:nvSpPr>
        <p:spPr>
          <a:xfrm>
            <a:off x="2824950" y="228600"/>
            <a:ext cx="6542100" cy="11193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2" name="Google Shape;772;p65"/>
          <p:cNvSpPr txBox="1"/>
          <p:nvPr/>
        </p:nvSpPr>
        <p:spPr>
          <a:xfrm>
            <a:off x="2922750" y="396525"/>
            <a:ext cx="63465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De rares avantages et défis didactiques </a:t>
            </a:r>
            <a:br>
              <a:rPr lang="en-US" sz="1800">
                <a:solidFill>
                  <a:srgbClr val="D8D8D8"/>
                </a:solidFill>
                <a:latin typeface="Press Start 2P"/>
                <a:ea typeface="Press Start 2P"/>
                <a:cs typeface="Press Start 2P"/>
                <a:sym typeface="Press Start 2P"/>
              </a:rPr>
            </a:br>
            <a:r>
              <a:rPr lang="en-US" sz="1800">
                <a:solidFill>
                  <a:srgbClr val="D8D8D8"/>
                </a:solidFill>
                <a:latin typeface="Press Start 2P"/>
                <a:ea typeface="Press Start 2P"/>
                <a:cs typeface="Press Start 2P"/>
                <a:sym typeface="Press Start 2P"/>
              </a:rPr>
              <a:t>(à ce jour)</a:t>
            </a:r>
            <a:endParaRPr/>
          </a:p>
        </p:txBody>
      </p:sp>
      <p:graphicFrame>
        <p:nvGraphicFramePr>
          <p:cNvPr id="773" name="Google Shape;773;p65"/>
          <p:cNvGraphicFramePr/>
          <p:nvPr/>
        </p:nvGraphicFramePr>
        <p:xfrm>
          <a:off x="362400" y="2095500"/>
          <a:ext cx="3000000" cy="3000000"/>
        </p:xfrm>
        <a:graphic>
          <a:graphicData uri="http://schemas.openxmlformats.org/drawingml/2006/table">
            <a:tbl>
              <a:tblPr>
                <a:noFill/>
                <a:tableStyleId>{CF0D0FDE-8814-4399-90AA-E99ECA5D1C4D}</a:tableStyleId>
              </a:tblPr>
              <a:tblGrid>
                <a:gridCol w="6237725"/>
              </a:tblGrid>
              <a:tr h="381000">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Avantages didactiques</a:t>
                      </a:r>
                      <a:endParaRPr>
                        <a:solidFill>
                          <a:schemeClr val="lt1"/>
                        </a:solidFill>
                        <a:latin typeface="Press Start 2P"/>
                        <a:ea typeface="Press Start 2P"/>
                        <a:cs typeface="Press Start 2P"/>
                        <a:sym typeface="Press Start 2P"/>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700">
                          <a:solidFill>
                            <a:schemeClr val="lt1"/>
                          </a:solidFill>
                          <a:latin typeface="Calibri"/>
                          <a:ea typeface="Calibri"/>
                          <a:cs typeface="Calibri"/>
                          <a:sym typeface="Calibri"/>
                        </a:rPr>
                        <a:t>Donne du sens à différents concepts mathématiques</a:t>
                      </a:r>
                      <a:endParaRPr sz="1700">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US" sz="1500">
                          <a:solidFill>
                            <a:schemeClr val="lt1"/>
                          </a:solidFill>
                          <a:latin typeface="Calibri"/>
                          <a:ea typeface="Calibri"/>
                          <a:cs typeface="Calibri"/>
                          <a:sym typeface="Calibri"/>
                        </a:rPr>
                        <a:t>(Jensen et Hanghøj, 2020)</a:t>
                      </a:r>
                      <a:endParaRPr sz="1500">
                        <a:solidFill>
                          <a:schemeClr val="lt1"/>
                        </a:solidFill>
                        <a:latin typeface="Calibri"/>
                        <a:ea typeface="Calibri"/>
                        <a:cs typeface="Calibri"/>
                        <a:sym typeface="Calibri"/>
                      </a:endParaRPr>
                    </a:p>
                    <a:p>
                      <a:pPr indent="-336550" lvl="0" marL="457200" rtl="0" algn="ctr">
                        <a:spcBef>
                          <a:spcPts val="0"/>
                        </a:spcBef>
                        <a:spcAft>
                          <a:spcPts val="0"/>
                        </a:spcAft>
                        <a:buClr>
                          <a:schemeClr val="lt1"/>
                        </a:buClr>
                        <a:buSzPts val="1700"/>
                        <a:buFont typeface="Calibri"/>
                        <a:buChar char="-"/>
                      </a:pPr>
                      <a:r>
                        <a:rPr lang="en-US" sz="1700">
                          <a:solidFill>
                            <a:schemeClr val="lt1"/>
                          </a:solidFill>
                          <a:latin typeface="Calibri"/>
                          <a:ea typeface="Calibri"/>
                          <a:cs typeface="Calibri"/>
                          <a:sym typeface="Calibri"/>
                        </a:rPr>
                        <a:t>en géométrie </a:t>
                      </a:r>
                      <a:r>
                        <a:rPr lang="en-US" sz="1500">
                          <a:solidFill>
                            <a:schemeClr val="lt1"/>
                          </a:solidFill>
                          <a:latin typeface="Calibri"/>
                          <a:ea typeface="Calibri"/>
                          <a:cs typeface="Calibri"/>
                          <a:sym typeface="Calibri"/>
                        </a:rPr>
                        <a:t>(Herold, 2015; Kim et Park, 2018)</a:t>
                      </a:r>
                      <a:endParaRPr sz="1500">
                        <a:solidFill>
                          <a:schemeClr val="lt1"/>
                        </a:solidFill>
                        <a:latin typeface="Calibri"/>
                        <a:ea typeface="Calibri"/>
                        <a:cs typeface="Calibri"/>
                        <a:sym typeface="Calibri"/>
                      </a:endParaRPr>
                    </a:p>
                    <a:p>
                      <a:pPr indent="-336550" lvl="0" marL="457200" rtl="0" algn="ctr">
                        <a:spcBef>
                          <a:spcPts val="0"/>
                        </a:spcBef>
                        <a:spcAft>
                          <a:spcPts val="0"/>
                        </a:spcAft>
                        <a:buClr>
                          <a:schemeClr val="lt1"/>
                        </a:buClr>
                        <a:buSzPts val="1700"/>
                        <a:buFont typeface="Calibri"/>
                        <a:buChar char="-"/>
                      </a:pPr>
                      <a:r>
                        <a:rPr lang="en-US" sz="1700">
                          <a:solidFill>
                            <a:schemeClr val="lt1"/>
                          </a:solidFill>
                          <a:latin typeface="Calibri"/>
                          <a:ea typeface="Calibri"/>
                          <a:cs typeface="Calibri"/>
                          <a:sym typeface="Calibri"/>
                        </a:rPr>
                        <a:t>en algèbre </a:t>
                      </a:r>
                      <a:r>
                        <a:rPr lang="en-US" sz="1500">
                          <a:solidFill>
                            <a:schemeClr val="lt1"/>
                          </a:solidFill>
                          <a:latin typeface="Calibri"/>
                          <a:ea typeface="Calibri"/>
                          <a:cs typeface="Calibri"/>
                          <a:sym typeface="Calibri"/>
                        </a:rPr>
                        <a:t>(Kim et Park, 2018; Moore, 2018)</a:t>
                      </a:r>
                      <a:endParaRPr sz="1500">
                        <a:solidFill>
                          <a:schemeClr val="lt1"/>
                        </a:solidFill>
                        <a:latin typeface="Calibri"/>
                        <a:ea typeface="Calibri"/>
                        <a:cs typeface="Calibri"/>
                        <a:sym typeface="Calibri"/>
                      </a:endParaRPr>
                    </a:p>
                  </a:txBody>
                  <a:tcPr marT="91425" marB="91425" marR="91425" marL="91425"/>
                </a:tc>
              </a:tr>
              <a:tr h="5363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Soutient le développement d’habiletés spatiales </a:t>
                      </a:r>
                      <a:r>
                        <a:rPr lang="en-US" sz="1500">
                          <a:solidFill>
                            <a:schemeClr val="lt1"/>
                          </a:solidFill>
                          <a:latin typeface="Calibri"/>
                          <a:ea typeface="Calibri"/>
                          <a:cs typeface="Calibri"/>
                          <a:sym typeface="Calibri"/>
                        </a:rPr>
                        <a:t>(Förster, 2012; Floyd, 2016; Garskof, 2014; Koroglu et Yildiz, 2021)</a:t>
                      </a:r>
                      <a:endParaRPr sz="1500">
                        <a:solidFill>
                          <a:schemeClr val="lt1"/>
                        </a:solidFill>
                        <a:latin typeface="Calibri"/>
                        <a:ea typeface="Calibri"/>
                        <a:cs typeface="Calibri"/>
                        <a:sym typeface="Calibri"/>
                      </a:endParaRPr>
                    </a:p>
                  </a:txBody>
                  <a:tcPr marT="91425" marB="91425" marR="91425" marL="91425"/>
                </a:tc>
              </a:tr>
              <a:tr h="5363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 Élèves voient que les formules ne sont pas simplement quelque chose à mémoriser, mais sont liées à des objets et des expériences concrètes </a:t>
                      </a:r>
                      <a:r>
                        <a:rPr lang="en-US" sz="1500">
                          <a:solidFill>
                            <a:schemeClr val="lt1"/>
                          </a:solidFill>
                          <a:latin typeface="Calibri"/>
                          <a:ea typeface="Calibri"/>
                          <a:cs typeface="Calibri"/>
                          <a:sym typeface="Calibri"/>
                        </a:rPr>
                        <a:t>(Moore, 2018 cité dans Baek et al., 2020)</a:t>
                      </a:r>
                      <a:endParaRPr sz="1500">
                        <a:solidFill>
                          <a:schemeClr val="lt1"/>
                        </a:solidFill>
                        <a:latin typeface="Calibri"/>
                        <a:ea typeface="Calibri"/>
                        <a:cs typeface="Calibri"/>
                        <a:sym typeface="Calibri"/>
                      </a:endParaRPr>
                    </a:p>
                  </a:txBody>
                  <a:tcPr marT="91425" marB="91425" marR="91425" marL="91425"/>
                </a:tc>
              </a:tr>
            </a:tbl>
          </a:graphicData>
        </a:graphic>
      </p:graphicFrame>
      <p:graphicFrame>
        <p:nvGraphicFramePr>
          <p:cNvPr id="774" name="Google Shape;774;p65"/>
          <p:cNvGraphicFramePr/>
          <p:nvPr/>
        </p:nvGraphicFramePr>
        <p:xfrm>
          <a:off x="6795275" y="2095500"/>
          <a:ext cx="3000000" cy="3000000"/>
        </p:xfrm>
        <a:graphic>
          <a:graphicData uri="http://schemas.openxmlformats.org/drawingml/2006/table">
            <a:tbl>
              <a:tblPr>
                <a:noFill/>
                <a:tableStyleId>{CF0D0FDE-8814-4399-90AA-E99ECA5D1C4D}</a:tableStyleId>
              </a:tblPr>
              <a:tblGrid>
                <a:gridCol w="5239675"/>
              </a:tblGrid>
              <a:tr h="339675">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Défis didactiques</a:t>
                      </a:r>
                      <a:endParaRPr>
                        <a:solidFill>
                          <a:schemeClr val="lt1"/>
                        </a:solidFill>
                        <a:latin typeface="Press Start 2P"/>
                        <a:ea typeface="Press Start 2P"/>
                        <a:cs typeface="Press Start 2P"/>
                        <a:sym typeface="Press Start 2P"/>
                      </a:endParaRPr>
                    </a:p>
                  </a:txBody>
                  <a:tcPr marT="91425" marB="91425" marR="91425" marL="91425"/>
                </a:tc>
              </a:tr>
              <a:tr h="600975">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Limite les fonctionnalités dû à la forme cubique des blocs </a:t>
                      </a:r>
                      <a:r>
                        <a:rPr lang="en-US" sz="1500">
                          <a:solidFill>
                            <a:schemeClr val="lt1"/>
                          </a:solidFill>
                          <a:latin typeface="Calibri"/>
                          <a:ea typeface="Calibri"/>
                          <a:cs typeface="Calibri"/>
                          <a:sym typeface="Calibri"/>
                        </a:rPr>
                        <a:t>(Koroglu et Yildiz, 2021; Nebel, Schneider et Rey, 2016) </a:t>
                      </a:r>
                      <a:endParaRPr sz="1500">
                        <a:solidFill>
                          <a:schemeClr val="lt1"/>
                        </a:solidFill>
                        <a:latin typeface="Calibri"/>
                        <a:ea typeface="Calibri"/>
                        <a:cs typeface="Calibri"/>
                        <a:sym typeface="Calibri"/>
                      </a:endParaRPr>
                    </a:p>
                  </a:txBody>
                  <a:tcPr marT="91425" marB="91425" marR="91425" marL="91425"/>
                </a:tc>
              </a:tr>
              <a:tr h="6747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Limite les fonctionnalités dû à la taille des blocs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(Koroglu et Yildiz, 2021) </a:t>
                      </a:r>
                      <a:endParaRPr sz="1500">
                        <a:solidFill>
                          <a:schemeClr val="lt1"/>
                        </a:solidFill>
                        <a:latin typeface="Calibri"/>
                        <a:ea typeface="Calibri"/>
                        <a:cs typeface="Calibri"/>
                        <a:sym typeface="Calibri"/>
                      </a:endParaRPr>
                    </a:p>
                  </a:txBody>
                  <a:tcPr marT="91425" marB="91425" marR="91425" marL="91425"/>
                </a:tc>
              </a:tr>
            </a:tbl>
          </a:graphicData>
        </a:graphic>
      </p:graphicFrame>
      <p:sp>
        <p:nvSpPr>
          <p:cNvPr id="775" name="Google Shape;775;p65"/>
          <p:cNvSpPr/>
          <p:nvPr/>
        </p:nvSpPr>
        <p:spPr>
          <a:xfrm>
            <a:off x="6209375" y="4795025"/>
            <a:ext cx="4822800" cy="1798500"/>
          </a:xfrm>
          <a:prstGeom prst="cloudCallout">
            <a:avLst>
              <a:gd fmla="val 65427" name="adj1"/>
              <a:gd fmla="val 449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1200">
                <a:latin typeface="Press Start 2P"/>
                <a:ea typeface="Press Start 2P"/>
                <a:cs typeface="Press Start 2P"/>
                <a:sym typeface="Press Start 2P"/>
              </a:rPr>
              <a:t>Autres avantages et défis didactiques potentiels… </a:t>
            </a:r>
            <a:br>
              <a:rPr lang="en-US" sz="1200">
                <a:latin typeface="Press Start 2P"/>
                <a:ea typeface="Press Start 2P"/>
                <a:cs typeface="Press Start 2P"/>
                <a:sym typeface="Press Start 2P"/>
              </a:rPr>
            </a:br>
            <a:r>
              <a:rPr lang="en-US" sz="1200">
                <a:latin typeface="Press Start 2P"/>
                <a:ea typeface="Press Start 2P"/>
                <a:cs typeface="Press Start 2P"/>
                <a:sym typeface="Press Start 2P"/>
              </a:rPr>
              <a:t>en développement!</a:t>
            </a:r>
            <a:endParaRPr sz="12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69"/>
                                        </p:tgtEl>
                                        <p:attrNameLst>
                                          <p:attrName>style.visibility</p:attrName>
                                        </p:attrNameLst>
                                      </p:cBhvr>
                                      <p:to>
                                        <p:strVal val="visible"/>
                                      </p:to>
                                    </p:set>
                                    <p:anim calcmode="lin" valueType="num">
                                      <p:cBhvr additive="base">
                                        <p:cTn dur="1000"/>
                                        <p:tgtEl>
                                          <p:spTgt spid="7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70"/>
                                        </p:tgtEl>
                                        <p:attrNameLst>
                                          <p:attrName>style.visibility</p:attrName>
                                        </p:attrNameLst>
                                      </p:cBhvr>
                                      <p:to>
                                        <p:strVal val="visible"/>
                                      </p:to>
                                    </p:set>
                                    <p:anim calcmode="lin" valueType="num">
                                      <p:cBhvr additive="base">
                                        <p:cTn dur="1000"/>
                                        <p:tgtEl>
                                          <p:spTgt spid="77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79" name="Shape 779"/>
        <p:cNvGrpSpPr/>
        <p:nvPr/>
      </p:nvGrpSpPr>
      <p:grpSpPr>
        <a:xfrm>
          <a:off x="0" y="0"/>
          <a:ext cx="0" cy="0"/>
          <a:chOff x="0" y="0"/>
          <a:chExt cx="0" cy="0"/>
        </a:xfrm>
      </p:grpSpPr>
      <p:pic>
        <p:nvPicPr>
          <p:cNvPr descr="A picture containing container, square&#10;&#10;Description automatically generated" id="780" name="Google Shape;780;p66"/>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781" name="Google Shape;781;p66"/>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782" name="Google Shape;782;p66"/>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783" name="Google Shape;783;p66"/>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784" name="Google Shape;784;p66"/>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785" name="Google Shape;785;p66"/>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786" name="Google Shape;786;p66"/>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7" name="Google Shape;787;p66"/>
          <p:cNvSpPr txBox="1"/>
          <p:nvPr/>
        </p:nvSpPr>
        <p:spPr>
          <a:xfrm>
            <a:off x="4415650" y="1097901"/>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Ressources: CAMPUS RÉCIT</a:t>
            </a:r>
            <a:endParaRPr/>
          </a:p>
        </p:txBody>
      </p:sp>
      <p:sp>
        <p:nvSpPr>
          <p:cNvPr id="788" name="Google Shape;788;p66"/>
          <p:cNvSpPr txBox="1"/>
          <p:nvPr/>
        </p:nvSpPr>
        <p:spPr>
          <a:xfrm>
            <a:off x="4104625" y="2712750"/>
            <a:ext cx="4286100" cy="3216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u="sng">
                <a:solidFill>
                  <a:srgbClr val="00FF00"/>
                </a:solidFill>
                <a:latin typeface="Press Start 2P"/>
                <a:ea typeface="Press Start 2P"/>
                <a:cs typeface="Press Start 2P"/>
                <a:sym typeface="Press Start 2P"/>
                <a:hlinkClick r:id="rId4">
                  <a:extLst>
                    <a:ext uri="{A12FA001-AC4F-418D-AE19-62706E023703}">
                      <ahyp:hlinkClr val="tx"/>
                    </a:ext>
                  </a:extLst>
                </a:hlinkClick>
              </a:rPr>
              <a:t>L’autoformation </a:t>
            </a:r>
            <a:endParaRPr b="1">
              <a:solidFill>
                <a:srgbClr val="00FF00"/>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b="1" lang="en-US" u="sng">
                <a:solidFill>
                  <a:srgbClr val="00FF00"/>
                </a:solidFill>
                <a:latin typeface="Press Start 2P"/>
                <a:ea typeface="Press Start 2P"/>
                <a:cs typeface="Press Start 2P"/>
                <a:sym typeface="Press Start 2P"/>
                <a:hlinkClick r:id="rId5">
                  <a:extLst>
                    <a:ext uri="{A12FA001-AC4F-418D-AE19-62706E023703}">
                      <ahyp:hlinkClr val="tx"/>
                    </a:ext>
                  </a:extLst>
                </a:hlinkClick>
              </a:rPr>
              <a:t>« Minecraft Education en MST »</a:t>
            </a:r>
            <a:r>
              <a:rPr lang="en-US">
                <a:solidFill>
                  <a:schemeClr val="lt1"/>
                </a:solidFill>
                <a:latin typeface="Press Start 2P"/>
                <a:ea typeface="Press Start 2P"/>
                <a:cs typeface="Press Start 2P"/>
                <a:sym typeface="Press Start 2P"/>
              </a:rPr>
              <a:t> du Campus RÉCIT permet d’en apprendre davantage sur la plateforme et donne accès à de multiples ressources en mathématique et en science et technologie.</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80"/>
                                        </p:tgtEl>
                                        <p:attrNameLst>
                                          <p:attrName>style.visibility</p:attrName>
                                        </p:attrNameLst>
                                      </p:cBhvr>
                                      <p:to>
                                        <p:strVal val="visible"/>
                                      </p:to>
                                    </p:set>
                                    <p:anim calcmode="lin" valueType="num">
                                      <p:cBhvr additive="base">
                                        <p:cTn dur="1000"/>
                                        <p:tgtEl>
                                          <p:spTgt spid="78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81"/>
                                        </p:tgtEl>
                                        <p:attrNameLst>
                                          <p:attrName>style.visibility</p:attrName>
                                        </p:attrNameLst>
                                      </p:cBhvr>
                                      <p:to>
                                        <p:strVal val="visible"/>
                                      </p:to>
                                    </p:set>
                                    <p:anim calcmode="lin" valueType="num">
                                      <p:cBhvr additive="base">
                                        <p:cTn dur="1000"/>
                                        <p:tgtEl>
                                          <p:spTgt spid="7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82"/>
                                        </p:tgtEl>
                                        <p:attrNameLst>
                                          <p:attrName>style.visibility</p:attrName>
                                        </p:attrNameLst>
                                      </p:cBhvr>
                                      <p:to>
                                        <p:strVal val="visible"/>
                                      </p:to>
                                    </p:set>
                                    <p:anim calcmode="lin" valueType="num">
                                      <p:cBhvr additive="base">
                                        <p:cTn dur="1000"/>
                                        <p:tgtEl>
                                          <p:spTgt spid="7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83"/>
                                        </p:tgtEl>
                                        <p:attrNameLst>
                                          <p:attrName>style.visibility</p:attrName>
                                        </p:attrNameLst>
                                      </p:cBhvr>
                                      <p:to>
                                        <p:strVal val="visible"/>
                                      </p:to>
                                    </p:set>
                                    <p:anim calcmode="lin" valueType="num">
                                      <p:cBhvr additive="base">
                                        <p:cTn dur="1000"/>
                                        <p:tgtEl>
                                          <p:spTgt spid="78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84"/>
                                        </p:tgtEl>
                                        <p:attrNameLst>
                                          <p:attrName>style.visibility</p:attrName>
                                        </p:attrNameLst>
                                      </p:cBhvr>
                                      <p:to>
                                        <p:strVal val="visible"/>
                                      </p:to>
                                    </p:set>
                                    <p:anim calcmode="lin" valueType="num">
                                      <p:cBhvr additive="base">
                                        <p:cTn dur="1000"/>
                                        <p:tgtEl>
                                          <p:spTgt spid="78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85"/>
                                        </p:tgtEl>
                                        <p:attrNameLst>
                                          <p:attrName>style.visibility</p:attrName>
                                        </p:attrNameLst>
                                      </p:cBhvr>
                                      <p:to>
                                        <p:strVal val="visible"/>
                                      </p:to>
                                    </p:set>
                                    <p:anim calcmode="lin" valueType="num">
                                      <p:cBhvr additive="base">
                                        <p:cTn dur="1000"/>
                                        <p:tgtEl>
                                          <p:spTgt spid="78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24242"/>
            </a:gs>
            <a:gs pos="100000">
              <a:srgbClr val="010101"/>
            </a:gs>
          </a:gsLst>
          <a:lin ang="5400012" scaled="0"/>
        </a:gradFill>
      </p:bgPr>
    </p:bg>
    <p:spTree>
      <p:nvGrpSpPr>
        <p:cNvPr id="792" name="Shape 792"/>
        <p:cNvGrpSpPr/>
        <p:nvPr/>
      </p:nvGrpSpPr>
      <p:grpSpPr>
        <a:xfrm>
          <a:off x="0" y="0"/>
          <a:ext cx="0" cy="0"/>
          <a:chOff x="0" y="0"/>
          <a:chExt cx="0" cy="0"/>
        </a:xfrm>
      </p:grpSpPr>
      <p:sp>
        <p:nvSpPr>
          <p:cNvPr id="793" name="Google Shape;793;p67"/>
          <p:cNvSpPr/>
          <p:nvPr/>
        </p:nvSpPr>
        <p:spPr>
          <a:xfrm>
            <a:off x="3107525" y="414225"/>
            <a:ext cx="5853300" cy="733500"/>
          </a:xfrm>
          <a:prstGeom prst="roundRect">
            <a:avLst>
              <a:gd fmla="val 0" name="adj"/>
            </a:avLst>
          </a:prstGeom>
          <a:gradFill>
            <a:gsLst>
              <a:gs pos="0">
                <a:srgbClr val="848484"/>
              </a:gs>
              <a:gs pos="3540">
                <a:srgbClr val="848484"/>
              </a:gs>
              <a:gs pos="55000">
                <a:srgbClr val="6D6D6D"/>
              </a:gs>
              <a:gs pos="100000">
                <a:srgbClr val="848484"/>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4" name="Google Shape;794;p67"/>
          <p:cNvSpPr txBox="1"/>
          <p:nvPr/>
        </p:nvSpPr>
        <p:spPr>
          <a:xfrm>
            <a:off x="3261875" y="596400"/>
            <a:ext cx="55446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La compétence numérique</a:t>
            </a:r>
            <a:r>
              <a:rPr lang="en-US" sz="1800">
                <a:solidFill>
                  <a:srgbClr val="D8D8D8"/>
                </a:solidFill>
                <a:latin typeface="Press Start 2P"/>
                <a:ea typeface="Press Start 2P"/>
                <a:cs typeface="Press Start 2P"/>
                <a:sym typeface="Press Start 2P"/>
              </a:rPr>
              <a:t> </a:t>
            </a:r>
            <a:endParaRPr/>
          </a:p>
        </p:txBody>
      </p:sp>
      <p:pic>
        <p:nvPicPr>
          <p:cNvPr descr="A picture containing text, clipart&#10;&#10;Description automatically generated" id="795" name="Google Shape;795;p67"/>
          <p:cNvPicPr preferRelativeResize="0"/>
          <p:nvPr/>
        </p:nvPicPr>
        <p:blipFill rotWithShape="1">
          <a:blip r:embed="rId3">
            <a:alphaModFix/>
          </a:blip>
          <a:srcRect b="0" l="0" r="0" t="0"/>
          <a:stretch/>
        </p:blipFill>
        <p:spPr>
          <a:xfrm>
            <a:off x="9292562" y="516581"/>
            <a:ext cx="528940" cy="528940"/>
          </a:xfrm>
          <a:prstGeom prst="rect">
            <a:avLst/>
          </a:prstGeom>
          <a:noFill/>
          <a:ln>
            <a:noFill/>
          </a:ln>
        </p:spPr>
      </p:pic>
      <p:pic>
        <p:nvPicPr>
          <p:cNvPr descr="Qr code&#10;&#10;Description automatically generated" id="796" name="Google Shape;796;p67"/>
          <p:cNvPicPr preferRelativeResize="0"/>
          <p:nvPr/>
        </p:nvPicPr>
        <p:blipFill rotWithShape="1">
          <a:blip r:embed="rId4">
            <a:alphaModFix/>
          </a:blip>
          <a:srcRect b="0" l="0" r="0" t="0"/>
          <a:stretch/>
        </p:blipFill>
        <p:spPr>
          <a:xfrm>
            <a:off x="2218097" y="516089"/>
            <a:ext cx="528939" cy="529922"/>
          </a:xfrm>
          <a:prstGeom prst="rect">
            <a:avLst/>
          </a:prstGeom>
          <a:noFill/>
          <a:ln>
            <a:noFill/>
          </a:ln>
        </p:spPr>
      </p:pic>
      <p:pic>
        <p:nvPicPr>
          <p:cNvPr id="797" name="Google Shape;797;p67"/>
          <p:cNvPicPr preferRelativeResize="0"/>
          <p:nvPr/>
        </p:nvPicPr>
        <p:blipFill>
          <a:blip r:embed="rId5">
            <a:alphaModFix/>
          </a:blip>
          <a:stretch>
            <a:fillRect/>
          </a:stretch>
        </p:blipFill>
        <p:spPr>
          <a:xfrm>
            <a:off x="2743200" y="1242874"/>
            <a:ext cx="6677688" cy="5386524"/>
          </a:xfrm>
          <a:prstGeom prst="rect">
            <a:avLst/>
          </a:prstGeom>
          <a:noFill/>
          <a:ln>
            <a:noFill/>
          </a:ln>
        </p:spPr>
      </p:pic>
      <p:pic>
        <p:nvPicPr>
          <p:cNvPr id="798" name="Google Shape;798;p67"/>
          <p:cNvPicPr preferRelativeResize="0"/>
          <p:nvPr/>
        </p:nvPicPr>
        <p:blipFill>
          <a:blip r:embed="rId6">
            <a:alphaModFix/>
          </a:blip>
          <a:stretch>
            <a:fillRect/>
          </a:stretch>
        </p:blipFill>
        <p:spPr>
          <a:xfrm>
            <a:off x="6732863" y="3698150"/>
            <a:ext cx="1213775" cy="1383450"/>
          </a:xfrm>
          <a:prstGeom prst="rect">
            <a:avLst/>
          </a:prstGeom>
          <a:noFill/>
          <a:ln>
            <a:noFill/>
          </a:ln>
        </p:spPr>
      </p:pic>
      <p:pic>
        <p:nvPicPr>
          <p:cNvPr id="799" name="Google Shape;799;p67"/>
          <p:cNvPicPr preferRelativeResize="0"/>
          <p:nvPr/>
        </p:nvPicPr>
        <p:blipFill>
          <a:blip r:embed="rId7">
            <a:alphaModFix/>
          </a:blip>
          <a:stretch>
            <a:fillRect/>
          </a:stretch>
        </p:blipFill>
        <p:spPr>
          <a:xfrm>
            <a:off x="4810325" y="2309825"/>
            <a:ext cx="1515950" cy="1336825"/>
          </a:xfrm>
          <a:prstGeom prst="rect">
            <a:avLst/>
          </a:prstGeom>
          <a:noFill/>
          <a:ln>
            <a:noFill/>
          </a:ln>
        </p:spPr>
      </p:pic>
      <p:pic>
        <p:nvPicPr>
          <p:cNvPr id="800" name="Google Shape;800;p67"/>
          <p:cNvPicPr preferRelativeResize="0"/>
          <p:nvPr/>
        </p:nvPicPr>
        <p:blipFill>
          <a:blip r:embed="rId8">
            <a:alphaModFix/>
          </a:blip>
          <a:stretch>
            <a:fillRect/>
          </a:stretch>
        </p:blipFill>
        <p:spPr>
          <a:xfrm>
            <a:off x="3972330" y="3506737"/>
            <a:ext cx="1239046" cy="1407200"/>
          </a:xfrm>
          <a:prstGeom prst="rect">
            <a:avLst/>
          </a:prstGeom>
          <a:noFill/>
          <a:ln>
            <a:noFill/>
          </a:ln>
        </p:spPr>
      </p:pic>
      <p:pic>
        <p:nvPicPr>
          <p:cNvPr id="801" name="Google Shape;801;p67"/>
          <p:cNvPicPr preferRelativeResize="0"/>
          <p:nvPr/>
        </p:nvPicPr>
        <p:blipFill>
          <a:blip r:embed="rId9">
            <a:alphaModFix/>
          </a:blip>
          <a:stretch>
            <a:fillRect/>
          </a:stretch>
        </p:blipFill>
        <p:spPr>
          <a:xfrm>
            <a:off x="5732650" y="3505200"/>
            <a:ext cx="450358" cy="455025"/>
          </a:xfrm>
          <a:prstGeom prst="rect">
            <a:avLst/>
          </a:prstGeom>
          <a:noFill/>
          <a:ln>
            <a:noFill/>
          </a:ln>
        </p:spPr>
      </p:pic>
      <p:pic>
        <p:nvPicPr>
          <p:cNvPr id="802" name="Google Shape;802;p67"/>
          <p:cNvPicPr preferRelativeResize="0"/>
          <p:nvPr/>
        </p:nvPicPr>
        <p:blipFill>
          <a:blip r:embed="rId10">
            <a:alphaModFix/>
          </a:blip>
          <a:stretch>
            <a:fillRect/>
          </a:stretch>
        </p:blipFill>
        <p:spPr>
          <a:xfrm>
            <a:off x="11064477" y="5450800"/>
            <a:ext cx="871925" cy="140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95"/>
                                        </p:tgtEl>
                                        <p:attrNameLst>
                                          <p:attrName>style.visibility</p:attrName>
                                        </p:attrNameLst>
                                      </p:cBhvr>
                                      <p:to>
                                        <p:strVal val="visible"/>
                                      </p:to>
                                    </p:set>
                                    <p:animEffect filter="fade" transition="in">
                                      <p:cBhvr>
                                        <p:cTn dur="1250"/>
                                        <p:tgtEl>
                                          <p:spTgt spid="795"/>
                                        </p:tgtEl>
                                      </p:cBhvr>
                                    </p:animEffect>
                                  </p:childTnLst>
                                </p:cTn>
                              </p:par>
                              <p:par>
                                <p:cTn fill="hold" nodeType="withEffect" presetClass="exit" presetID="10" presetSubtype="0">
                                  <p:stCondLst>
                                    <p:cond delay="2000"/>
                                  </p:stCondLst>
                                  <p:childTnLst>
                                    <p:animEffect filter="fade" transition="out">
                                      <p:cBhvr>
                                        <p:cTn dur="1000"/>
                                        <p:tgtEl>
                                          <p:spTgt spid="795"/>
                                        </p:tgtEl>
                                      </p:cBhvr>
                                    </p:animEffect>
                                    <p:set>
                                      <p:cBhvr>
                                        <p:cTn dur="1" fill="hold">
                                          <p:stCondLst>
                                            <p:cond delay="1000"/>
                                          </p:stCondLst>
                                        </p:cTn>
                                        <p:tgtEl>
                                          <p:spTgt spid="79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796"/>
                                        </p:tgtEl>
                                        <p:attrNameLst>
                                          <p:attrName>style.visibility</p:attrName>
                                        </p:attrNameLst>
                                      </p:cBhvr>
                                      <p:to>
                                        <p:strVal val="visible"/>
                                      </p:to>
                                    </p:set>
                                    <p:animEffect filter="fade" transition="in">
                                      <p:cBhvr>
                                        <p:cTn dur="1250"/>
                                        <p:tgtEl>
                                          <p:spTgt spid="796"/>
                                        </p:tgtEl>
                                      </p:cBhvr>
                                    </p:animEffect>
                                  </p:childTnLst>
                                </p:cTn>
                              </p:par>
                              <p:par>
                                <p:cTn fill="hold" nodeType="withEffect" presetClass="exit" presetID="10" presetSubtype="0">
                                  <p:stCondLst>
                                    <p:cond delay="2000"/>
                                  </p:stCondLst>
                                  <p:childTnLst>
                                    <p:animEffect filter="fade" transition="out">
                                      <p:cBhvr>
                                        <p:cTn dur="1000"/>
                                        <p:tgtEl>
                                          <p:spTgt spid="796"/>
                                        </p:tgtEl>
                                      </p:cBhvr>
                                    </p:animEffect>
                                    <p:set>
                                      <p:cBhvr>
                                        <p:cTn dur="1" fill="hold">
                                          <p:stCondLst>
                                            <p:cond delay="1000"/>
                                          </p:stCondLst>
                                        </p:cTn>
                                        <p:tgtEl>
                                          <p:spTgt spid="796"/>
                                        </p:tgtEl>
                                        <p:attrNameLst>
                                          <p:attrName>style.visibility</p:attrName>
                                        </p:attrNameLst>
                                      </p:cBhvr>
                                      <p:to>
                                        <p:strVal val="hidden"/>
                                      </p:to>
                                    </p:set>
                                  </p:childTnLst>
                                </p:cTn>
                              </p:par>
                            </p:childTnLst>
                          </p:cTn>
                        </p:par>
                        <p:par>
                          <p:cTn fill="hold">
                            <p:stCondLst>
                              <p:cond delay="1250"/>
                            </p:stCondLst>
                            <p:childTnLst>
                              <p:par>
                                <p:cTn fill="hold" nodeType="afterEffect" presetClass="entr" presetID="2" presetSubtype="8">
                                  <p:stCondLst>
                                    <p:cond delay="0"/>
                                  </p:stCondLst>
                                  <p:childTnLst>
                                    <p:set>
                                      <p:cBhvr>
                                        <p:cTn dur="1" fill="hold">
                                          <p:stCondLst>
                                            <p:cond delay="0"/>
                                          </p:stCondLst>
                                        </p:cTn>
                                        <p:tgtEl>
                                          <p:spTgt spid="799"/>
                                        </p:tgtEl>
                                        <p:attrNameLst>
                                          <p:attrName>style.visibility</p:attrName>
                                        </p:attrNameLst>
                                      </p:cBhvr>
                                      <p:to>
                                        <p:strVal val="visible"/>
                                      </p:to>
                                    </p:set>
                                    <p:anim calcmode="lin" valueType="num">
                                      <p:cBhvr additive="base">
                                        <p:cTn dur="2500"/>
                                        <p:tgtEl>
                                          <p:spTgt spid="799"/>
                                        </p:tgtEl>
                                        <p:attrNameLst>
                                          <p:attrName>ppt_x</p:attrName>
                                        </p:attrNameLst>
                                      </p:cBhvr>
                                      <p:tavLst>
                                        <p:tav fmla="" tm="0">
                                          <p:val>
                                            <p:strVal val="#ppt_x-1"/>
                                          </p:val>
                                        </p:tav>
                                        <p:tav fmla="" tm="100000">
                                          <p:val>
                                            <p:strVal val="#ppt_x"/>
                                          </p:val>
                                        </p:tav>
                                      </p:tavLst>
                                    </p:anim>
                                  </p:childTnLst>
                                </p:cTn>
                              </p:par>
                            </p:childTnLst>
                          </p:cTn>
                        </p:par>
                        <p:par>
                          <p:cTn fill="hold">
                            <p:stCondLst>
                              <p:cond delay="3750"/>
                            </p:stCondLst>
                            <p:childTnLst>
                              <p:par>
                                <p:cTn fill="hold" nodeType="afterEffect" presetClass="entr" presetID="2" presetSubtype="8">
                                  <p:stCondLst>
                                    <p:cond delay="0"/>
                                  </p:stCondLst>
                                  <p:childTnLst>
                                    <p:set>
                                      <p:cBhvr>
                                        <p:cTn dur="1" fill="hold">
                                          <p:stCondLst>
                                            <p:cond delay="0"/>
                                          </p:stCondLst>
                                        </p:cTn>
                                        <p:tgtEl>
                                          <p:spTgt spid="800"/>
                                        </p:tgtEl>
                                        <p:attrNameLst>
                                          <p:attrName>style.visibility</p:attrName>
                                        </p:attrNameLst>
                                      </p:cBhvr>
                                      <p:to>
                                        <p:strVal val="visible"/>
                                      </p:to>
                                    </p:set>
                                    <p:anim calcmode="lin" valueType="num">
                                      <p:cBhvr additive="base">
                                        <p:cTn dur="2500"/>
                                        <p:tgtEl>
                                          <p:spTgt spid="800"/>
                                        </p:tgtEl>
                                        <p:attrNameLst>
                                          <p:attrName>ppt_x</p:attrName>
                                        </p:attrNameLst>
                                      </p:cBhvr>
                                      <p:tavLst>
                                        <p:tav fmla="" tm="0">
                                          <p:val>
                                            <p:strVal val="#ppt_x-1"/>
                                          </p:val>
                                        </p:tav>
                                        <p:tav fmla="" tm="100000">
                                          <p:val>
                                            <p:strVal val="#ppt_x"/>
                                          </p:val>
                                        </p:tav>
                                      </p:tavLst>
                                    </p:anim>
                                  </p:childTnLst>
                                </p:cTn>
                              </p:par>
                            </p:childTnLst>
                          </p:cTn>
                        </p:par>
                        <p:par>
                          <p:cTn fill="hold">
                            <p:stCondLst>
                              <p:cond delay="6250"/>
                            </p:stCondLst>
                            <p:childTnLst>
                              <p:par>
                                <p:cTn fill="hold" nodeType="afterEffect" presetClass="entr" presetID="2" presetSubtype="2">
                                  <p:stCondLst>
                                    <p:cond delay="0"/>
                                  </p:stCondLst>
                                  <p:childTnLst>
                                    <p:set>
                                      <p:cBhvr>
                                        <p:cTn dur="1" fill="hold">
                                          <p:stCondLst>
                                            <p:cond delay="0"/>
                                          </p:stCondLst>
                                        </p:cTn>
                                        <p:tgtEl>
                                          <p:spTgt spid="798"/>
                                        </p:tgtEl>
                                        <p:attrNameLst>
                                          <p:attrName>style.visibility</p:attrName>
                                        </p:attrNameLst>
                                      </p:cBhvr>
                                      <p:to>
                                        <p:strVal val="visible"/>
                                      </p:to>
                                    </p:set>
                                    <p:anim calcmode="lin" valueType="num">
                                      <p:cBhvr additive="base">
                                        <p:cTn dur="2500"/>
                                        <p:tgtEl>
                                          <p:spTgt spid="798"/>
                                        </p:tgtEl>
                                        <p:attrNameLst>
                                          <p:attrName>ppt_x</p:attrName>
                                        </p:attrNameLst>
                                      </p:cBhvr>
                                      <p:tavLst>
                                        <p:tav fmla="" tm="0">
                                          <p:val>
                                            <p:strVal val="#ppt_x+1"/>
                                          </p:val>
                                        </p:tav>
                                        <p:tav fmla="" tm="100000">
                                          <p:val>
                                            <p:strVal val="#ppt_x"/>
                                          </p:val>
                                        </p:tav>
                                      </p:tavLst>
                                    </p:anim>
                                  </p:childTnLst>
                                </p:cTn>
                              </p:par>
                            </p:childTnLst>
                          </p:cTn>
                        </p:par>
                        <p:par>
                          <p:cTn fill="hold">
                            <p:stCondLst>
                              <p:cond delay="8750"/>
                            </p:stCondLst>
                            <p:childTnLst>
                              <p:par>
                                <p:cTn fill="hold" nodeType="afterEffect" presetClass="entr" presetID="2" presetSubtype="2">
                                  <p:stCondLst>
                                    <p:cond delay="0"/>
                                  </p:stCondLst>
                                  <p:childTnLst>
                                    <p:set>
                                      <p:cBhvr>
                                        <p:cTn dur="1" fill="hold">
                                          <p:stCondLst>
                                            <p:cond delay="0"/>
                                          </p:stCondLst>
                                        </p:cTn>
                                        <p:tgtEl>
                                          <p:spTgt spid="801"/>
                                        </p:tgtEl>
                                        <p:attrNameLst>
                                          <p:attrName>style.visibility</p:attrName>
                                        </p:attrNameLst>
                                      </p:cBhvr>
                                      <p:to>
                                        <p:strVal val="visible"/>
                                      </p:to>
                                    </p:set>
                                    <p:anim calcmode="lin" valueType="num">
                                      <p:cBhvr additive="base">
                                        <p:cTn dur="2500"/>
                                        <p:tgtEl>
                                          <p:spTgt spid="80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pic>
        <p:nvPicPr>
          <p:cNvPr id="807" name="Google Shape;807;p68"/>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808" name="Google Shape;808;p68"/>
          <p:cNvPicPr preferRelativeResize="0"/>
          <p:nvPr/>
        </p:nvPicPr>
        <p:blipFill rotWithShape="1">
          <a:blip r:embed="rId4">
            <a:alphaModFix/>
          </a:blip>
          <a:srcRect b="0" l="0" r="0" t="0"/>
          <a:stretch/>
        </p:blipFill>
        <p:spPr>
          <a:xfrm>
            <a:off x="7609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809" name="Google Shape;809;p68">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10" name="Google Shape;810;p68"/>
          <p:cNvSpPr txBox="1"/>
          <p:nvPr/>
        </p:nvSpPr>
        <p:spPr>
          <a:xfrm>
            <a:off x="4158500" y="2891050"/>
            <a:ext cx="38598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Merci!</a:t>
            </a:r>
            <a:endParaRPr b="0" i="0" sz="1500" u="none" cap="none" strike="noStrike">
              <a:solidFill>
                <a:srgbClr val="D8D8D8"/>
              </a:solidFill>
              <a:latin typeface="Press Start 2P"/>
              <a:ea typeface="Press Start 2P"/>
              <a:cs typeface="Press Start 2P"/>
              <a:sym typeface="Press Start 2P"/>
            </a:endParaRPr>
          </a:p>
        </p:txBody>
      </p:sp>
      <p:sp>
        <p:nvSpPr>
          <p:cNvPr id="811" name="Google Shape;811;p6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812" name="Google Shape;812;p68"/>
          <p:cNvPicPr preferRelativeResize="0"/>
          <p:nvPr/>
        </p:nvPicPr>
        <p:blipFill>
          <a:blip r:embed="rId5">
            <a:alphaModFix/>
          </a:blip>
          <a:stretch>
            <a:fillRect/>
          </a:stretch>
        </p:blipFill>
        <p:spPr>
          <a:xfrm flipH="1">
            <a:off x="152400" y="2257800"/>
            <a:ext cx="3411025" cy="5685050"/>
          </a:xfrm>
          <a:prstGeom prst="rect">
            <a:avLst/>
          </a:prstGeom>
          <a:noFill/>
          <a:ln>
            <a:noFill/>
          </a:ln>
        </p:spPr>
      </p:pic>
      <p:pic>
        <p:nvPicPr>
          <p:cNvPr id="813" name="Google Shape;813;p68"/>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814" name="Google Shape;814;p68"/>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815" name="Google Shape;815;p68"/>
          <p:cNvPicPr preferRelativeResize="0"/>
          <p:nvPr/>
        </p:nvPicPr>
        <p:blipFill rotWithShape="1">
          <a:blip r:embed="rId8">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816" name="Google Shape;816;p68"/>
          <p:cNvSpPr/>
          <p:nvPr/>
        </p:nvSpPr>
        <p:spPr>
          <a:xfrm>
            <a:off x="3910438" y="3917950"/>
            <a:ext cx="4305300" cy="8556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17" name="Google Shape;817;p68"/>
          <p:cNvSpPr txBox="1"/>
          <p:nvPr/>
        </p:nvSpPr>
        <p:spPr>
          <a:xfrm>
            <a:off x="3987550" y="4104551"/>
            <a:ext cx="4151100" cy="6690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Mathieu Thibault</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Stéphanie Rioux</a:t>
            </a:r>
            <a:endParaRPr sz="1500">
              <a:solidFill>
                <a:srgbClr val="D8D8D8"/>
              </a:solidFill>
              <a:latin typeface="Press Start 2P"/>
              <a:ea typeface="Press Start 2P"/>
              <a:cs typeface="Press Start 2P"/>
              <a:sym typeface="Press Start 2P"/>
            </a:endParaRPr>
          </a:p>
        </p:txBody>
      </p:sp>
      <p:sp>
        <p:nvSpPr>
          <p:cNvPr id="818" name="Google Shape;818;p68"/>
          <p:cNvSpPr txBox="1"/>
          <p:nvPr/>
        </p:nvSpPr>
        <p:spPr>
          <a:xfrm>
            <a:off x="3563425" y="5331475"/>
            <a:ext cx="4779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9">
                  <a:extLst>
                    <a:ext uri="{A12FA001-AC4F-418D-AE19-62706E023703}">
                      <ahyp:hlinkClr val="tx"/>
                    </a:ext>
                  </a:extLst>
                </a:hlinkClick>
              </a:rPr>
              <a:t>stephanie.rioux@recit.qc.ca</a:t>
            </a:r>
            <a:endParaRPr sz="1600">
              <a:solidFill>
                <a:schemeClr val="lt1"/>
              </a:solidFill>
            </a:endParaRPr>
          </a:p>
        </p:txBody>
      </p:sp>
      <p:sp>
        <p:nvSpPr>
          <p:cNvPr id="819" name="Google Shape;819;p68"/>
          <p:cNvSpPr txBox="1"/>
          <p:nvPr/>
        </p:nvSpPr>
        <p:spPr>
          <a:xfrm>
            <a:off x="3877525" y="50266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0">
                  <a:extLst>
                    <a:ext uri="{A12FA001-AC4F-418D-AE19-62706E023703}">
                      <ahyp:hlinkClr val="tx"/>
                    </a:ext>
                  </a:extLst>
                </a:hlinkClick>
              </a:rPr>
              <a:t>mathieu.thibault@uqo.ca</a:t>
            </a:r>
            <a:endParaRPr sz="160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07"/>
                                        </p:tgtEl>
                                        <p:attrNameLst>
                                          <p:attrName>style.visibility</p:attrName>
                                        </p:attrNameLst>
                                      </p:cBhvr>
                                      <p:to>
                                        <p:strVal val="visible"/>
                                      </p:to>
                                    </p:set>
                                    <p:animEffect filter="fade" transition="in">
                                      <p:cBhvr>
                                        <p:cTn dur="500"/>
                                        <p:tgtEl>
                                          <p:spTgt spid="807"/>
                                        </p:tgtEl>
                                      </p:cBhvr>
                                    </p:animEffect>
                                  </p:childTnLst>
                                </p:cTn>
                              </p:par>
                              <p:par>
                                <p:cTn fill="hold" nodeType="withEffect" presetClass="entr" presetID="2" presetSubtype="4">
                                  <p:stCondLst>
                                    <p:cond delay="0"/>
                                  </p:stCondLst>
                                  <p:childTnLst>
                                    <p:set>
                                      <p:cBhvr>
                                        <p:cTn dur="1" fill="hold">
                                          <p:stCondLst>
                                            <p:cond delay="0"/>
                                          </p:stCondLst>
                                        </p:cTn>
                                        <p:tgtEl>
                                          <p:spTgt spid="808"/>
                                        </p:tgtEl>
                                        <p:attrNameLst>
                                          <p:attrName>style.visibility</p:attrName>
                                        </p:attrNameLst>
                                      </p:cBhvr>
                                      <p:to>
                                        <p:strVal val="visible"/>
                                      </p:to>
                                    </p:set>
                                    <p:anim calcmode="lin" valueType="num">
                                      <p:cBhvr additive="base">
                                        <p:cTn dur="1000"/>
                                        <p:tgtEl>
                                          <p:spTgt spid="8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15"/>
                                        </p:tgtEl>
                                        <p:attrNameLst>
                                          <p:attrName>style.visibility</p:attrName>
                                        </p:attrNameLst>
                                      </p:cBhvr>
                                      <p:to>
                                        <p:strVal val="visible"/>
                                      </p:to>
                                    </p:set>
                                    <p:anim calcmode="lin" valueType="num">
                                      <p:cBhvr additive="base">
                                        <p:cTn dur="1000"/>
                                        <p:tgtEl>
                                          <p:spTgt spid="8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12"/>
                                        </p:tgtEl>
                                        <p:attrNameLst>
                                          <p:attrName>style.visibility</p:attrName>
                                        </p:attrNameLst>
                                      </p:cBhvr>
                                      <p:to>
                                        <p:strVal val="visible"/>
                                      </p:to>
                                    </p:set>
                                    <p:anim calcmode="lin" valueType="num">
                                      <p:cBhvr additive="base">
                                        <p:cTn dur="1000"/>
                                        <p:tgtEl>
                                          <p:spTgt spid="81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23" name="Shape 823"/>
        <p:cNvGrpSpPr/>
        <p:nvPr/>
      </p:nvGrpSpPr>
      <p:grpSpPr>
        <a:xfrm>
          <a:off x="0" y="0"/>
          <a:ext cx="0" cy="0"/>
          <a:chOff x="0" y="0"/>
          <a:chExt cx="0" cy="0"/>
        </a:xfrm>
      </p:grpSpPr>
      <p:pic>
        <p:nvPicPr>
          <p:cNvPr descr="A picture containing container, square&#10;&#10;Description automatically generated" id="824" name="Google Shape;824;p69"/>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825" name="Google Shape;825;p69"/>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826" name="Google Shape;826;p69"/>
          <p:cNvSpPr/>
          <p:nvPr/>
        </p:nvSpPr>
        <p:spPr>
          <a:xfrm>
            <a:off x="2496650" y="145950"/>
            <a:ext cx="7220400" cy="14013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7" name="Google Shape;827;p69"/>
          <p:cNvSpPr txBox="1"/>
          <p:nvPr/>
        </p:nvSpPr>
        <p:spPr>
          <a:xfrm>
            <a:off x="2496650" y="267650"/>
            <a:ext cx="71964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2400">
                <a:solidFill>
                  <a:srgbClr val="D8D8D8"/>
                </a:solidFill>
                <a:latin typeface="Press Start 2P"/>
                <a:ea typeface="Press Start 2P"/>
                <a:cs typeface="Press Start 2P"/>
                <a:sym typeface="Press Start 2P"/>
              </a:rPr>
              <a:t>Minecraft </a:t>
            </a:r>
            <a:r>
              <a:rPr lang="en-US" sz="2400">
                <a:solidFill>
                  <a:srgbClr val="D8D8D8"/>
                </a:solidFill>
                <a:latin typeface="Press Start 2P"/>
                <a:ea typeface="Press Start 2P"/>
                <a:cs typeface="Press Start 2P"/>
                <a:sym typeface="Press Start 2P"/>
              </a:rPr>
              <a:t>en maths selon différentes intentions</a:t>
            </a:r>
            <a:endParaRPr sz="2400">
              <a:solidFill>
                <a:srgbClr val="D8D8D8"/>
              </a:solidFill>
              <a:latin typeface="Press Start 2P"/>
              <a:ea typeface="Press Start 2P"/>
              <a:cs typeface="Press Start 2P"/>
              <a:sym typeface="Press Start 2P"/>
            </a:endParaRPr>
          </a:p>
        </p:txBody>
      </p:sp>
      <p:sp>
        <p:nvSpPr>
          <p:cNvPr id="828" name="Google Shape;828;p69"/>
          <p:cNvSpPr txBox="1"/>
          <p:nvPr/>
        </p:nvSpPr>
        <p:spPr>
          <a:xfrm>
            <a:off x="662575" y="1722150"/>
            <a:ext cx="11165100" cy="4783200"/>
          </a:xfrm>
          <a:prstGeom prst="rect">
            <a:avLst/>
          </a:prstGeom>
          <a:noFill/>
          <a:ln>
            <a:noFill/>
          </a:ln>
        </p:spPr>
        <p:txBody>
          <a:bodyPr anchorCtr="0" anchor="t" bIns="45700" lIns="91425" spcFirstLastPara="1" rIns="91425" wrap="square" tIns="45700">
            <a:spAutoFit/>
          </a:bodyPr>
          <a:lstStyle/>
          <a:p>
            <a:pPr indent="0" lvl="0" marL="0" rtl="0" algn="ctr">
              <a:lnSpc>
                <a:spcPct val="150000"/>
              </a:lnSpc>
              <a:spcBef>
                <a:spcPts val="0"/>
              </a:spcBef>
              <a:spcAft>
                <a:spcPts val="0"/>
              </a:spcAft>
              <a:buClr>
                <a:schemeClr val="dk1"/>
              </a:buClr>
              <a:buSzPts val="1100"/>
              <a:buFont typeface="Arial"/>
              <a:buNone/>
            </a:pPr>
            <a:r>
              <a:rPr lang="en-US" sz="1150">
                <a:solidFill>
                  <a:schemeClr val="lt1"/>
                </a:solidFill>
                <a:latin typeface="Press Start 2P"/>
                <a:ea typeface="Press Start 2P"/>
                <a:cs typeface="Press Start 2P"/>
                <a:sym typeface="Press Start 2P"/>
              </a:rPr>
              <a:t>Différentes intentions didactiques peuvent soutenir l’usage de Minecraft Education en classe de mathématiques au primaire et au secondaire. Une tâche peut être utilisée pour introduire un nouveau concept et favoriser l’apprentissage par l’exploration ou la manipulation. Minecraft peut aussi servir à appliquer des concepts déjà appris ou à les consolider. Finalement, l’élève peut être placé face à une tâche ouverte et créative. Ces types de tâches peuvent aussi s’ancrer dans le Référentiel d’intervention en mathématique (RIM) par le recours à la résolution de problèmes selon différentes intentions. De plus, en posture d’évaluation, ces tâches peuvent s’inscrire dans le développement de compétences mathématiques. Nous vous invitons à venir explorer ces intentions ainsi que les liens à faire avec le RIM et l’évaluation des compétences dans l'environnement Minecraft. Vous aurez aussi l’occasion d’expérimenter ces types de tâches et de découvrir les ressources existantes. Nous vous partagerons aussi les grandes lignes d’un projet de recherche collaborative en cours, qui sera imprégné de ces intentions et qui vise à collaborer avec des enseignants et des conseillers pédagogiques RÉCIT. Besoins numériques : Télécharger Minecraft Education, tester la connexion avec le compte Office.</a:t>
            </a:r>
            <a:endParaRPr sz="13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24"/>
                                        </p:tgtEl>
                                        <p:attrNameLst>
                                          <p:attrName>style.visibility</p:attrName>
                                        </p:attrNameLst>
                                      </p:cBhvr>
                                      <p:to>
                                        <p:strVal val="visible"/>
                                      </p:to>
                                    </p:set>
                                    <p:anim calcmode="lin" valueType="num">
                                      <p:cBhvr additive="base">
                                        <p:cTn dur="1000"/>
                                        <p:tgtEl>
                                          <p:spTgt spid="8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5"/>
                                        </p:tgtEl>
                                        <p:attrNameLst>
                                          <p:attrName>style.visibility</p:attrName>
                                        </p:attrNameLst>
                                      </p:cBhvr>
                                      <p:to>
                                        <p:strVal val="visible"/>
                                      </p:to>
                                    </p:set>
                                    <p:anim calcmode="lin" valueType="num">
                                      <p:cBhvr additive="base">
                                        <p:cTn dur="1000"/>
                                        <p:tgtEl>
                                          <p:spTgt spid="82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pic>
        <p:nvPicPr>
          <p:cNvPr id="833" name="Google Shape;833;p70"/>
          <p:cNvPicPr preferRelativeResize="0"/>
          <p:nvPr/>
        </p:nvPicPr>
        <p:blipFill>
          <a:blip r:embed="rId3">
            <a:alphaModFix/>
          </a:blip>
          <a:stretch>
            <a:fillRect/>
          </a:stretch>
        </p:blipFill>
        <p:spPr>
          <a:xfrm>
            <a:off x="-44817" y="-25217"/>
            <a:ext cx="12281630" cy="690843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pic>
        <p:nvPicPr>
          <p:cNvPr id="838" name="Google Shape;838;p71"/>
          <p:cNvPicPr preferRelativeResize="0"/>
          <p:nvPr/>
        </p:nvPicPr>
        <p:blipFill>
          <a:blip r:embed="rId3">
            <a:alphaModFix/>
          </a:blip>
          <a:stretch>
            <a:fillRect/>
          </a:stretch>
        </p:blipFill>
        <p:spPr>
          <a:xfrm>
            <a:off x="0" y="0"/>
            <a:ext cx="12192000" cy="685800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pic>
        <p:nvPicPr>
          <p:cNvPr id="843" name="Google Shape;843;p72"/>
          <p:cNvPicPr preferRelativeResize="0"/>
          <p:nvPr/>
        </p:nvPicPr>
        <p:blipFill>
          <a:blip r:embed="rId3">
            <a:alphaModFix/>
          </a:blip>
          <a:stretch>
            <a:fillRect/>
          </a:stretch>
        </p:blipFill>
        <p:spPr>
          <a:xfrm>
            <a:off x="0" y="0"/>
            <a:ext cx="12191986" cy="6858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pic>
        <p:nvPicPr>
          <p:cNvPr id="848" name="Google Shape;848;p73"/>
          <p:cNvPicPr preferRelativeResize="0"/>
          <p:nvPr/>
        </p:nvPicPr>
        <p:blipFill>
          <a:blip r:embed="rId3">
            <a:alphaModFix/>
          </a:blip>
          <a:stretch>
            <a:fillRect/>
          </a:stretch>
        </p:blipFill>
        <p:spPr>
          <a:xfrm>
            <a:off x="0" y="0"/>
            <a:ext cx="12192000" cy="685800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pic>
        <p:nvPicPr>
          <p:cNvPr id="853" name="Google Shape;853;p74"/>
          <p:cNvPicPr preferRelativeResize="0"/>
          <p:nvPr/>
        </p:nvPicPr>
        <p:blipFill>
          <a:blip r:embed="rId3">
            <a:alphaModFix/>
          </a:blip>
          <a:stretch>
            <a:fillRect/>
          </a:stretch>
        </p:blipFill>
        <p:spPr>
          <a:xfrm>
            <a:off x="0" y="0"/>
            <a:ext cx="12191986" cy="6858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sp>
        <p:nvSpPr>
          <p:cNvPr id="858" name="Google Shape;858;p75"/>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859" name="Google Shape;859;p75"/>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860" name="Google Shape;860;p75"/>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861" name="Google Shape;861;p75"/>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862" name="Google Shape;862;p75"/>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863" name="Google Shape;863;p75"/>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pic>
        <p:nvPicPr>
          <p:cNvPr descr="Icon&#10;&#10;Description automatically generated" id="868" name="Google Shape;868;p76"/>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869" name="Google Shape;869;p76"/>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