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6858000" cx="12192000"/>
  <p:notesSz cx="6858000" cy="9144000"/>
  <p:embeddedFontLst>
    <p:embeddedFont>
      <p:font typeface="Ubuntu"/>
      <p:regular r:id="rId33"/>
      <p:bold r:id="rId34"/>
      <p:italic r:id="rId35"/>
      <p:boldItalic r:id="rId36"/>
    </p:embeddedFont>
    <p:embeddedFont>
      <p:font typeface="Barlow Condensed"/>
      <p:regular r:id="rId37"/>
      <p:bold r:id="rId38"/>
      <p:italic r:id="rId39"/>
      <p:boldItalic r:id="rId40"/>
    </p:embeddedFont>
    <p:embeddedFont>
      <p:font typeface="Press Start 2P"/>
      <p:regular r:id="rId41"/>
    </p:embeddedFont>
    <p:embeddedFont>
      <p:font typeface="Viga"/>
      <p:regular r:id="rId42"/>
    </p:embeddedFont>
    <p:embeddedFont>
      <p:font typeface="Rubik"/>
      <p:regular r:id="rId43"/>
      <p:bold r:id="rId44"/>
      <p:italic r:id="rId45"/>
      <p:boldItalic r:id="rId46"/>
    </p:embeddedFont>
    <p:embeddedFont>
      <p:font typeface="Century Gothic"/>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6C27F5-8F9F-4FE4-8C5F-DEDA2BB1ED04}">
  <a:tblStyle styleId="{9A6C27F5-8F9F-4FE4-8C5F-DEDA2BB1ED0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arlowCondensed-boldItalic.fntdata"/><Relationship Id="rId42" Type="http://schemas.openxmlformats.org/officeDocument/2006/relationships/font" Target="fonts/Viga-regular.fntdata"/><Relationship Id="rId41" Type="http://schemas.openxmlformats.org/officeDocument/2006/relationships/font" Target="fonts/PressStart2P-regular.fntdata"/><Relationship Id="rId44" Type="http://schemas.openxmlformats.org/officeDocument/2006/relationships/font" Target="fonts/Rubik-bold.fntdata"/><Relationship Id="rId43" Type="http://schemas.openxmlformats.org/officeDocument/2006/relationships/font" Target="fonts/Rubik-regular.fntdata"/><Relationship Id="rId46" Type="http://schemas.openxmlformats.org/officeDocument/2006/relationships/font" Target="fonts/Rubik-boldItalic.fntdata"/><Relationship Id="rId45" Type="http://schemas.openxmlformats.org/officeDocument/2006/relationships/font" Target="fonts/Rubik-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CenturyGothic-bold.fntdata"/><Relationship Id="rId47" Type="http://schemas.openxmlformats.org/officeDocument/2006/relationships/font" Target="fonts/CenturyGothic-regular.fntdata"/><Relationship Id="rId49" Type="http://schemas.openxmlformats.org/officeDocument/2006/relationships/font" Target="fonts/CenturyGothic-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font" Target="fonts/Ubuntu-regular.fntdata"/><Relationship Id="rId32" Type="http://schemas.openxmlformats.org/officeDocument/2006/relationships/slide" Target="slides/slide26.xml"/><Relationship Id="rId35" Type="http://schemas.openxmlformats.org/officeDocument/2006/relationships/font" Target="fonts/Ubuntu-italic.fntdata"/><Relationship Id="rId34" Type="http://schemas.openxmlformats.org/officeDocument/2006/relationships/font" Target="fonts/Ubuntu-bold.fntdata"/><Relationship Id="rId37" Type="http://schemas.openxmlformats.org/officeDocument/2006/relationships/font" Target="fonts/BarlowCondensed-regular.fntdata"/><Relationship Id="rId36" Type="http://schemas.openxmlformats.org/officeDocument/2006/relationships/font" Target="fonts/Ubuntu-boldItalic.fntdata"/><Relationship Id="rId39" Type="http://schemas.openxmlformats.org/officeDocument/2006/relationships/font" Target="fonts/BarlowCondensed-italic.fntdata"/><Relationship Id="rId38" Type="http://schemas.openxmlformats.org/officeDocument/2006/relationships/font" Target="fonts/BarlowCondensed-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schemas.openxmlformats.org/officeDocument/2006/relationships/font" Target="fonts/CenturyGothic-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2bd3720dd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g2bd3720dd6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Répartition du temps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introduction (2 min.)</a:t>
            </a:r>
            <a:endParaRPr strike="sngStrike">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Référentiel d’intervention en maths (RIM) (3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3 tâches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(3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Ressources et conclusion (2 min.)</a:t>
            </a:r>
            <a:endParaRPr>
              <a:solidFill>
                <a:schemeClr val="dk1"/>
              </a:solidFill>
            </a:endParaRPr>
          </a:p>
          <a:p>
            <a:pPr indent="0" lvl="0" marL="0" rtl="0" algn="l">
              <a:spcBef>
                <a:spcPts val="0"/>
              </a:spcBef>
              <a:spcAft>
                <a:spcPts val="0"/>
              </a:spcAft>
              <a:buNone/>
            </a:pPr>
            <a:r>
              <a:rPr lang="en-US">
                <a:solidFill>
                  <a:schemeClr val="dk1"/>
                </a:solidFill>
              </a:rPr>
              <a:t>*5 minutes de questions</a:t>
            </a:r>
            <a:endParaRPr>
              <a:solidFill>
                <a:schemeClr val="dk1"/>
              </a:solidFill>
            </a:endParaRPr>
          </a:p>
        </p:txBody>
      </p:sp>
      <p:sp>
        <p:nvSpPr>
          <p:cNvPr id="158" name="Google Shape;158;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d757ac490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solidFill>
                <a:schemeClr val="dk1"/>
              </a:solidFill>
            </a:endParaRPr>
          </a:p>
        </p:txBody>
      </p:sp>
      <p:sp>
        <p:nvSpPr>
          <p:cNvPr id="170" name="Google Shape;170;g1d757ac490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a:p>
        </p:txBody>
      </p:sp>
      <p:sp>
        <p:nvSpPr>
          <p:cNvPr id="264" name="Google Shape;2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cd80bd3bfe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t/>
            </a:r>
            <a:endParaRPr>
              <a:solidFill>
                <a:schemeClr val="dk1"/>
              </a:solidFill>
            </a:endParaRPr>
          </a:p>
        </p:txBody>
      </p:sp>
      <p:sp>
        <p:nvSpPr>
          <p:cNvPr id="296" name="Google Shape;296;g1cd80bd3bfe_1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cd80bd3bfe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g1cd80bd3bfe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cd80bd3bfe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g1cd80bd3bfe_1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79838dd6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g279838dd626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4dff9f3ee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24dff9f3ee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b1615a629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g2b1615a6293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8c7de29ba4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g28c7de29ba4_0_4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8c7de29ba4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g28c7de29ba4_0_4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28c7de29ba4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g28c7de29ba4_0_4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8c7de29ba4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g28c7de29ba4_0_4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8c7de29ba4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g28c7de29ba4_0_4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509" name="Google Shape;5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d14083018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 22-23</a:t>
            </a:r>
            <a:endParaRPr/>
          </a:p>
        </p:txBody>
      </p:sp>
      <p:sp>
        <p:nvSpPr>
          <p:cNvPr id="523" name="Google Shape;523;g2d14083018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8a75a4d8e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548" name="Google Shape;548;g28a75a4d8ef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hyperlink" Target="mailto:mathieu.thibault@uqo.ca" TargetMode="External"/><Relationship Id="rId5" Type="http://schemas.openxmlformats.org/officeDocument/2006/relationships/hyperlink" Target="mailto:stephanie.rioux@recit.qc.ca" TargetMode="External"/><Relationship Id="rId6" Type="http://schemas.openxmlformats.org/officeDocument/2006/relationships/image" Target="../media/image3.png"/><Relationship Id="rId7" Type="http://schemas.openxmlformats.org/officeDocument/2006/relationships/image" Target="../media/image50.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hyperlink" Target="https://docs.google.com/document/d/14wKqC8igJM7QFoEfJUE77PSMvKhxK55_qWek3OuUVu8/edit?usp=sharing"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hyperlink" Target="https://education.minecraft.net/get-started/download" TargetMode="External"/><Relationship Id="rId5" Type="http://schemas.openxmlformats.org/officeDocument/2006/relationships/image" Target="../media/image15.png"/><Relationship Id="rId6" Type="http://schemas.openxmlformats.org/officeDocument/2006/relationships/image" Target="../media/image50.png"/><Relationship Id="rId7" Type="http://schemas.openxmlformats.org/officeDocument/2006/relationships/image" Target="../media/image2.png"/><Relationship Id="rId8" Type="http://schemas.openxmlformats.org/officeDocument/2006/relationships/hyperlink" Target="http://recitmst.qc.ca/minecraft09052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0.png"/><Relationship Id="rId4" Type="http://schemas.openxmlformats.org/officeDocument/2006/relationships/hyperlink" Target="http://recitmst.qc.ca/minecraft26102023" TargetMode="External"/><Relationship Id="rId5" Type="http://schemas.openxmlformats.org/officeDocument/2006/relationships/hyperlink" Target="mailto:equipe@recitmst.qc.ca" TargetMode="External"/><Relationship Id="rId6" Type="http://schemas.openxmlformats.org/officeDocument/2006/relationships/hyperlink" Target="https://docs.google.com/presentation/d/1wiSbxz9VIvo8ZIhtMWImhZBBebvkSJ3jm3gj-cxozW8/edit?usp=sharing" TargetMode="External"/><Relationship Id="rId7"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10.png"/><Relationship Id="rId13" Type="http://schemas.openxmlformats.org/officeDocument/2006/relationships/image" Target="../media/image20.png"/><Relationship Id="rId12"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12.png"/><Relationship Id="rId14" Type="http://schemas.openxmlformats.org/officeDocument/2006/relationships/image" Target="../media/image23.png"/><Relationship Id="rId5" Type="http://schemas.openxmlformats.org/officeDocument/2006/relationships/slide" Target="/ppt/slides/slide7.xml"/><Relationship Id="rId6" Type="http://schemas.openxmlformats.org/officeDocument/2006/relationships/image" Target="../media/image4.png"/><Relationship Id="rId7" Type="http://schemas.openxmlformats.org/officeDocument/2006/relationships/slide" Target="/ppt/slides/slide5.xml"/><Relationship Id="rId8" Type="http://schemas.openxmlformats.org/officeDocument/2006/relationships/slide" Target="/ppt/slid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8.xml"/><Relationship Id="rId4" Type="http://schemas.openxmlformats.org/officeDocument/2006/relationships/slide" Target="/ppt/slides/slide7.xml"/><Relationship Id="rId9"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33.png"/><Relationship Id="rId7" Type="http://schemas.openxmlformats.org/officeDocument/2006/relationships/image" Target="../media/image19.png"/><Relationship Id="rId8" Type="http://schemas.openxmlformats.org/officeDocument/2006/relationships/image" Target="../media/image25.png"/></Relationships>
</file>

<file path=ppt/slides/_rels/slide7.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37.png"/><Relationship Id="rId13" Type="http://schemas.openxmlformats.org/officeDocument/2006/relationships/image" Target="../media/image15.png"/><Relationship Id="rId12"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30.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22.png"/><Relationship Id="rId6" Type="http://schemas.openxmlformats.org/officeDocument/2006/relationships/image" Target="../media/image4.png"/><Relationship Id="rId7" Type="http://schemas.openxmlformats.org/officeDocument/2006/relationships/image" Target="../media/image32.png"/><Relationship Id="rId8"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7.xml"/><Relationship Id="rId4" Type="http://schemas.openxmlformats.org/officeDocument/2006/relationships/slide" Target="/ppt/slides/slide6.xml"/><Relationship Id="rId5" Type="http://schemas.openxmlformats.org/officeDocument/2006/relationships/image" Target="../media/image4.png"/><Relationship Id="rId6" Type="http://schemas.openxmlformats.org/officeDocument/2006/relationships/image" Target="../media/image27.png"/><Relationship Id="rId7" Type="http://schemas.openxmlformats.org/officeDocument/2006/relationships/image" Target="../media/image43.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slide" Target="/ppt/slides/slide10.xml"/><Relationship Id="rId4" Type="http://schemas.openxmlformats.org/officeDocument/2006/relationships/slide" Target="/ppt/slides/slide11.xml"/><Relationship Id="rId9" Type="http://schemas.openxmlformats.org/officeDocument/2006/relationships/image" Target="../media/image20.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31.png"/></Relationships>
</file>

<file path=ppt/slides/_rels/slide10.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4.png"/><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9.xml"/><Relationship Id="rId4" Type="http://schemas.openxmlformats.org/officeDocument/2006/relationships/slide" Target="/ppt/slides/slide11.xml"/><Relationship Id="rId9"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33.png"/><Relationship Id="rId7" Type="http://schemas.openxmlformats.org/officeDocument/2006/relationships/image" Target="../media/image19.png"/><Relationship Id="rId8" Type="http://schemas.openxmlformats.org/officeDocument/2006/relationships/image" Target="../media/image25.png"/></Relationships>
</file>

<file path=ppt/slides/_rels/slide11.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4.png"/><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slide" Target="/ppt/slides/slide10.xml"/><Relationship Id="rId4" Type="http://schemas.openxmlformats.org/officeDocument/2006/relationships/slide" Target="/ppt/slides/slide9.xml"/><Relationship Id="rId9"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30.png"/><Relationship Id="rId7" Type="http://schemas.openxmlformats.org/officeDocument/2006/relationships/image" Target="../media/image37.png"/><Relationship Id="rId8"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hyperlink" Target="https://drive.google.com/file/d/15Dgfb5XmCduoOZXRGaz3E1mIsbEWrO9M/view?usp=drive_link" TargetMode="External"/><Relationship Id="rId5" Type="http://schemas.openxmlformats.org/officeDocument/2006/relationships/hyperlink" Target="https://campus.recit.qc.ca/mod/page/view.php?id=9691" TargetMode="External"/><Relationship Id="rId6" Type="http://schemas.openxmlformats.org/officeDocument/2006/relationships/hyperlink" Target="https://view.genial.ly/65f0671ac7fdf10014553f87/presentation-peppit-minecraft-secondaire" TargetMode="External"/><Relationship Id="rId7" Type="http://schemas.openxmlformats.org/officeDocument/2006/relationships/hyperlink" Target="https://drive.google.com/file/d/1UZ8V3eEG0AGvaoGa6YCHrsWJmASIh7Fm/view?usp=shari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hyperlink" Target="https://drive.google.com/file/d/1EiNGLSTnpb3pW1T1eZOr5rz3KO71fJBq/view?usp=share_link" TargetMode="External"/><Relationship Id="rId5" Type="http://schemas.openxmlformats.org/officeDocument/2006/relationships/hyperlink" Target="https://campus.recit.qc.ca/mod/page/view.php?id=19412"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hyperlink" Target="https://docs.google.com/document/d/1_OXAv3YZ3DCS6Vm7f8uk_rjoy7mtP4P2X_6d7OEIsPA/edit" TargetMode="External"/><Relationship Id="rId5" Type="http://schemas.openxmlformats.org/officeDocument/2006/relationships/hyperlink" Target="https://drive.google.com/file/d/1bo_nnzq0GSTagy1hUM0-TLTlMKe_aowQ/view?usp=shar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51.png"/><Relationship Id="rId5" Type="http://schemas.openxmlformats.org/officeDocument/2006/relationships/hyperlink" Target="https://frq.gouv.qc.ca/programme-engagemen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hyperlink" Target="https://campus.recit.qc.ca/course/view.php?id=329" TargetMode="External"/><Relationship Id="rId5" Type="http://schemas.openxmlformats.org/officeDocument/2006/relationships/hyperlink" Target="https://campus.recit.qc.ca/course/view.php?id=329" TargetMode="External"/></Relationships>
</file>

<file path=ppt/slides/_rels/slide21.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42.png"/><Relationship Id="rId5" Type="http://schemas.openxmlformats.org/officeDocument/2006/relationships/image" Target="../media/image52.png"/><Relationship Id="rId6" Type="http://schemas.openxmlformats.org/officeDocument/2006/relationships/image" Target="../media/image44.png"/><Relationship Id="rId7" Type="http://schemas.openxmlformats.org/officeDocument/2006/relationships/image" Target="../media/image47.png"/><Relationship Id="rId8"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4252&amp;forceview=1" TargetMode="External"/><Relationship Id="rId6" Type="http://schemas.openxmlformats.org/officeDocument/2006/relationships/image" Target="../media/image49.png"/></Relationships>
</file>

<file path=ppt/slides/_rels/slide23.xml.rels><?xml version="1.0" encoding="UTF-8" standalone="yes"?><Relationships xmlns="http://schemas.openxmlformats.org/package/2006/relationships"><Relationship Id="rId10" Type="http://schemas.openxmlformats.org/officeDocument/2006/relationships/hyperlink" Target="mailto:mathieu.thibault@uqo.ca"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hyperlink" Target="mailto:stephanie.rioux@recit.qc.ca" TargetMode="External"/><Relationship Id="rId5" Type="http://schemas.openxmlformats.org/officeDocument/2006/relationships/image" Target="../media/image15.png"/><Relationship Id="rId6" Type="http://schemas.openxmlformats.org/officeDocument/2006/relationships/image" Target="../media/image3.png"/><Relationship Id="rId7" Type="http://schemas.openxmlformats.org/officeDocument/2006/relationships/image" Target="../media/image50.png"/><Relationship Id="rId8"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3095250" y="2412750"/>
            <a:ext cx="60015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18"/>
          <p:cNvSpPr txBox="1"/>
          <p:nvPr/>
        </p:nvSpPr>
        <p:spPr>
          <a:xfrm>
            <a:off x="3142830" y="2597850"/>
            <a:ext cx="5905500" cy="11589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2100">
                <a:solidFill>
                  <a:srgbClr val="D8D8D8"/>
                </a:solidFill>
                <a:latin typeface="Press Start 2P"/>
                <a:ea typeface="Press Start 2P"/>
                <a:cs typeface="Press Start 2P"/>
                <a:sym typeface="Press Start 2P"/>
              </a:rPr>
              <a:t>Minecraft en maths selon différentes intentions</a:t>
            </a:r>
            <a:endParaRPr b="0" i="0" sz="2200" u="none" cap="none" strike="noStrike">
              <a:solidFill>
                <a:srgbClr val="D8D8D8"/>
              </a:solidFill>
              <a:latin typeface="Press Start 2P"/>
              <a:ea typeface="Press Start 2P"/>
              <a:cs typeface="Press Start 2P"/>
              <a:sym typeface="Press Start 2P"/>
            </a:endParaRPr>
          </a:p>
        </p:txBody>
      </p:sp>
      <p:sp>
        <p:nvSpPr>
          <p:cNvPr id="118" name="Google Shape;118;p18"/>
          <p:cNvSpPr/>
          <p:nvPr/>
        </p:nvSpPr>
        <p:spPr>
          <a:xfrm>
            <a:off x="3910438" y="3917950"/>
            <a:ext cx="4305300" cy="855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987550" y="4104551"/>
            <a:ext cx="4151100" cy="669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p:txBody>
      </p:sp>
      <p:sp>
        <p:nvSpPr>
          <p:cNvPr id="120" name="Google Shape;120;p18"/>
          <p:cNvSpPr txBox="1"/>
          <p:nvPr/>
        </p:nvSpPr>
        <p:spPr>
          <a:xfrm>
            <a:off x="3563425" y="53314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5">
                  <a:extLst>
                    <a:ext uri="{A12FA001-AC4F-418D-AE19-62706E023703}">
                      <ahyp:hlinkClr val="tx"/>
                    </a:ext>
                  </a:extLst>
                </a:hlinkClick>
              </a:rPr>
              <a:t>stephanie.rioux@recit.qc.ca</a:t>
            </a:r>
            <a:endParaRPr sz="1600">
              <a:solidFill>
                <a:schemeClr val="lt1"/>
              </a:solidFill>
            </a:endParaRPr>
          </a:p>
        </p:txBody>
      </p:sp>
      <p:sp>
        <p:nvSpPr>
          <p:cNvPr id="121" name="Google Shape;121;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2" name="Google Shape;122;p18"/>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123" name="Google Shape;123;p18"/>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124" name="Google Shape;124;p18"/>
          <p:cNvPicPr preferRelativeResize="0"/>
          <p:nvPr/>
        </p:nvPicPr>
        <p:blipFill rotWithShape="1">
          <a:blip r:embed="rId8">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5" name="Google Shape;125;p18"/>
          <p:cNvSpPr txBox="1"/>
          <p:nvPr/>
        </p:nvSpPr>
        <p:spPr>
          <a:xfrm>
            <a:off x="3877525" y="50266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mathieu.thibault@uqo.ca</a:t>
            </a:r>
            <a:endParaRPr sz="1600">
              <a:solidFill>
                <a:schemeClr val="lt1"/>
              </a:solidFill>
            </a:endParaRPr>
          </a:p>
        </p:txBody>
      </p:sp>
      <p:sp>
        <p:nvSpPr>
          <p:cNvPr id="126" name="Google Shape;126;p18"/>
          <p:cNvSpPr txBox="1"/>
          <p:nvPr/>
        </p:nvSpPr>
        <p:spPr>
          <a:xfrm>
            <a:off x="3640500" y="64800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27" name="Google Shape;127;p18"/>
          <p:cNvPicPr preferRelativeResize="0"/>
          <p:nvPr/>
        </p:nvPicPr>
        <p:blipFill>
          <a:blip r:embed="rId10">
            <a:alphaModFix/>
          </a:blip>
          <a:stretch>
            <a:fillRect/>
          </a:stretch>
        </p:blipFill>
        <p:spPr>
          <a:xfrm>
            <a:off x="5065050" y="5749467"/>
            <a:ext cx="1757100" cy="794377"/>
          </a:xfrm>
          <a:prstGeom prst="rect">
            <a:avLst/>
          </a:prstGeom>
          <a:noFill/>
          <a:ln>
            <a:noFill/>
          </a:ln>
        </p:spPr>
      </p:pic>
      <p:pic>
        <p:nvPicPr>
          <p:cNvPr id="128" name="Google Shape;128;p18"/>
          <p:cNvPicPr preferRelativeResize="0"/>
          <p:nvPr/>
        </p:nvPicPr>
        <p:blipFill>
          <a:blip r:embed="rId11">
            <a:alphaModFix/>
          </a:blip>
          <a:stretch>
            <a:fillRect/>
          </a:stretch>
        </p:blipFill>
        <p:spPr>
          <a:xfrm>
            <a:off x="10044925" y="33423"/>
            <a:ext cx="1967600" cy="947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4"/>
                                        </p:tgtEl>
                                        <p:attrNameLst>
                                          <p:attrName>style.visibility</p:attrName>
                                        </p:attrNameLst>
                                      </p:cBhvr>
                                      <p:to>
                                        <p:strVal val="visible"/>
                                      </p:to>
                                    </p:set>
                                    <p:anim calcmode="lin" valueType="num">
                                      <p:cBhvr additive="base">
                                        <p:cTn dur="1000"/>
                                        <p:tgtEl>
                                          <p:spTgt spid="12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9"/>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34" name="Google Shape;134;p19"/>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135" name="Google Shape;135;p19">
            <a:hlinkClick action="ppaction://hlinkshowjump?jump=nextslide"/>
          </p:cNvPr>
          <p:cNvSpPr/>
          <p:nvPr/>
        </p:nvSpPr>
        <p:spPr>
          <a:xfrm>
            <a:off x="3095250" y="2412750"/>
            <a:ext cx="60015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36" name="Google Shape;136;p19"/>
          <p:cNvPicPr preferRelativeResize="0"/>
          <p:nvPr/>
        </p:nvPicPr>
        <p:blipFill>
          <a:blip r:embed="rId5">
            <a:alphaModFix/>
          </a:blip>
          <a:stretch>
            <a:fillRect/>
          </a:stretch>
        </p:blipFill>
        <p:spPr>
          <a:xfrm flipH="1">
            <a:off x="152400" y="2257800"/>
            <a:ext cx="3411025" cy="5685050"/>
          </a:xfrm>
          <a:prstGeom prst="rect">
            <a:avLst/>
          </a:prstGeom>
          <a:noFill/>
          <a:ln>
            <a:noFill/>
          </a:ln>
        </p:spPr>
      </p:pic>
      <p:pic>
        <p:nvPicPr>
          <p:cNvPr id="137" name="Google Shape;137;p19"/>
          <p:cNvPicPr preferRelativeResize="0"/>
          <p:nvPr/>
        </p:nvPicPr>
        <p:blipFill>
          <a:blip r:embed="rId6">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138" name="Google Shape;138;p19"/>
          <p:cNvPicPr preferRelativeResize="0"/>
          <p:nvPr/>
        </p:nvPicPr>
        <p:blipFill rotWithShape="1">
          <a:blip r:embed="rId7">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39" name="Google Shape;139;p19"/>
          <p:cNvSpPr txBox="1"/>
          <p:nvPr/>
        </p:nvSpPr>
        <p:spPr>
          <a:xfrm>
            <a:off x="312225" y="143950"/>
            <a:ext cx="61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lt1"/>
                </a:solidFill>
                <a:latin typeface="Press Start 2P"/>
                <a:ea typeface="Press Start 2P"/>
                <a:cs typeface="Press Start 2P"/>
                <a:sym typeface="Press Start 2P"/>
                <a:hlinkClick r:id="rId8">
                  <a:extLst>
                    <a:ext uri="{A12FA001-AC4F-418D-AE19-62706E023703}">
                      <ahyp:hlinkClr val="tx"/>
                    </a:ext>
                  </a:extLst>
                </a:hlinkClick>
              </a:rPr>
              <a:t>recitmst.qc.ca/minecraft090524</a:t>
            </a:r>
            <a:endParaRPr>
              <a:solidFill>
                <a:schemeClr val="lt1"/>
              </a:solidFill>
              <a:latin typeface="Press Start 2P"/>
              <a:ea typeface="Press Start 2P"/>
              <a:cs typeface="Press Start 2P"/>
              <a:sym typeface="Press Start 2P"/>
            </a:endParaRPr>
          </a:p>
        </p:txBody>
      </p:sp>
      <p:sp>
        <p:nvSpPr>
          <p:cNvPr id="140" name="Google Shape;140;p19"/>
          <p:cNvSpPr/>
          <p:nvPr/>
        </p:nvSpPr>
        <p:spPr>
          <a:xfrm>
            <a:off x="9048325" y="2452575"/>
            <a:ext cx="3143700" cy="1114500"/>
          </a:xfrm>
          <a:prstGeom prst="wedgeRoundRectCallout">
            <a:avLst>
              <a:gd fmla="val -35978" name="adj1"/>
              <a:gd fmla="val 96996" name="adj2"/>
              <a:gd fmla="val 0" name="adj3"/>
            </a:avLst>
          </a:prstGeom>
          <a:solidFill>
            <a:srgbClr val="B6D7A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Press Start 2P"/>
                <a:ea typeface="Press Start 2P"/>
                <a:cs typeface="Press Start 2P"/>
                <a:sym typeface="Press Start 2P"/>
                <a:hlinkClick r:id="rId9"/>
              </a:rPr>
              <a:t>Lien pour télécharger Minecraft</a:t>
            </a:r>
            <a:r>
              <a:rPr lang="en-US">
                <a:latin typeface="Press Start 2P"/>
                <a:ea typeface="Press Start 2P"/>
                <a:cs typeface="Press Start 2P"/>
                <a:sym typeface="Press Start 2P"/>
              </a:rPr>
              <a:t> selon votre appareil.</a:t>
            </a:r>
            <a:endParaRPr>
              <a:latin typeface="Press Start 2P"/>
              <a:ea typeface="Press Start 2P"/>
              <a:cs typeface="Press Start 2P"/>
              <a:sym typeface="Press Start 2P"/>
            </a:endParaRPr>
          </a:p>
        </p:txBody>
      </p:sp>
      <p:sp>
        <p:nvSpPr>
          <p:cNvPr id="141" name="Google Shape;141;p19"/>
          <p:cNvSpPr/>
          <p:nvPr/>
        </p:nvSpPr>
        <p:spPr>
          <a:xfrm>
            <a:off x="152400" y="2463450"/>
            <a:ext cx="2508900" cy="1114500"/>
          </a:xfrm>
          <a:prstGeom prst="wedgeRoundRectCallout">
            <a:avLst>
              <a:gd fmla="val -280" name="adj1"/>
              <a:gd fmla="val 134587" name="adj2"/>
              <a:gd fmla="val 0" name="adj3"/>
            </a:avLst>
          </a:prstGeom>
          <a:solidFill>
            <a:srgbClr val="B6D7A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Press Start 2P"/>
                <a:ea typeface="Press Start 2P"/>
                <a:cs typeface="Press Start 2P"/>
                <a:sym typeface="Press Start 2P"/>
                <a:hlinkClick r:id="rId10"/>
              </a:rPr>
              <a:t>Aide-mémoire</a:t>
            </a:r>
            <a:r>
              <a:rPr lang="en-US">
                <a:latin typeface="Press Start 2P"/>
                <a:ea typeface="Press Start 2P"/>
                <a:cs typeface="Press Start 2P"/>
                <a:sym typeface="Press Start 2P"/>
              </a:rPr>
              <a:t> pour débuter avec Minecraft</a:t>
            </a:r>
            <a:endParaRPr>
              <a:latin typeface="Press Start 2P"/>
              <a:ea typeface="Press Start 2P"/>
              <a:cs typeface="Press Start 2P"/>
              <a:sym typeface="Press Start 2P"/>
            </a:endParaRPr>
          </a:p>
        </p:txBody>
      </p:sp>
      <p:sp>
        <p:nvSpPr>
          <p:cNvPr id="142" name="Google Shape;142;p19"/>
          <p:cNvSpPr txBox="1"/>
          <p:nvPr/>
        </p:nvSpPr>
        <p:spPr>
          <a:xfrm>
            <a:off x="3142830" y="2597850"/>
            <a:ext cx="5905500" cy="11589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2100">
                <a:solidFill>
                  <a:srgbClr val="D8D8D8"/>
                </a:solidFill>
                <a:latin typeface="Press Start 2P"/>
                <a:ea typeface="Press Start 2P"/>
                <a:cs typeface="Press Start 2P"/>
                <a:sym typeface="Press Start 2P"/>
              </a:rPr>
              <a:t>Minecraft en maths selon différentes intentions</a:t>
            </a:r>
            <a:endParaRPr b="0" i="0" sz="2200" u="none" cap="none" strike="noStrike">
              <a:solidFill>
                <a:srgbClr val="D8D8D8"/>
              </a:solidFill>
              <a:latin typeface="Press Start 2P"/>
              <a:ea typeface="Press Start 2P"/>
              <a:cs typeface="Press Start 2P"/>
              <a:sym typeface="Press Start 2P"/>
            </a:endParaRPr>
          </a:p>
        </p:txBody>
      </p:sp>
      <p:pic>
        <p:nvPicPr>
          <p:cNvPr id="143" name="Google Shape;143;p19"/>
          <p:cNvPicPr preferRelativeResize="0"/>
          <p:nvPr/>
        </p:nvPicPr>
        <p:blipFill>
          <a:blip r:embed="rId11">
            <a:alphaModFix/>
          </a:blip>
          <a:stretch>
            <a:fillRect/>
          </a:stretch>
        </p:blipFill>
        <p:spPr>
          <a:xfrm>
            <a:off x="4765550" y="4161100"/>
            <a:ext cx="2508900" cy="2508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par>
                                <p:cTn fill="hold" nodeType="withEffect" presetClass="entr" presetID="2" presetSubtype="4">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47" name="Shape 147"/>
        <p:cNvGrpSpPr/>
        <p:nvPr/>
      </p:nvGrpSpPr>
      <p:grpSpPr>
        <a:xfrm>
          <a:off x="0" y="0"/>
          <a:ext cx="0" cy="0"/>
          <a:chOff x="0" y="0"/>
          <a:chExt cx="0" cy="0"/>
        </a:xfrm>
      </p:grpSpPr>
      <p:sp>
        <p:nvSpPr>
          <p:cNvPr id="148" name="Google Shape;148;p20"/>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9" name="Google Shape;149;p20"/>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0" name="Google Shape;150;p20"/>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1" name="Google Shape;151;p20"/>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2" name="Google Shape;152;p20"/>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53" name="Google Shape;153;p20">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54" name="Google Shape;154;p20"/>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chemeClr val="hlink"/>
                </a:solidFill>
                <a:latin typeface="Ubuntu"/>
                <a:ea typeface="Ubuntu"/>
                <a:cs typeface="Ubuntu"/>
                <a:sym typeface="Ubuntu"/>
                <a:hlinkClick r:id="rId4"/>
              </a:rPr>
              <a:t>recitmst.qc.ca/minecraft26102023</a:t>
            </a:r>
            <a:r>
              <a:rPr lang="en-US" sz="1000">
                <a:solidFill>
                  <a:schemeClr val="lt1"/>
                </a:solidFill>
                <a:latin typeface="Ubuntu"/>
                <a:ea typeface="Ubuntu"/>
                <a:cs typeface="Ubuntu"/>
                <a:sym typeface="Ubuntu"/>
              </a:rPr>
              <a:t> 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55" name="Google Shape;155;p20"/>
          <p:cNvPicPr preferRelativeResize="0"/>
          <p:nvPr/>
        </p:nvPicPr>
        <p:blipFill rotWithShape="1">
          <a:blip r:embed="rId7">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500"/>
                                        <p:tgtEl>
                                          <p:spTgt spid="15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5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1"/>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 name="Google Shape;161;p21"/>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2" name="Google Shape;162;p21"/>
          <p:cNvSpPr txBox="1"/>
          <p:nvPr/>
        </p:nvSpPr>
        <p:spPr>
          <a:xfrm>
            <a:off x="1915425" y="784247"/>
            <a:ext cx="8194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D8D8D8"/>
                </a:solidFill>
                <a:latin typeface="Press Start 2P"/>
                <a:ea typeface="Press Start 2P"/>
                <a:cs typeface="Press Start 2P"/>
                <a:sym typeface="Press Start 2P"/>
              </a:rPr>
              <a:t>Plan de l’atelier</a:t>
            </a:r>
            <a:endParaRPr sz="1600"/>
          </a:p>
        </p:txBody>
      </p:sp>
      <p:pic>
        <p:nvPicPr>
          <p:cNvPr descr="A picture containing container, square&#10;&#10;Description automatically generated" id="163" name="Google Shape;163;p21"/>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64" name="Google Shape;164;p21"/>
          <p:cNvSpPr txBox="1"/>
          <p:nvPr/>
        </p:nvSpPr>
        <p:spPr>
          <a:xfrm>
            <a:off x="1915425" y="2242450"/>
            <a:ext cx="8958300" cy="2632200"/>
          </a:xfrm>
          <a:prstGeom prst="rect">
            <a:avLst/>
          </a:prstGeom>
          <a:noFill/>
          <a:ln>
            <a:noFill/>
          </a:ln>
        </p:spPr>
        <p:txBody>
          <a:bodyPr anchorCtr="0" anchor="t" bIns="45700" lIns="91425" spcFirstLastPara="1" rIns="91425" wrap="square" tIns="45700">
            <a:spAutoFit/>
          </a:bodyPr>
          <a:lstStyle/>
          <a:p>
            <a:pPr indent="0" lvl="0" marL="0" rtl="0" algn="l">
              <a:lnSpc>
                <a:spcPct val="200000"/>
              </a:lnSpc>
              <a:spcBef>
                <a:spcPts val="0"/>
              </a:spcBef>
              <a:spcAft>
                <a:spcPts val="0"/>
              </a:spcAft>
              <a:buNone/>
            </a:pPr>
            <a:r>
              <a:t/>
            </a:r>
            <a:endParaRPr sz="1500" strike="sngStrike">
              <a:solidFill>
                <a:schemeClr val="lt2"/>
              </a:solidFill>
              <a:latin typeface="Press Start 2P"/>
              <a:ea typeface="Press Start 2P"/>
              <a:cs typeface="Press Start 2P"/>
              <a:sym typeface="Press Start 2P"/>
            </a:endParaRPr>
          </a:p>
          <a:p>
            <a:pPr indent="-323850" lvl="0" marL="457200" rtl="0" algn="l">
              <a:lnSpc>
                <a:spcPct val="20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3 intentions didactiques</a:t>
            </a:r>
            <a:endParaRPr sz="1500">
              <a:solidFill>
                <a:schemeClr val="lt2"/>
              </a:solidFill>
              <a:latin typeface="Press Start 2P"/>
              <a:ea typeface="Press Start 2P"/>
              <a:cs typeface="Press Start 2P"/>
              <a:sym typeface="Press Start 2P"/>
            </a:endParaRPr>
          </a:p>
          <a:p>
            <a:pPr indent="-323850" lvl="0" marL="457200" rtl="0" algn="l">
              <a:lnSpc>
                <a:spcPct val="20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Référentiel d’intervention en maths (RIM)</a:t>
            </a:r>
            <a:endParaRPr sz="1500">
              <a:solidFill>
                <a:schemeClr val="lt2"/>
              </a:solidFill>
              <a:latin typeface="Press Start 2P"/>
              <a:ea typeface="Press Start 2P"/>
              <a:cs typeface="Press Start 2P"/>
              <a:sym typeface="Press Start 2P"/>
            </a:endParaRPr>
          </a:p>
          <a:p>
            <a:pPr indent="-323850" lvl="0" marL="457200" rtl="0" algn="l">
              <a:lnSpc>
                <a:spcPct val="20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Exploration de 3 tâches</a:t>
            </a:r>
            <a:r>
              <a:rPr lang="en-US" sz="1500">
                <a:solidFill>
                  <a:schemeClr val="lt2"/>
                </a:solidFill>
                <a:latin typeface="Press Start 2P"/>
                <a:ea typeface="Press Start 2P"/>
                <a:cs typeface="Press Start 2P"/>
                <a:sym typeface="Press Start 2P"/>
              </a:rPr>
              <a:t> </a:t>
            </a:r>
            <a:endParaRPr sz="1500" strike="sngStrike">
              <a:solidFill>
                <a:schemeClr val="lt2"/>
              </a:solidFill>
              <a:latin typeface="Press Start 2P"/>
              <a:ea typeface="Press Start 2P"/>
              <a:cs typeface="Press Start 2P"/>
              <a:sym typeface="Press Start 2P"/>
            </a:endParaRPr>
          </a:p>
          <a:p>
            <a:pPr indent="-323850" lvl="0" marL="457200" rtl="0" algn="l">
              <a:lnSpc>
                <a:spcPct val="20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Projet de recherche</a:t>
            </a:r>
            <a:endParaRPr sz="1500">
              <a:solidFill>
                <a:schemeClr val="lt2"/>
              </a:solidFill>
              <a:latin typeface="Press Start 2P"/>
              <a:ea typeface="Press Start 2P"/>
              <a:cs typeface="Press Start 2P"/>
              <a:sym typeface="Press Start 2P"/>
            </a:endParaRPr>
          </a:p>
          <a:p>
            <a:pPr indent="-323850" lvl="0" marL="457200" rtl="0" algn="l">
              <a:lnSpc>
                <a:spcPct val="20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Ressources et conclusion</a:t>
            </a:r>
            <a:endParaRPr sz="13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65" name="Google Shape;165;p21"/>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166" name="Google Shape;166;p21"/>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167" name="Google Shape;167;p21"/>
          <p:cNvSpPr/>
          <p:nvPr/>
        </p:nvSpPr>
        <p:spPr>
          <a:xfrm>
            <a:off x="9348525" y="1479875"/>
            <a:ext cx="2490600" cy="1407900"/>
          </a:xfrm>
          <a:prstGeom prst="wedgeRoundRectCallout">
            <a:avLst>
              <a:gd fmla="val 44926" name="adj1"/>
              <a:gd fmla="val 67017" name="adj2"/>
              <a:gd fmla="val 0" name="adj3"/>
            </a:avLst>
          </a:prstGeom>
          <a:solidFill>
            <a:srgbClr val="93C47D"/>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500">
                <a:solidFill>
                  <a:schemeClr val="lt2"/>
                </a:solidFill>
                <a:latin typeface="Press Start 2P"/>
                <a:ea typeface="Press Start 2P"/>
                <a:cs typeface="Press Start 2P"/>
                <a:sym typeface="Press Start 2P"/>
              </a:rPr>
              <a:t>Qu’est-ce que Minecraft Education?</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250"/>
                                        <p:tgtEl>
                                          <p:spTgt spid="164"/>
                                        </p:tgtEl>
                                      </p:cBhvr>
                                    </p:animEffect>
                                  </p:childTnLst>
                                </p:cTn>
                              </p:par>
                              <p:par>
                                <p:cTn fill="hold" nodeType="withEffect" presetClass="entr" presetID="2" presetSubtype="4">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1500"/>
                                        <p:tgtEl>
                                          <p:spTgt spid="1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additive="base">
                                        <p:cTn dur="1500"/>
                                        <p:tgtEl>
                                          <p:spTgt spid="1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1500"/>
                                        <p:tgtEl>
                                          <p:spTgt spid="1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1" name="Shape 171"/>
        <p:cNvGrpSpPr/>
        <p:nvPr/>
      </p:nvGrpSpPr>
      <p:grpSpPr>
        <a:xfrm>
          <a:off x="0" y="0"/>
          <a:ext cx="0" cy="0"/>
          <a:chOff x="0" y="0"/>
          <a:chExt cx="0" cy="0"/>
        </a:xfrm>
      </p:grpSpPr>
      <p:grpSp>
        <p:nvGrpSpPr>
          <p:cNvPr id="172" name="Google Shape;172;p22"/>
          <p:cNvGrpSpPr/>
          <p:nvPr/>
        </p:nvGrpSpPr>
        <p:grpSpPr>
          <a:xfrm>
            <a:off x="3951968" y="2079356"/>
            <a:ext cx="2084100" cy="733500"/>
            <a:chOff x="3951968" y="2079356"/>
            <a:chExt cx="2084100" cy="733500"/>
          </a:xfrm>
        </p:grpSpPr>
        <p:sp>
          <p:nvSpPr>
            <p:cNvPr id="173" name="Google Shape;173;p22">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4" name="Google Shape;174;p2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175" name="Google Shape;175;p2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2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2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178" name="Google Shape;178;p22"/>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179" name="Google Shape;179;p2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0" name="Google Shape;180;p2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181" name="Google Shape;181;p22">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2" name="Google Shape;182;p22">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183" name="Google Shape;183;p2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184" name="Google Shape;184;p2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185" name="Google Shape;185;p22"/>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186" name="Google Shape;186;p2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7" name="Google Shape;187;p2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2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9" name="Google Shape;189;p2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2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191" name="Google Shape;191;p22"/>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192" name="Google Shape;192;p22"/>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193" name="Google Shape;193;p22"/>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194" name="Google Shape;194;p22"/>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195" name="Google Shape;195;p22"/>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196" name="Google Shape;196;p22"/>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197" name="Google Shape;197;p22"/>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198" name="Google Shape;198;p22"/>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250"/>
                                        <p:tgtEl>
                                          <p:spTgt spid="185"/>
                                        </p:tgtEl>
                                      </p:cBhvr>
                                    </p:animEffect>
                                  </p:childTnLst>
                                </p:cTn>
                              </p:par>
                              <p:par>
                                <p:cTn fill="hold" nodeType="withEffect" presetClass="entr" presetID="2" presetSubtype="4">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1000"/>
                                        <p:tgtEl>
                                          <p:spTgt spid="1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1000"/>
                                        <p:tgtEl>
                                          <p:spTgt spid="1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1000"/>
                                        <p:tgtEl>
                                          <p:spTgt spid="1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1000"/>
                                        <p:tgtEl>
                                          <p:spTgt spid="198"/>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par>
                                <p:cTn fill="hold" nodeType="with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1000"/>
                                        <p:tgtEl>
                                          <p:spTgt spid="193"/>
                                        </p:tgtEl>
                                      </p:cBhvr>
                                    </p:animEffect>
                                  </p:childTnLst>
                                </p:cTn>
                              </p:par>
                              <p:par>
                                <p:cTn fill="hold" nodeType="withEffect" presetClass="entr" presetID="10" presetSubtype="0">
                                  <p:stCondLst>
                                    <p:cond delay="0"/>
                                  </p:stCondLst>
                                  <p:childTnLst>
                                    <p:set>
                                      <p:cBhvr>
                                        <p:cTn dur="1" fill="hold">
                                          <p:stCondLst>
                                            <p:cond delay="0"/>
                                          </p:stCondLst>
                                        </p:cTn>
                                        <p:tgtEl>
                                          <p:spTgt spid="195"/>
                                        </p:tgtEl>
                                        <p:attrNameLst>
                                          <p:attrName>style.visibility</p:attrName>
                                        </p:attrNameLst>
                                      </p:cBhvr>
                                      <p:to>
                                        <p:strVal val="visible"/>
                                      </p:to>
                                    </p:set>
                                    <p:animEffect filter="fade" transition="in">
                                      <p:cBhvr>
                                        <p:cTn dur="1000"/>
                                        <p:tgtEl>
                                          <p:spTgt spid="195"/>
                                        </p:tgtEl>
                                      </p:cBhvr>
                                    </p:animEffect>
                                  </p:childTnLst>
                                </p:cTn>
                              </p:par>
                              <p:par>
                                <p:cTn fill="hold" nodeType="with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2" name="Shape 202"/>
        <p:cNvGrpSpPr/>
        <p:nvPr/>
      </p:nvGrpSpPr>
      <p:grpSpPr>
        <a:xfrm>
          <a:off x="0" y="0"/>
          <a:ext cx="0" cy="0"/>
          <a:chOff x="0" y="0"/>
          <a:chExt cx="0" cy="0"/>
        </a:xfrm>
      </p:grpSpPr>
      <p:sp>
        <p:nvSpPr>
          <p:cNvPr id="203" name="Google Shape;203;p23">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23"/>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205" name="Google Shape;205;p23">
            <a:hlinkClick action="ppaction://hlinksldjump" r:id="rId3"/>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 name="Google Shape;206;p23">
            <a:hlinkClick action="ppaction://hlinksldjump" r:id="rId4"/>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2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8" name="Google Shape;208;p23"/>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209" name="Google Shape;209;p23"/>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23"/>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23"/>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p23"/>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23"/>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23"/>
          <p:cNvSpPr/>
          <p:nvPr/>
        </p:nvSpPr>
        <p:spPr>
          <a:xfrm>
            <a:off x="3951968"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5" name="Google Shape;215;p23"/>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216" name="Google Shape;216;p23"/>
          <p:cNvPicPr preferRelativeResize="0"/>
          <p:nvPr/>
        </p:nvPicPr>
        <p:blipFill rotWithShape="1">
          <a:blip r:embed="rId6">
            <a:alphaModFix/>
          </a:blip>
          <a:srcRect b="0" l="0" r="0" t="0"/>
          <a:stretch/>
        </p:blipFill>
        <p:spPr>
          <a:xfrm>
            <a:off x="2760114" y="4950313"/>
            <a:ext cx="379932" cy="378413"/>
          </a:xfrm>
          <a:prstGeom prst="rect">
            <a:avLst/>
          </a:prstGeom>
          <a:noFill/>
          <a:ln>
            <a:noFill/>
          </a:ln>
        </p:spPr>
      </p:pic>
      <p:pic>
        <p:nvPicPr>
          <p:cNvPr descr="A picture containing shape&#10;&#10;Description automatically generated" id="217" name="Google Shape;217;p23"/>
          <p:cNvPicPr preferRelativeResize="0"/>
          <p:nvPr/>
        </p:nvPicPr>
        <p:blipFill rotWithShape="1">
          <a:blip r:embed="rId7">
            <a:alphaModFix/>
          </a:blip>
          <a:srcRect b="0" l="0" r="0" t="0"/>
          <a:stretch/>
        </p:blipFill>
        <p:spPr>
          <a:xfrm flipH="1">
            <a:off x="4296974" y="4979789"/>
            <a:ext cx="319461" cy="319461"/>
          </a:xfrm>
          <a:prstGeom prst="rect">
            <a:avLst/>
          </a:prstGeom>
          <a:noFill/>
          <a:ln>
            <a:noFill/>
          </a:ln>
        </p:spPr>
      </p:pic>
      <p:pic>
        <p:nvPicPr>
          <p:cNvPr descr="A picture containing text&#10;&#10;Description automatically generated" id="218" name="Google Shape;218;p23"/>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219" name="Google Shape;219;p23"/>
          <p:cNvPicPr preferRelativeResize="0"/>
          <p:nvPr/>
        </p:nvPicPr>
        <p:blipFill rotWithShape="1">
          <a:blip r:embed="rId9">
            <a:alphaModFix/>
          </a:blip>
          <a:srcRect b="0" l="0" r="0" t="0"/>
          <a:stretch/>
        </p:blipFill>
        <p:spPr>
          <a:xfrm>
            <a:off x="5050286" y="4979789"/>
            <a:ext cx="319461" cy="319461"/>
          </a:xfrm>
          <a:prstGeom prst="rect">
            <a:avLst/>
          </a:prstGeom>
          <a:noFill/>
          <a:ln>
            <a:noFill/>
          </a:ln>
        </p:spPr>
      </p:pic>
      <p:sp>
        <p:nvSpPr>
          <p:cNvPr id="220" name="Google Shape;220;p2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1" name="Google Shape;221;p2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22" name="Google Shape;222;p23"/>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223" name="Google Shape;223;p23"/>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224" name="Google Shape;224;p23"/>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225" name="Google Shape;225;p23"/>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226" name="Google Shape;226;p23"/>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227" name="Google Shape;227;p23"/>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228" name="Google Shape;228;p23"/>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250"/>
                                        <p:tgtEl>
                                          <p:spTgt spid="208"/>
                                        </p:tgtEl>
                                      </p:cBhvr>
                                    </p:animEffect>
                                  </p:childTnLst>
                                </p:cTn>
                              </p:par>
                              <p:par>
                                <p:cTn fill="hold" nodeType="withEffect" presetClass="entr" presetID="2" presetSubtype="4">
                                  <p:stCondLst>
                                    <p:cond delay="0"/>
                                  </p:stCondLst>
                                  <p:childTnLst>
                                    <p:set>
                                      <p:cBhvr>
                                        <p:cTn dur="1" fill="hold">
                                          <p:stCondLst>
                                            <p:cond delay="0"/>
                                          </p:stCondLst>
                                        </p:cTn>
                                        <p:tgtEl>
                                          <p:spTgt spid="227"/>
                                        </p:tgtEl>
                                        <p:attrNameLst>
                                          <p:attrName>style.visibility</p:attrName>
                                        </p:attrNameLst>
                                      </p:cBhvr>
                                      <p:to>
                                        <p:strVal val="visible"/>
                                      </p:to>
                                    </p:set>
                                    <p:anim calcmode="lin" valueType="num">
                                      <p:cBhvr additive="base">
                                        <p:cTn dur="1000"/>
                                        <p:tgtEl>
                                          <p:spTgt spid="2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8"/>
                                        </p:tgtEl>
                                        <p:attrNameLst>
                                          <p:attrName>style.visibility</p:attrName>
                                        </p:attrNameLst>
                                      </p:cBhvr>
                                      <p:to>
                                        <p:strVal val="visible"/>
                                      </p:to>
                                    </p:set>
                                    <p:anim calcmode="lin" valueType="num">
                                      <p:cBhvr additive="base">
                                        <p:cTn dur="1000"/>
                                        <p:tgtEl>
                                          <p:spTgt spid="2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6"/>
                                        </p:tgtEl>
                                        <p:attrNameLst>
                                          <p:attrName>style.visibility</p:attrName>
                                        </p:attrNameLst>
                                      </p:cBhvr>
                                      <p:to>
                                        <p:strVal val="visible"/>
                                      </p:to>
                                    </p:set>
                                    <p:anim calcmode="lin" valueType="num">
                                      <p:cBhvr additive="base">
                                        <p:cTn dur="1000"/>
                                        <p:tgtEl>
                                          <p:spTgt spid="2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1000"/>
                                        <p:tgtEl>
                                          <p:spTgt spid="22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par>
                                <p:cTn fill="hold" nodeType="with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par>
                                <p:cTn fill="hold" nodeType="with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par>
                                <p:cTn fill="hold" nodeType="with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2" name="Shape 232"/>
        <p:cNvGrpSpPr/>
        <p:nvPr/>
      </p:nvGrpSpPr>
      <p:grpSpPr>
        <a:xfrm>
          <a:off x="0" y="0"/>
          <a:ext cx="0" cy="0"/>
          <a:chOff x="0" y="0"/>
          <a:chExt cx="0" cy="0"/>
        </a:xfrm>
      </p:grpSpPr>
      <p:sp>
        <p:nvSpPr>
          <p:cNvPr id="233" name="Google Shape;233;p24">
            <a:hlinkClick action="ppaction://hlinksldjump" r:id="rId3"/>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24">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24">
            <a:hlinkClick action="ppaction://hlinksldjump" r:id="rId4"/>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24"/>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24"/>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a:t>
            </a:r>
            <a:r>
              <a:rPr lang="en-US" sz="1200">
                <a:solidFill>
                  <a:schemeClr val="dk1"/>
                </a:solidFill>
                <a:latin typeface="Press Start 2P"/>
                <a:ea typeface="Press Start 2P"/>
                <a:cs typeface="Press Start 2P"/>
                <a:sym typeface="Press Start 2P"/>
              </a:rPr>
              <a:t>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238" name="Google Shape;238;p24"/>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24"/>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24"/>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24"/>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24"/>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3" name="Google Shape;243;p24"/>
          <p:cNvSpPr/>
          <p:nvPr/>
        </p:nvSpPr>
        <p:spPr>
          <a:xfrm>
            <a:off x="6155872"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244" name="Google Shape;244;p24"/>
          <p:cNvPicPr preferRelativeResize="0"/>
          <p:nvPr/>
        </p:nvPicPr>
        <p:blipFill rotWithShape="1">
          <a:blip r:embed="rId5">
            <a:alphaModFix/>
          </a:blip>
          <a:srcRect b="0" l="0" r="0" t="0"/>
          <a:stretch/>
        </p:blipFill>
        <p:spPr>
          <a:xfrm>
            <a:off x="4251860" y="4934675"/>
            <a:ext cx="409688" cy="409688"/>
          </a:xfrm>
          <a:prstGeom prst="rect">
            <a:avLst/>
          </a:prstGeom>
          <a:noFill/>
          <a:ln>
            <a:noFill/>
          </a:ln>
        </p:spPr>
      </p:pic>
      <p:pic>
        <p:nvPicPr>
          <p:cNvPr descr="A picture containing container, square&#10;&#10;Description automatically generated" id="245" name="Google Shape;245;p24"/>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246" name="Google Shape;246;p24"/>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247" name="Google Shape;247;p24"/>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248" name="Google Shape;248;p24"/>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249" name="Google Shape;249;p24"/>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250" name="Google Shape;250;p24"/>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251" name="Google Shape;251;p24"/>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252" name="Google Shape;252;p24"/>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253" name="Google Shape;253;p24"/>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254" name="Google Shape;254;p2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2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56" name="Google Shape;256;p2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257" name="Google Shape;257;p24"/>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258" name="Google Shape;258;p2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259" name="Google Shape;259;p2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260" name="Google Shape;260;p24"/>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261" name="Google Shape;261;p24"/>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250"/>
                                        <p:tgtEl>
                                          <p:spTgt spid="237"/>
                                        </p:tgtEl>
                                      </p:cBhvr>
                                    </p:animEffect>
                                  </p:childTnLst>
                                </p:cTn>
                              </p:par>
                              <p:par>
                                <p:cTn fill="hold" nodeType="withEffect" presetClass="entr" presetID="2" presetSubtype="4">
                                  <p:stCondLst>
                                    <p:cond delay="0"/>
                                  </p:stCondLst>
                                  <p:childTnLst>
                                    <p:set>
                                      <p:cBhvr>
                                        <p:cTn dur="1" fill="hold">
                                          <p:stCondLst>
                                            <p:cond delay="0"/>
                                          </p:stCondLst>
                                        </p:cTn>
                                        <p:tgtEl>
                                          <p:spTgt spid="246"/>
                                        </p:tgtEl>
                                        <p:attrNameLst>
                                          <p:attrName>style.visibility</p:attrName>
                                        </p:attrNameLst>
                                      </p:cBhvr>
                                      <p:to>
                                        <p:strVal val="visible"/>
                                      </p:to>
                                    </p:set>
                                    <p:anim calcmode="lin" valueType="num">
                                      <p:cBhvr additive="base">
                                        <p:cTn dur="1000"/>
                                        <p:tgtEl>
                                          <p:spTgt spid="2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1000"/>
                                        <p:tgtEl>
                                          <p:spTgt spid="2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0"/>
                                        </p:tgtEl>
                                        <p:attrNameLst>
                                          <p:attrName>style.visibility</p:attrName>
                                        </p:attrNameLst>
                                      </p:cBhvr>
                                      <p:to>
                                        <p:strVal val="visible"/>
                                      </p:to>
                                    </p:set>
                                    <p:anim calcmode="lin" valueType="num">
                                      <p:cBhvr additive="base">
                                        <p:cTn dur="1000"/>
                                        <p:tgtEl>
                                          <p:spTgt spid="2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5"/>
                                        </p:tgtEl>
                                        <p:attrNameLst>
                                          <p:attrName>style.visibility</p:attrName>
                                        </p:attrNameLst>
                                      </p:cBhvr>
                                      <p:to>
                                        <p:strVal val="visible"/>
                                      </p:to>
                                    </p:set>
                                    <p:anim calcmode="lin" valueType="num">
                                      <p:cBhvr additive="base">
                                        <p:cTn dur="1000"/>
                                        <p:tgtEl>
                                          <p:spTgt spid="24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par>
                                <p:cTn fill="hold" nodeType="with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par>
                                <p:cTn fill="hold" nodeType="with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5" name="Shape 265"/>
        <p:cNvGrpSpPr/>
        <p:nvPr/>
      </p:nvGrpSpPr>
      <p:grpSpPr>
        <a:xfrm>
          <a:off x="0" y="0"/>
          <a:ext cx="0" cy="0"/>
          <a:chOff x="0" y="0"/>
          <a:chExt cx="0" cy="0"/>
        </a:xfrm>
      </p:grpSpPr>
      <p:sp>
        <p:nvSpPr>
          <p:cNvPr id="266" name="Google Shape;266;p25">
            <a:hlinkClick action="ppaction://hlinksldjump" r:id="rId3"/>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25">
            <a:hlinkClick action="ppaction://hlinksldjump" r:id="rId4"/>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25">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25"/>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25"/>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271" name="Google Shape;271;p25"/>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25"/>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25"/>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25"/>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25"/>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276" name="Google Shape;276;p25"/>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277" name="Google Shape;277;p25"/>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278" name="Google Shape;278;p25"/>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279" name="Google Shape;279;p25"/>
          <p:cNvSpPr/>
          <p:nvPr/>
        </p:nvSpPr>
        <p:spPr>
          <a:xfrm>
            <a:off x="8359775"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280" name="Google Shape;280;p25"/>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281" name="Google Shape;281;p25"/>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282" name="Google Shape;282;p25"/>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283" name="Google Shape;283;p25"/>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284" name="Google Shape;284;p25"/>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285" name="Google Shape;285;p2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6" name="Google Shape;286;p2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87" name="Google Shape;287;p2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288" name="Google Shape;288;p2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289" name="Google Shape;289;p25"/>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290" name="Google Shape;290;p25"/>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291" name="Google Shape;291;p25"/>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292" name="Google Shape;292;p25"/>
          <p:cNvPicPr preferRelativeResize="0"/>
          <p:nvPr/>
        </p:nvPicPr>
        <p:blipFill>
          <a:blip r:embed="rId8">
            <a:alphaModFix/>
          </a:blip>
          <a:stretch>
            <a:fillRect/>
          </a:stretch>
        </p:blipFill>
        <p:spPr>
          <a:xfrm flipH="1">
            <a:off x="7880025" y="4110175"/>
            <a:ext cx="1008701" cy="1681150"/>
          </a:xfrm>
          <a:prstGeom prst="rect">
            <a:avLst/>
          </a:prstGeom>
          <a:noFill/>
          <a:ln>
            <a:noFill/>
          </a:ln>
        </p:spPr>
      </p:pic>
      <p:sp>
        <p:nvSpPr>
          <p:cNvPr id="293" name="Google Shape;293;p25"/>
          <p:cNvSpPr/>
          <p:nvPr/>
        </p:nvSpPr>
        <p:spPr>
          <a:xfrm>
            <a:off x="2102225" y="5638925"/>
            <a:ext cx="5241000" cy="931800"/>
          </a:xfrm>
          <a:prstGeom prst="wedgeRoundRectCallout">
            <a:avLst>
              <a:gd fmla="val 59625" name="adj1"/>
              <a:gd fmla="val 45069"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Et vous ?</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250"/>
                                        <p:tgtEl>
                                          <p:spTgt spid="270"/>
                                        </p:tgtEl>
                                      </p:cBhvr>
                                    </p:animEffect>
                                  </p:childTnLst>
                                </p:cTn>
                              </p:par>
                              <p:par>
                                <p:cTn fill="hold" nodeType="withEffect" presetClass="entr" presetID="2" presetSubtype="4">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1000"/>
                                        <p:tgtEl>
                                          <p:spTgt spid="2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1000"/>
                                        <p:tgtEl>
                                          <p:spTgt spid="2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6"/>
                                        </p:tgtEl>
                                        <p:attrNameLst>
                                          <p:attrName>style.visibility</p:attrName>
                                        </p:attrNameLst>
                                      </p:cBhvr>
                                      <p:to>
                                        <p:strVal val="visible"/>
                                      </p:to>
                                    </p:set>
                                    <p:anim calcmode="lin" valueType="num">
                                      <p:cBhvr additive="base">
                                        <p:cTn dur="1000"/>
                                        <p:tgtEl>
                                          <p:spTgt spid="2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1000"/>
                                        <p:tgtEl>
                                          <p:spTgt spid="2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1000"/>
                                        <p:tgtEl>
                                          <p:spTgt spid="29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par>
                                <p:cTn fill="hold" nodeType="with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par>
                                <p:cTn fill="hold" nodeType="with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par>
                                <p:cTn fill="hold" nodeType="with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par>
                                <p:cTn fill="hold" nodeType="with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7" name="Shape 297"/>
        <p:cNvGrpSpPr/>
        <p:nvPr/>
      </p:nvGrpSpPr>
      <p:grpSpPr>
        <a:xfrm>
          <a:off x="0" y="0"/>
          <a:ext cx="0" cy="0"/>
          <a:chOff x="0" y="0"/>
          <a:chExt cx="0" cy="0"/>
        </a:xfrm>
      </p:grpSpPr>
      <p:grpSp>
        <p:nvGrpSpPr>
          <p:cNvPr id="298" name="Google Shape;298;p26"/>
          <p:cNvGrpSpPr/>
          <p:nvPr/>
        </p:nvGrpSpPr>
        <p:grpSpPr>
          <a:xfrm>
            <a:off x="3951968" y="2079356"/>
            <a:ext cx="2084100" cy="733500"/>
            <a:chOff x="3951968" y="2079356"/>
            <a:chExt cx="2084100" cy="733500"/>
          </a:xfrm>
        </p:grpSpPr>
        <p:sp>
          <p:nvSpPr>
            <p:cNvPr id="299" name="Google Shape;299;p26">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26"/>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301" name="Google Shape;301;p26">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2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26"/>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26"/>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a:t>
            </a:r>
            <a:r>
              <a:rPr lang="en-US" sz="1100">
                <a:solidFill>
                  <a:schemeClr val="dk1"/>
                </a:solidFill>
                <a:latin typeface="Press Start 2P"/>
                <a:ea typeface="Press Start 2P"/>
                <a:cs typeface="Press Start 2P"/>
                <a:sym typeface="Press Start 2P"/>
              </a:rPr>
              <a:t>PAR</a:t>
            </a:r>
            <a:endParaRPr sz="1100"/>
          </a:p>
        </p:txBody>
      </p:sp>
      <p:sp>
        <p:nvSpPr>
          <p:cNvPr id="305" name="Google Shape;305;p26"/>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306" name="Google Shape;306;p26"/>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d’exploration/découverte, tâches créatives</a:t>
            </a:r>
            <a:endParaRPr sz="1300">
              <a:solidFill>
                <a:schemeClr val="dk1"/>
              </a:solidFill>
              <a:latin typeface="Press Start 2P"/>
              <a:ea typeface="Press Start 2P"/>
              <a:cs typeface="Press Start 2P"/>
              <a:sym typeface="Press Start 2P"/>
            </a:endParaRPr>
          </a:p>
        </p:txBody>
      </p:sp>
      <p:sp>
        <p:nvSpPr>
          <p:cNvPr id="307" name="Google Shape;307;p2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8" name="Google Shape;308;p2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9" name="Google Shape;309;p2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2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2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12" name="Google Shape;312;p26"/>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313" name="Google Shape;313;p26"/>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314" name="Google Shape;314;p26"/>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15" name="Google Shape;315;p26"/>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316" name="Google Shape;316;p26"/>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317" name="Google Shape;317;p2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Google Shape;318;p26"/>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319" name="Google Shape;319;p26"/>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20" name="Google Shape;320;p26"/>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21" name="Google Shape;321;p26"/>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322" name="Google Shape;322;p26"/>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250"/>
                                        <p:tgtEl>
                                          <p:spTgt spid="306"/>
                                        </p:tgtEl>
                                      </p:cBhvr>
                                    </p:animEffect>
                                  </p:childTnLst>
                                </p:cTn>
                              </p:par>
                              <p:par>
                                <p:cTn fill="hold" nodeType="withEffect" presetClass="entr" presetID="2" presetSubtype="4">
                                  <p:stCondLst>
                                    <p:cond delay="0"/>
                                  </p:stCondLst>
                                  <p:childTnLst>
                                    <p:set>
                                      <p:cBhvr>
                                        <p:cTn dur="1" fill="hold">
                                          <p:stCondLst>
                                            <p:cond delay="0"/>
                                          </p:stCondLst>
                                        </p:cTn>
                                        <p:tgtEl>
                                          <p:spTgt spid="320"/>
                                        </p:tgtEl>
                                        <p:attrNameLst>
                                          <p:attrName>style.visibility</p:attrName>
                                        </p:attrNameLst>
                                      </p:cBhvr>
                                      <p:to>
                                        <p:strVal val="visible"/>
                                      </p:to>
                                    </p:set>
                                    <p:anim calcmode="lin" valueType="num">
                                      <p:cBhvr additive="base">
                                        <p:cTn dur="1000"/>
                                        <p:tgtEl>
                                          <p:spTgt spid="3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1000"/>
                                        <p:tgtEl>
                                          <p:spTgt spid="3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000"/>
                                        <p:tgtEl>
                                          <p:spTgt spid="319"/>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par>
                                <p:cTn fill="hold" nodeType="with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par>
                                <p:cTn fill="hold" nodeType="with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6" name="Shape 326"/>
        <p:cNvGrpSpPr/>
        <p:nvPr/>
      </p:nvGrpSpPr>
      <p:grpSpPr>
        <a:xfrm>
          <a:off x="0" y="0"/>
          <a:ext cx="0" cy="0"/>
          <a:chOff x="0" y="0"/>
          <a:chExt cx="0" cy="0"/>
        </a:xfrm>
      </p:grpSpPr>
      <p:sp>
        <p:nvSpPr>
          <p:cNvPr id="327" name="Google Shape;327;p27">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27">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2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0" name="Google Shape;330;p27"/>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 et de consolidation</a:t>
            </a:r>
            <a:endParaRPr sz="1200">
              <a:solidFill>
                <a:schemeClr val="dk1"/>
              </a:solidFill>
              <a:latin typeface="Press Start 2P"/>
              <a:ea typeface="Press Start 2P"/>
              <a:cs typeface="Press Start 2P"/>
              <a:sym typeface="Press Start 2P"/>
            </a:endParaRPr>
          </a:p>
        </p:txBody>
      </p:sp>
      <p:sp>
        <p:nvSpPr>
          <p:cNvPr id="331" name="Google Shape;331;p2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2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2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2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2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27"/>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37" name="Google Shape;337;p27"/>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338" name="Google Shape;338;p27"/>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339" name="Google Shape;339;p27"/>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340" name="Google Shape;340;p27"/>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341" name="Google Shape;341;p27"/>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342" name="Google Shape;342;p2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3" name="Google Shape;343;p2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344" name="Google Shape;344;p27"/>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345" name="Google Shape;345;p2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346" name="Google Shape;346;p27"/>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47" name="Google Shape;347;p27"/>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48" name="Google Shape;348;p27"/>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349" name="Google Shape;349;p27"/>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350" name="Google Shape;350;p27"/>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250"/>
                                        <p:tgtEl>
                                          <p:spTgt spid="330"/>
                                        </p:tgtEl>
                                      </p:cBhvr>
                                    </p:animEffect>
                                  </p:childTnLst>
                                </p:cTn>
                              </p:par>
                              <p:par>
                                <p:cTn fill="hold" nodeType="withEffect" presetClass="entr" presetID="2" presetSubtype="4">
                                  <p:stCondLst>
                                    <p:cond delay="0"/>
                                  </p:stCondLst>
                                  <p:childTnLst>
                                    <p:set>
                                      <p:cBhvr>
                                        <p:cTn dur="1" fill="hold">
                                          <p:stCondLst>
                                            <p:cond delay="0"/>
                                          </p:stCondLst>
                                        </p:cTn>
                                        <p:tgtEl>
                                          <p:spTgt spid="347"/>
                                        </p:tgtEl>
                                        <p:attrNameLst>
                                          <p:attrName>style.visibility</p:attrName>
                                        </p:attrNameLst>
                                      </p:cBhvr>
                                      <p:to>
                                        <p:strVal val="visible"/>
                                      </p:to>
                                    </p:set>
                                    <p:anim calcmode="lin" valueType="num">
                                      <p:cBhvr additive="base">
                                        <p:cTn dur="1000"/>
                                        <p:tgtEl>
                                          <p:spTgt spid="3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8"/>
                                        </p:tgtEl>
                                        <p:attrNameLst>
                                          <p:attrName>style.visibility</p:attrName>
                                        </p:attrNameLst>
                                      </p:cBhvr>
                                      <p:to>
                                        <p:strVal val="visible"/>
                                      </p:to>
                                    </p:set>
                                    <p:anim calcmode="lin" valueType="num">
                                      <p:cBhvr additive="base">
                                        <p:cTn dur="1000"/>
                                        <p:tgtEl>
                                          <p:spTgt spid="3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1000"/>
                                        <p:tgtEl>
                                          <p:spTgt spid="34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1000"/>
                                        <p:tgtEl>
                                          <p:spTgt spid="337"/>
                                        </p:tgtEl>
                                      </p:cBhvr>
                                    </p:animEffect>
                                  </p:childTnLst>
                                </p:cTn>
                              </p:par>
                              <p:par>
                                <p:cTn fill="hold" nodeType="with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1000"/>
                                        <p:tgtEl>
                                          <p:spTgt spid="338"/>
                                        </p:tgtEl>
                                      </p:cBhvr>
                                    </p:animEffec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par>
                                <p:cTn fill="hold" nodeType="with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1000"/>
                                        <p:tgtEl>
                                          <p:spTgt spid="341"/>
                                        </p:tgtEl>
                                      </p:cBhvr>
                                    </p:animEffec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4" name="Shape 354"/>
        <p:cNvGrpSpPr/>
        <p:nvPr/>
      </p:nvGrpSpPr>
      <p:grpSpPr>
        <a:xfrm>
          <a:off x="0" y="0"/>
          <a:ext cx="0" cy="0"/>
          <a:chOff x="0" y="0"/>
          <a:chExt cx="0" cy="0"/>
        </a:xfrm>
      </p:grpSpPr>
      <p:sp>
        <p:nvSpPr>
          <p:cNvPr id="355" name="Google Shape;355;p28">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6" name="Google Shape;356;p28">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7" name="Google Shape;357;p2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8" name="Google Shape;358;p28"/>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359" name="Google Shape;359;p2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p2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2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2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2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28"/>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65" name="Google Shape;365;p28"/>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366" name="Google Shape;366;p28"/>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367" name="Google Shape;367;p28"/>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368" name="Google Shape;368;p28"/>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369" name="Google Shape;369;p28"/>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370" name="Google Shape;370;p2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2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372" name="Google Shape;372;p28"/>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373" name="Google Shape;373;p2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374" name="Google Shape;374;p28"/>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375" name="Google Shape;375;p28"/>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376" name="Google Shape;376;p28"/>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377" name="Google Shape;377;p28"/>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378" name="Google Shape;378;p28"/>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250"/>
                                        <p:tgtEl>
                                          <p:spTgt spid="358"/>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1000"/>
                                        <p:tgtEl>
                                          <p:spTgt spid="367"/>
                                        </p:tgtEl>
                                      </p:cBhvr>
                                    </p:animEffect>
                                  </p:childTnLst>
                                </p:cTn>
                              </p:par>
                              <p:par>
                                <p:cTn fill="hold" nodeType="with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1000"/>
                                        <p:tgtEl>
                                          <p:spTgt spid="369"/>
                                        </p:tgtEl>
                                      </p:cBhvr>
                                    </p:animEffect>
                                  </p:childTnLst>
                                </p:cTn>
                              </p:par>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1000"/>
                                        <p:tgtEl>
                                          <p:spTgt spid="368"/>
                                        </p:tgtEl>
                                      </p:cBhvr>
                                    </p:animEffect>
                                  </p:childTnLst>
                                </p:cTn>
                              </p:par>
                              <p:par>
                                <p:cTn fill="hold" nodeType="withEffect" presetClass="entr" presetID="2" presetSubtype="4">
                                  <p:stCondLst>
                                    <p:cond delay="0"/>
                                  </p:stCondLst>
                                  <p:childTnLst>
                                    <p:set>
                                      <p:cBhvr>
                                        <p:cTn dur="1" fill="hold">
                                          <p:stCondLst>
                                            <p:cond delay="0"/>
                                          </p:stCondLst>
                                        </p:cTn>
                                        <p:tgtEl>
                                          <p:spTgt spid="374"/>
                                        </p:tgtEl>
                                        <p:attrNameLst>
                                          <p:attrName>style.visibility</p:attrName>
                                        </p:attrNameLst>
                                      </p:cBhvr>
                                      <p:to>
                                        <p:strVal val="visible"/>
                                      </p:to>
                                    </p:set>
                                    <p:anim calcmode="lin" valueType="num">
                                      <p:cBhvr additive="base">
                                        <p:cTn dur="1000"/>
                                        <p:tgtEl>
                                          <p:spTgt spid="3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5"/>
                                        </p:tgtEl>
                                        <p:attrNameLst>
                                          <p:attrName>style.visibility</p:attrName>
                                        </p:attrNameLst>
                                      </p:cBhvr>
                                      <p:to>
                                        <p:strVal val="visible"/>
                                      </p:to>
                                    </p:set>
                                    <p:anim calcmode="lin" valueType="num">
                                      <p:cBhvr additive="base">
                                        <p:cTn dur="1000"/>
                                        <p:tgtEl>
                                          <p:spTgt spid="3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1000"/>
                                        <p:tgtEl>
                                          <p:spTgt spid="37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2" name="Shape 382"/>
        <p:cNvGrpSpPr/>
        <p:nvPr/>
      </p:nvGrpSpPr>
      <p:grpSpPr>
        <a:xfrm>
          <a:off x="0" y="0"/>
          <a:ext cx="0" cy="0"/>
          <a:chOff x="0" y="0"/>
          <a:chExt cx="0" cy="0"/>
        </a:xfrm>
      </p:grpSpPr>
      <p:pic>
        <p:nvPicPr>
          <p:cNvPr descr="A picture containing container, square&#10;&#10;Description automatically generated" id="383" name="Google Shape;383;p29"/>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384" name="Google Shape;384;p29"/>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385" name="Google Shape;385;p29"/>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386" name="Google Shape;386;p29"/>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387" name="Google Shape;387;p29"/>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388" name="Google Shape;388;p29"/>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389" name="Google Shape;389;p29"/>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29"/>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Exploration</a:t>
            </a:r>
            <a:endParaRPr/>
          </a:p>
        </p:txBody>
      </p:sp>
      <p:sp>
        <p:nvSpPr>
          <p:cNvPr id="391" name="Google Shape;391;p29"/>
          <p:cNvSpPr txBox="1"/>
          <p:nvPr/>
        </p:nvSpPr>
        <p:spPr>
          <a:xfrm>
            <a:off x="4404150" y="3101425"/>
            <a:ext cx="338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d’explorer 3 </a:t>
            </a:r>
            <a:r>
              <a:rPr lang="en-US" sz="1800">
                <a:solidFill>
                  <a:schemeClr val="lt1"/>
                </a:solidFill>
                <a:latin typeface="Press Start 2P"/>
                <a:ea typeface="Press Start 2P"/>
                <a:cs typeface="Press Start 2P"/>
                <a:sym typeface="Press Start 2P"/>
              </a:rPr>
              <a:t>tâches</a:t>
            </a:r>
            <a:endParaRPr sz="2000"/>
          </a:p>
        </p:txBody>
      </p:sp>
      <p:sp>
        <p:nvSpPr>
          <p:cNvPr id="392" name="Google Shape;392;p29"/>
          <p:cNvSpPr/>
          <p:nvPr/>
        </p:nvSpPr>
        <p:spPr>
          <a:xfrm>
            <a:off x="4332300" y="4951200"/>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Quelles intentions?</a:t>
            </a:r>
            <a:endParaRPr sz="1600">
              <a:latin typeface="Press Start 2P"/>
              <a:ea typeface="Press Start 2P"/>
              <a:cs typeface="Press Start 2P"/>
              <a:sym typeface="Press Start 2P"/>
            </a:endParaRPr>
          </a:p>
          <a:p>
            <a:pPr indent="0" lvl="0" marL="0" rtl="0" algn="ctr">
              <a:spcBef>
                <a:spcPts val="0"/>
              </a:spcBef>
              <a:spcAft>
                <a:spcPts val="0"/>
              </a:spcAft>
              <a:buNone/>
            </a:pPr>
            <a:r>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Quel potentiel?</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1000"/>
                                        <p:tgtEl>
                                          <p:spTgt spid="3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1000"/>
                                        <p:tgtEl>
                                          <p:spTgt spid="3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1000"/>
                                        <p:tgtEl>
                                          <p:spTgt spid="3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6"/>
                                        </p:tgtEl>
                                        <p:attrNameLst>
                                          <p:attrName>style.visibility</p:attrName>
                                        </p:attrNameLst>
                                      </p:cBhvr>
                                      <p:to>
                                        <p:strVal val="visible"/>
                                      </p:to>
                                    </p:set>
                                    <p:anim calcmode="lin" valueType="num">
                                      <p:cBhvr additive="base">
                                        <p:cTn dur="1000"/>
                                        <p:tgtEl>
                                          <p:spTgt spid="3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1000"/>
                                        <p:tgtEl>
                                          <p:spTgt spid="3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8"/>
                                        </p:tgtEl>
                                        <p:attrNameLst>
                                          <p:attrName>style.visibility</p:attrName>
                                        </p:attrNameLst>
                                      </p:cBhvr>
                                      <p:to>
                                        <p:strVal val="visible"/>
                                      </p:to>
                                    </p:set>
                                    <p:anim calcmode="lin" valueType="num">
                                      <p:cBhvr additive="base">
                                        <p:cTn dur="1000"/>
                                        <p:tgtEl>
                                          <p:spTgt spid="3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6" name="Shape 396"/>
        <p:cNvGrpSpPr/>
        <p:nvPr/>
      </p:nvGrpSpPr>
      <p:grpSpPr>
        <a:xfrm>
          <a:off x="0" y="0"/>
          <a:ext cx="0" cy="0"/>
          <a:chOff x="0" y="0"/>
          <a:chExt cx="0" cy="0"/>
        </a:xfrm>
      </p:grpSpPr>
      <p:sp>
        <p:nvSpPr>
          <p:cNvPr id="397" name="Google Shape;397;p30"/>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398" name="Google Shape;398;p30"/>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399" name="Google Shape;399;p30"/>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400" name="Google Shape;400;p30"/>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401" name="Google Shape;401;p30"/>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402" name="Google Shape;402;p30"/>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403" name="Google Shape;403;p30"/>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404" name="Google Shape;404;p30"/>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405" name="Google Shape;405;p30"/>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30"/>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407" name="Google Shape;407;p30"/>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408" name="Google Shape;408;p30"/>
          <p:cNvSpPr txBox="1"/>
          <p:nvPr/>
        </p:nvSpPr>
        <p:spPr>
          <a:xfrm>
            <a:off x="3310650" y="4003375"/>
            <a:ext cx="40635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6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1800">
              <a:solidFill>
                <a:srgbClr val="0000FF"/>
              </a:solidFill>
            </a:endParaRPr>
          </a:p>
        </p:txBody>
      </p:sp>
      <p:sp>
        <p:nvSpPr>
          <p:cNvPr id="409" name="Google Shape;409;p30"/>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
        <p:nvSpPr>
          <p:cNvPr id="410" name="Google Shape;410;p30"/>
          <p:cNvSpPr/>
          <p:nvPr/>
        </p:nvSpPr>
        <p:spPr>
          <a:xfrm>
            <a:off x="7974925" y="3689013"/>
            <a:ext cx="3093300" cy="807300"/>
          </a:xfrm>
          <a:prstGeom prst="wedgeRoundRectCallout">
            <a:avLst>
              <a:gd fmla="val -35010" name="adj1"/>
              <a:gd fmla="val 8534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PEPPIT</a:t>
            </a:r>
            <a:endParaRPr sz="1600">
              <a:solidFill>
                <a:srgbClr val="0000FF"/>
              </a:solidFill>
              <a:latin typeface="Press Start 2P"/>
              <a:ea typeface="Press Start 2P"/>
              <a:cs typeface="Press Start 2P"/>
              <a:sym typeface="Press Start 2P"/>
            </a:endParaRPr>
          </a:p>
        </p:txBody>
      </p:sp>
      <p:sp>
        <p:nvSpPr>
          <p:cNvPr id="411" name="Google Shape;411;p30"/>
          <p:cNvSpPr txBox="1"/>
          <p:nvPr/>
        </p:nvSpPr>
        <p:spPr>
          <a:xfrm>
            <a:off x="3310650" y="4460575"/>
            <a:ext cx="40635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600" u="sng">
                <a:solidFill>
                  <a:srgbClr val="0000FF"/>
                </a:solidFill>
                <a:latin typeface="Press Start 2P"/>
                <a:ea typeface="Press Start 2P"/>
                <a:cs typeface="Press Start 2P"/>
                <a:sym typeface="Press Start 2P"/>
                <a:hlinkClick r:id="rId7">
                  <a:extLst>
                    <a:ext uri="{A12FA001-AC4F-418D-AE19-62706E023703}">
                      <ahyp:hlinkClr val="tx"/>
                    </a:ext>
                  </a:extLst>
                </a:hlinkClick>
              </a:rPr>
              <a:t>Création d’élève</a:t>
            </a:r>
            <a:endParaRPr sz="18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99"/>
                                        </p:tgtEl>
                                        <p:attrNameLst>
                                          <p:attrName>style.visibility</p:attrName>
                                        </p:attrNameLst>
                                      </p:cBhvr>
                                      <p:to>
                                        <p:strVal val="visible"/>
                                      </p:to>
                                    </p:set>
                                    <p:anim calcmode="lin" valueType="num">
                                      <p:cBhvr additive="base">
                                        <p:cTn dur="1000"/>
                                        <p:tgtEl>
                                          <p:spTgt spid="3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0"/>
                                        </p:tgtEl>
                                        <p:attrNameLst>
                                          <p:attrName>style.visibility</p:attrName>
                                        </p:attrNameLst>
                                      </p:cBhvr>
                                      <p:to>
                                        <p:strVal val="visible"/>
                                      </p:to>
                                    </p:set>
                                    <p:anim calcmode="lin" valueType="num">
                                      <p:cBhvr additive="base">
                                        <p:cTn dur="1000"/>
                                        <p:tgtEl>
                                          <p:spTgt spid="4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1"/>
                                        </p:tgtEl>
                                        <p:attrNameLst>
                                          <p:attrName>style.visibility</p:attrName>
                                        </p:attrNameLst>
                                      </p:cBhvr>
                                      <p:to>
                                        <p:strVal val="visible"/>
                                      </p:to>
                                    </p:set>
                                    <p:anim calcmode="lin" valueType="num">
                                      <p:cBhvr additive="base">
                                        <p:cTn dur="1000"/>
                                        <p:tgtEl>
                                          <p:spTgt spid="4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2"/>
                                        </p:tgtEl>
                                        <p:attrNameLst>
                                          <p:attrName>style.visibility</p:attrName>
                                        </p:attrNameLst>
                                      </p:cBhvr>
                                      <p:to>
                                        <p:strVal val="visible"/>
                                      </p:to>
                                    </p:set>
                                    <p:anim calcmode="lin" valueType="num">
                                      <p:cBhvr additive="base">
                                        <p:cTn dur="1000"/>
                                        <p:tgtEl>
                                          <p:spTgt spid="4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1000"/>
                                        <p:tgtEl>
                                          <p:spTgt spid="4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4"/>
                                        </p:tgtEl>
                                        <p:attrNameLst>
                                          <p:attrName>style.visibility</p:attrName>
                                        </p:attrNameLst>
                                      </p:cBhvr>
                                      <p:to>
                                        <p:strVal val="visible"/>
                                      </p:to>
                                    </p:set>
                                    <p:anim calcmode="lin" valueType="num">
                                      <p:cBhvr additive="base">
                                        <p:cTn dur="1000"/>
                                        <p:tgtEl>
                                          <p:spTgt spid="40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5" name="Shape 415"/>
        <p:cNvGrpSpPr/>
        <p:nvPr/>
      </p:nvGrpSpPr>
      <p:grpSpPr>
        <a:xfrm>
          <a:off x="0" y="0"/>
          <a:ext cx="0" cy="0"/>
          <a:chOff x="0" y="0"/>
          <a:chExt cx="0" cy="0"/>
        </a:xfrm>
      </p:grpSpPr>
      <p:sp>
        <p:nvSpPr>
          <p:cNvPr id="416" name="Google Shape;416;p31"/>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417" name="Google Shape;417;p31"/>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418" name="Google Shape;418;p31"/>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419" name="Google Shape;419;p31"/>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420" name="Google Shape;420;p31"/>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421" name="Google Shape;421;p31"/>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422" name="Google Shape;422;p31"/>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423" name="Google Shape;423;p31"/>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424" name="Google Shape;424;p31"/>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1"/>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426" name="Google Shape;426;p31"/>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L’aire des solides</a:t>
            </a:r>
            <a:endParaRPr sz="2500">
              <a:solidFill>
                <a:srgbClr val="69BC49"/>
              </a:solidFill>
              <a:highlight>
                <a:schemeClr val="dk1"/>
              </a:highlight>
            </a:endParaRPr>
          </a:p>
        </p:txBody>
      </p:sp>
      <p:sp>
        <p:nvSpPr>
          <p:cNvPr id="427" name="Google Shape;427;p31"/>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428" name="Google Shape;428;p31"/>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18"/>
                                        </p:tgtEl>
                                        <p:attrNameLst>
                                          <p:attrName>style.visibility</p:attrName>
                                        </p:attrNameLst>
                                      </p:cBhvr>
                                      <p:to>
                                        <p:strVal val="visible"/>
                                      </p:to>
                                    </p:set>
                                    <p:anim calcmode="lin" valueType="num">
                                      <p:cBhvr additive="base">
                                        <p:cTn dur="1000"/>
                                        <p:tgtEl>
                                          <p:spTgt spid="4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9"/>
                                        </p:tgtEl>
                                        <p:attrNameLst>
                                          <p:attrName>style.visibility</p:attrName>
                                        </p:attrNameLst>
                                      </p:cBhvr>
                                      <p:to>
                                        <p:strVal val="visible"/>
                                      </p:to>
                                    </p:set>
                                    <p:anim calcmode="lin" valueType="num">
                                      <p:cBhvr additive="base">
                                        <p:cTn dur="1000"/>
                                        <p:tgtEl>
                                          <p:spTgt spid="4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0"/>
                                        </p:tgtEl>
                                        <p:attrNameLst>
                                          <p:attrName>style.visibility</p:attrName>
                                        </p:attrNameLst>
                                      </p:cBhvr>
                                      <p:to>
                                        <p:strVal val="visible"/>
                                      </p:to>
                                    </p:set>
                                    <p:anim calcmode="lin" valueType="num">
                                      <p:cBhvr additive="base">
                                        <p:cTn dur="1000"/>
                                        <p:tgtEl>
                                          <p:spTgt spid="4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1"/>
                                        </p:tgtEl>
                                        <p:attrNameLst>
                                          <p:attrName>style.visibility</p:attrName>
                                        </p:attrNameLst>
                                      </p:cBhvr>
                                      <p:to>
                                        <p:strVal val="visible"/>
                                      </p:to>
                                    </p:set>
                                    <p:anim calcmode="lin" valueType="num">
                                      <p:cBhvr additive="base">
                                        <p:cTn dur="1000"/>
                                        <p:tgtEl>
                                          <p:spTgt spid="4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2"/>
                                        </p:tgtEl>
                                        <p:attrNameLst>
                                          <p:attrName>style.visibility</p:attrName>
                                        </p:attrNameLst>
                                      </p:cBhvr>
                                      <p:to>
                                        <p:strVal val="visible"/>
                                      </p:to>
                                    </p:set>
                                    <p:anim calcmode="lin" valueType="num">
                                      <p:cBhvr additive="base">
                                        <p:cTn dur="1000"/>
                                        <p:tgtEl>
                                          <p:spTgt spid="4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3"/>
                                        </p:tgtEl>
                                        <p:attrNameLst>
                                          <p:attrName>style.visibility</p:attrName>
                                        </p:attrNameLst>
                                      </p:cBhvr>
                                      <p:to>
                                        <p:strVal val="visible"/>
                                      </p:to>
                                    </p:set>
                                    <p:anim calcmode="lin" valueType="num">
                                      <p:cBhvr additive="base">
                                        <p:cTn dur="1000"/>
                                        <p:tgtEl>
                                          <p:spTgt spid="4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32" name="Shape 432"/>
        <p:cNvGrpSpPr/>
        <p:nvPr/>
      </p:nvGrpSpPr>
      <p:grpSpPr>
        <a:xfrm>
          <a:off x="0" y="0"/>
          <a:ext cx="0" cy="0"/>
          <a:chOff x="0" y="0"/>
          <a:chExt cx="0" cy="0"/>
        </a:xfrm>
      </p:grpSpPr>
      <p:pic>
        <p:nvPicPr>
          <p:cNvPr descr="A picture containing container, square&#10;&#10;Description automatically generated" id="433" name="Google Shape;433;p32"/>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434" name="Google Shape;434;p32"/>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435" name="Google Shape;435;p32"/>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436" name="Google Shape;436;p32"/>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437" name="Google Shape;437;p32"/>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438" name="Google Shape;438;p32"/>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439" name="Google Shape;439;p32"/>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32"/>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441" name="Google Shape;441;p32"/>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Jeux Olympiques d’été</a:t>
            </a:r>
            <a:endParaRPr sz="2500">
              <a:solidFill>
                <a:srgbClr val="69BC49"/>
              </a:solidFill>
              <a:highlight>
                <a:schemeClr val="dk1"/>
              </a:highlight>
            </a:endParaRPr>
          </a:p>
        </p:txBody>
      </p:sp>
      <p:sp>
        <p:nvSpPr>
          <p:cNvPr id="442" name="Google Shape;442;p32"/>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443" name="Google Shape;443;p32"/>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Document de consignes</a:t>
            </a:r>
            <a:endParaRPr sz="2000">
              <a:solidFill>
                <a:srgbClr val="0000FF"/>
              </a:solidFill>
            </a:endParaRPr>
          </a:p>
        </p:txBody>
      </p:sp>
      <p:sp>
        <p:nvSpPr>
          <p:cNvPr id="444" name="Google Shape;444;p32"/>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445" name="Google Shape;445;p32"/>
          <p:cNvSpPr txBox="1"/>
          <p:nvPr/>
        </p:nvSpPr>
        <p:spPr>
          <a:xfrm>
            <a:off x="5613650" y="5239100"/>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Conception d’éleve</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1000"/>
                                        <p:tgtEl>
                                          <p:spTgt spid="4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4"/>
                                        </p:tgtEl>
                                        <p:attrNameLst>
                                          <p:attrName>style.visibility</p:attrName>
                                        </p:attrNameLst>
                                      </p:cBhvr>
                                      <p:to>
                                        <p:strVal val="visible"/>
                                      </p:to>
                                    </p:set>
                                    <p:anim calcmode="lin" valueType="num">
                                      <p:cBhvr additive="base">
                                        <p:cTn dur="1000"/>
                                        <p:tgtEl>
                                          <p:spTgt spid="4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5"/>
                                        </p:tgtEl>
                                        <p:attrNameLst>
                                          <p:attrName>style.visibility</p:attrName>
                                        </p:attrNameLst>
                                      </p:cBhvr>
                                      <p:to>
                                        <p:strVal val="visible"/>
                                      </p:to>
                                    </p:set>
                                    <p:anim calcmode="lin" valueType="num">
                                      <p:cBhvr additive="base">
                                        <p:cTn dur="1000"/>
                                        <p:tgtEl>
                                          <p:spTgt spid="4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1000"/>
                                        <p:tgtEl>
                                          <p:spTgt spid="4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1000"/>
                                        <p:tgtEl>
                                          <p:spTgt spid="4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1000"/>
                                        <p:tgtEl>
                                          <p:spTgt spid="43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9" name="Shape 449"/>
        <p:cNvGrpSpPr/>
        <p:nvPr/>
      </p:nvGrpSpPr>
      <p:grpSpPr>
        <a:xfrm>
          <a:off x="0" y="0"/>
          <a:ext cx="0" cy="0"/>
          <a:chOff x="0" y="0"/>
          <a:chExt cx="0" cy="0"/>
        </a:xfrm>
      </p:grpSpPr>
      <p:pic>
        <p:nvPicPr>
          <p:cNvPr descr="A picture containing container, square&#10;&#10;Description automatically generated" id="450" name="Google Shape;450;p33"/>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451" name="Google Shape;451;p33"/>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452" name="Google Shape;452;p33"/>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453" name="Google Shape;453;p33"/>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454" name="Google Shape;454;p33"/>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455" name="Google Shape;455;p33"/>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456" name="Google Shape;456;p33"/>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33"/>
          <p:cNvSpPr txBox="1"/>
          <p:nvPr/>
        </p:nvSpPr>
        <p:spPr>
          <a:xfrm>
            <a:off x="4415651" y="11218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a:t>
            </a:r>
            <a:endParaRPr/>
          </a:p>
        </p:txBody>
      </p:sp>
      <p:pic>
        <p:nvPicPr>
          <p:cNvPr id="458" name="Google Shape;458;p33"/>
          <p:cNvPicPr preferRelativeResize="0"/>
          <p:nvPr/>
        </p:nvPicPr>
        <p:blipFill>
          <a:blip r:embed="rId4">
            <a:alphaModFix/>
          </a:blip>
          <a:stretch>
            <a:fillRect/>
          </a:stretch>
        </p:blipFill>
        <p:spPr>
          <a:xfrm>
            <a:off x="3531801" y="2340447"/>
            <a:ext cx="5510483" cy="3533225"/>
          </a:xfrm>
          <a:prstGeom prst="rect">
            <a:avLst/>
          </a:prstGeom>
          <a:noFill/>
          <a:ln>
            <a:noFill/>
          </a:ln>
        </p:spPr>
      </p:pic>
      <p:sp>
        <p:nvSpPr>
          <p:cNvPr id="459" name="Google Shape;459;p33"/>
          <p:cNvSpPr txBox="1"/>
          <p:nvPr/>
        </p:nvSpPr>
        <p:spPr>
          <a:xfrm>
            <a:off x="3498400" y="6104200"/>
            <a:ext cx="56910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1000"/>
              </a:spcAft>
              <a:buNone/>
            </a:pPr>
            <a:r>
              <a:rPr b="1" lang="en-US">
                <a:solidFill>
                  <a:schemeClr val="lt1"/>
                </a:solidFill>
                <a:latin typeface="Press Start 2P"/>
                <a:ea typeface="Press Start 2P"/>
                <a:cs typeface="Press Start 2P"/>
                <a:sym typeface="Press Start 2P"/>
              </a:rPr>
              <a:t>Programme </a:t>
            </a:r>
            <a:r>
              <a:rPr b="1" i="1" lang="en-US" u="sng">
                <a:solidFill>
                  <a:srgbClr val="00FFFF"/>
                </a:solidFill>
                <a:latin typeface="Press Start 2P"/>
                <a:ea typeface="Press Start 2P"/>
                <a:cs typeface="Press Start 2P"/>
                <a:sym typeface="Press Start 2P"/>
                <a:hlinkClick r:id="rId5">
                  <a:extLst>
                    <a:ext uri="{A12FA001-AC4F-418D-AE19-62706E023703}">
                      <ahyp:hlinkClr val="tx"/>
                    </a:ext>
                  </a:extLst>
                </a:hlinkClick>
              </a:rPr>
              <a:t>Engagement</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50"/>
                                        </p:tgtEl>
                                        <p:attrNameLst>
                                          <p:attrName>style.visibility</p:attrName>
                                        </p:attrNameLst>
                                      </p:cBhvr>
                                      <p:to>
                                        <p:strVal val="visible"/>
                                      </p:to>
                                    </p:set>
                                    <p:anim calcmode="lin" valueType="num">
                                      <p:cBhvr additive="base">
                                        <p:cTn dur="1000"/>
                                        <p:tgtEl>
                                          <p:spTgt spid="4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1"/>
                                        </p:tgtEl>
                                        <p:attrNameLst>
                                          <p:attrName>style.visibility</p:attrName>
                                        </p:attrNameLst>
                                      </p:cBhvr>
                                      <p:to>
                                        <p:strVal val="visible"/>
                                      </p:to>
                                    </p:set>
                                    <p:anim calcmode="lin" valueType="num">
                                      <p:cBhvr additive="base">
                                        <p:cTn dur="1000"/>
                                        <p:tgtEl>
                                          <p:spTgt spid="4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2"/>
                                        </p:tgtEl>
                                        <p:attrNameLst>
                                          <p:attrName>style.visibility</p:attrName>
                                        </p:attrNameLst>
                                      </p:cBhvr>
                                      <p:to>
                                        <p:strVal val="visible"/>
                                      </p:to>
                                    </p:set>
                                    <p:anim calcmode="lin" valueType="num">
                                      <p:cBhvr additive="base">
                                        <p:cTn dur="1000"/>
                                        <p:tgtEl>
                                          <p:spTgt spid="4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3"/>
                                        </p:tgtEl>
                                        <p:attrNameLst>
                                          <p:attrName>style.visibility</p:attrName>
                                        </p:attrNameLst>
                                      </p:cBhvr>
                                      <p:to>
                                        <p:strVal val="visible"/>
                                      </p:to>
                                    </p:set>
                                    <p:anim calcmode="lin" valueType="num">
                                      <p:cBhvr additive="base">
                                        <p:cTn dur="1000"/>
                                        <p:tgtEl>
                                          <p:spTgt spid="4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4"/>
                                        </p:tgtEl>
                                        <p:attrNameLst>
                                          <p:attrName>style.visibility</p:attrName>
                                        </p:attrNameLst>
                                      </p:cBhvr>
                                      <p:to>
                                        <p:strVal val="visible"/>
                                      </p:to>
                                    </p:set>
                                    <p:anim calcmode="lin" valueType="num">
                                      <p:cBhvr additive="base">
                                        <p:cTn dur="1000"/>
                                        <p:tgtEl>
                                          <p:spTgt spid="4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5"/>
                                        </p:tgtEl>
                                        <p:attrNameLst>
                                          <p:attrName>style.visibility</p:attrName>
                                        </p:attrNameLst>
                                      </p:cBhvr>
                                      <p:to>
                                        <p:strVal val="visible"/>
                                      </p:to>
                                    </p:set>
                                    <p:anim calcmode="lin" valueType="num">
                                      <p:cBhvr additive="base">
                                        <p:cTn dur="1000"/>
                                        <p:tgtEl>
                                          <p:spTgt spid="4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63" name="Shape 463"/>
        <p:cNvGrpSpPr/>
        <p:nvPr/>
      </p:nvGrpSpPr>
      <p:grpSpPr>
        <a:xfrm>
          <a:off x="0" y="0"/>
          <a:ext cx="0" cy="0"/>
          <a:chOff x="0" y="0"/>
          <a:chExt cx="0" cy="0"/>
        </a:xfrm>
      </p:grpSpPr>
      <p:pic>
        <p:nvPicPr>
          <p:cNvPr descr="A picture containing container, square&#10;&#10;Description automatically generated" id="464" name="Google Shape;464;p3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465" name="Google Shape;465;p3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466" name="Google Shape;466;p34"/>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467" name="Google Shape;467;p34"/>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468" name="Google Shape;468;p3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469" name="Google Shape;469;p3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470" name="Google Shape;470;p34"/>
          <p:cNvSpPr/>
          <p:nvPr/>
        </p:nvSpPr>
        <p:spPr>
          <a:xfrm>
            <a:off x="2333650" y="374550"/>
            <a:ext cx="7720200" cy="1675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34"/>
          <p:cNvSpPr txBox="1"/>
          <p:nvPr/>
        </p:nvSpPr>
        <p:spPr>
          <a:xfrm>
            <a:off x="2205850" y="512300"/>
            <a:ext cx="8095200" cy="1477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 :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Avantages et défis de l’usage de Minecraft Education dans l’enseignement-apprentissage des mathématiques</a:t>
            </a:r>
            <a:endParaRPr sz="1800">
              <a:solidFill>
                <a:srgbClr val="D8D8D8"/>
              </a:solidFill>
              <a:latin typeface="Press Start 2P"/>
              <a:ea typeface="Press Start 2P"/>
              <a:cs typeface="Press Start 2P"/>
              <a:sym typeface="Press Start 2P"/>
            </a:endParaRPr>
          </a:p>
        </p:txBody>
      </p:sp>
      <p:sp>
        <p:nvSpPr>
          <p:cNvPr id="472" name="Google Shape;472;p34"/>
          <p:cNvSpPr txBox="1"/>
          <p:nvPr/>
        </p:nvSpPr>
        <p:spPr>
          <a:xfrm>
            <a:off x="3303200" y="2704875"/>
            <a:ext cx="6599700" cy="39249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Année de démarrage de la recherche participative</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Travail de synthèse des connaissances</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Rencontres de travail avec des 8 enseignant(e)s et 6 CP (1 journée et 4 demi-journées)</a:t>
            </a:r>
            <a:endParaRPr b="1">
              <a:solidFill>
                <a:schemeClr val="lt1"/>
              </a:solidFill>
              <a:latin typeface="Press Start 2P"/>
              <a:ea typeface="Press Start 2P"/>
              <a:cs typeface="Press Start 2P"/>
              <a:sym typeface="Press Start 2P"/>
            </a:endParaRPr>
          </a:p>
          <a:p>
            <a:pPr indent="-317500" lvl="0" marL="457200" marR="0" rtl="0" algn="l">
              <a:lnSpc>
                <a:spcPct val="150000"/>
              </a:lnSpc>
              <a:spcBef>
                <a:spcPts val="1000"/>
              </a:spcBef>
              <a:spcAft>
                <a:spcPts val="100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Collecte de données en avril/mai 2024, dans 10 classes de 4e primaire (9-10 ans) à 2e secondaire (13-14 ans)</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64"/>
                                        </p:tgtEl>
                                        <p:attrNameLst>
                                          <p:attrName>style.visibility</p:attrName>
                                        </p:attrNameLst>
                                      </p:cBhvr>
                                      <p:to>
                                        <p:strVal val="visible"/>
                                      </p:to>
                                    </p:set>
                                    <p:anim calcmode="lin" valueType="num">
                                      <p:cBhvr additive="base">
                                        <p:cTn dur="1000"/>
                                        <p:tgtEl>
                                          <p:spTgt spid="4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5"/>
                                        </p:tgtEl>
                                        <p:attrNameLst>
                                          <p:attrName>style.visibility</p:attrName>
                                        </p:attrNameLst>
                                      </p:cBhvr>
                                      <p:to>
                                        <p:strVal val="visible"/>
                                      </p:to>
                                    </p:set>
                                    <p:anim calcmode="lin" valueType="num">
                                      <p:cBhvr additive="base">
                                        <p:cTn dur="1000"/>
                                        <p:tgtEl>
                                          <p:spTgt spid="4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6"/>
                                        </p:tgtEl>
                                        <p:attrNameLst>
                                          <p:attrName>style.visibility</p:attrName>
                                        </p:attrNameLst>
                                      </p:cBhvr>
                                      <p:to>
                                        <p:strVal val="visible"/>
                                      </p:to>
                                    </p:set>
                                    <p:anim calcmode="lin" valueType="num">
                                      <p:cBhvr additive="base">
                                        <p:cTn dur="1000"/>
                                        <p:tgtEl>
                                          <p:spTgt spid="4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7"/>
                                        </p:tgtEl>
                                        <p:attrNameLst>
                                          <p:attrName>style.visibility</p:attrName>
                                        </p:attrNameLst>
                                      </p:cBhvr>
                                      <p:to>
                                        <p:strVal val="visible"/>
                                      </p:to>
                                    </p:set>
                                    <p:anim calcmode="lin" valueType="num">
                                      <p:cBhvr additive="base">
                                        <p:cTn dur="1000"/>
                                        <p:tgtEl>
                                          <p:spTgt spid="4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8"/>
                                        </p:tgtEl>
                                        <p:attrNameLst>
                                          <p:attrName>style.visibility</p:attrName>
                                        </p:attrNameLst>
                                      </p:cBhvr>
                                      <p:to>
                                        <p:strVal val="visible"/>
                                      </p:to>
                                    </p:set>
                                    <p:anim calcmode="lin" valueType="num">
                                      <p:cBhvr additive="base">
                                        <p:cTn dur="1000"/>
                                        <p:tgtEl>
                                          <p:spTgt spid="4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9"/>
                                        </p:tgtEl>
                                        <p:attrNameLst>
                                          <p:attrName>style.visibility</p:attrName>
                                        </p:attrNameLst>
                                      </p:cBhvr>
                                      <p:to>
                                        <p:strVal val="visible"/>
                                      </p:to>
                                    </p:set>
                                    <p:anim calcmode="lin" valueType="num">
                                      <p:cBhvr additive="base">
                                        <p:cTn dur="1000"/>
                                        <p:tgtEl>
                                          <p:spTgt spid="46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76" name="Shape 476"/>
        <p:cNvGrpSpPr/>
        <p:nvPr/>
      </p:nvGrpSpPr>
      <p:grpSpPr>
        <a:xfrm>
          <a:off x="0" y="0"/>
          <a:ext cx="0" cy="0"/>
          <a:chOff x="0" y="0"/>
          <a:chExt cx="0" cy="0"/>
        </a:xfrm>
      </p:grpSpPr>
      <p:pic>
        <p:nvPicPr>
          <p:cNvPr descr="A picture containing container, square&#10;&#10;Description automatically generated" id="477" name="Google Shape;477;p35"/>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478" name="Google Shape;478;p35"/>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479" name="Google Shape;479;p35"/>
          <p:cNvSpPr/>
          <p:nvPr/>
        </p:nvSpPr>
        <p:spPr>
          <a:xfrm>
            <a:off x="2824950" y="263525"/>
            <a:ext cx="6542100" cy="1084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0" name="Google Shape;480;p35"/>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Plusieurs avantages et quelques défis pédagogiques (à ce jour)</a:t>
            </a:r>
            <a:endParaRPr/>
          </a:p>
        </p:txBody>
      </p:sp>
      <p:graphicFrame>
        <p:nvGraphicFramePr>
          <p:cNvPr id="481" name="Google Shape;481;p35"/>
          <p:cNvGraphicFramePr/>
          <p:nvPr/>
        </p:nvGraphicFramePr>
        <p:xfrm>
          <a:off x="362400" y="1638300"/>
          <a:ext cx="3000000" cy="3000000"/>
        </p:xfrm>
        <a:graphic>
          <a:graphicData uri="http://schemas.openxmlformats.org/drawingml/2006/table">
            <a:tbl>
              <a:tblPr>
                <a:noFill/>
                <a:tableStyleId>{9A6C27F5-8F9F-4FE4-8C5F-DEDA2BB1ED04}</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pédagogiques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Enfants voient que des concepts mathématiques peuvent s’appliquer dans d’autres domaines scolaires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Échange de connaissances entre les enfants qui connaissent bien Minecraft et ceux qui sont habiles en mathématiques </a:t>
                      </a: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Logiciel déjà connu des enfants afin de les rejoindre plus facilement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Reproduire à peu près n’importe quel objet ou forme, ce qui favorise la création </a:t>
                      </a: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Augmente la motivation d’explorer un sujet </a:t>
                      </a:r>
                      <a:r>
                        <a:rPr lang="en-US" sz="1500">
                          <a:solidFill>
                            <a:schemeClr val="lt1"/>
                          </a:solidFill>
                          <a:latin typeface="Calibri"/>
                          <a:ea typeface="Calibri"/>
                          <a:cs typeface="Calibri"/>
                          <a:sym typeface="Calibri"/>
                        </a:rPr>
                        <a:t>(Bayliss, 2012)</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Élèves autistes ont une interaction positive avec leur enseignant, en leur laissant exprimer leurs intérêts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(Petrov, 2014)</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482" name="Google Shape;482;p35"/>
          <p:cNvGraphicFramePr/>
          <p:nvPr/>
        </p:nvGraphicFramePr>
        <p:xfrm>
          <a:off x="6795275" y="1638300"/>
          <a:ext cx="3000000" cy="3000000"/>
        </p:xfrm>
        <a:graphic>
          <a:graphicData uri="http://schemas.openxmlformats.org/drawingml/2006/table">
            <a:tbl>
              <a:tblPr>
                <a:noFill/>
                <a:tableStyleId>{9A6C27F5-8F9F-4FE4-8C5F-DEDA2BB1ED04}</a:tableStyleId>
              </a:tblPr>
              <a:tblGrid>
                <a:gridCol w="5239675"/>
              </a:tblGrid>
              <a:tr h="3724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pédagogiques</a:t>
                      </a:r>
                      <a:endParaRPr>
                        <a:solidFill>
                          <a:schemeClr val="lt1"/>
                        </a:solidFill>
                        <a:latin typeface="Press Start 2P"/>
                        <a:ea typeface="Press Start 2P"/>
                        <a:cs typeface="Press Start 2P"/>
                        <a:sym typeface="Press Start 2P"/>
                      </a:endParaRPr>
                    </a:p>
                  </a:txBody>
                  <a:tcPr marT="91425" marB="91425" marR="91425" marL="91425"/>
                </a:tc>
              </a:tr>
              <a:tr h="830925">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Expertise n’est pas nécessairement développée chez les enseignants </a:t>
                      </a:r>
                      <a:r>
                        <a:rPr lang="en-US" sz="1500">
                          <a:solidFill>
                            <a:schemeClr val="lt1"/>
                          </a:solidFill>
                          <a:latin typeface="Calibri"/>
                          <a:ea typeface="Calibri"/>
                          <a:cs typeface="Calibri"/>
                          <a:sym typeface="Calibri"/>
                        </a:rPr>
                        <a:t>(Gregory et al., 2013,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Idées pré-existantes des joueurs expérimentés peuvent demeurer même quand l’environnement les contredit </a:t>
                      </a:r>
                      <a:r>
                        <a:rPr lang="en-US" sz="1500">
                          <a:solidFill>
                            <a:schemeClr val="lt1"/>
                          </a:solidFill>
                          <a:latin typeface="Calibri"/>
                          <a:ea typeface="Calibri"/>
                          <a:cs typeface="Calibri"/>
                          <a:sym typeface="Calibri"/>
                        </a:rPr>
                        <a:t>(De Jong, 2006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rester dans leur manière habituelle d’agir, sans tester de nouvelles hypothèses </a:t>
                      </a:r>
                      <a:r>
                        <a:rPr lang="en-US" sz="1500">
                          <a:solidFill>
                            <a:schemeClr val="lt1"/>
                          </a:solidFill>
                          <a:latin typeface="Calibri"/>
                          <a:ea typeface="Calibri"/>
                          <a:cs typeface="Calibri"/>
                          <a:sym typeface="Calibri"/>
                        </a:rPr>
                        <a:t>(Dahlskog, 2012 cité dans Nebel et al., 2016)</a:t>
                      </a:r>
                      <a:endParaRPr sz="1500">
                        <a:solidFill>
                          <a:schemeClr val="lt1"/>
                        </a:solidFill>
                        <a:latin typeface="Calibri"/>
                        <a:ea typeface="Calibri"/>
                        <a:cs typeface="Calibri"/>
                        <a:sym typeface="Calibri"/>
                      </a:endParaRPr>
                    </a:p>
                  </a:txBody>
                  <a:tcPr marT="91425" marB="91425" marR="91425" marL="91425"/>
                </a:tc>
              </a:tr>
              <a:tr h="10566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aussi dominer dans des scénarios compétitifs et même collaboratifs </a:t>
                      </a:r>
                      <a:r>
                        <a:rPr lang="en-US" sz="1500">
                          <a:solidFill>
                            <a:schemeClr val="lt1"/>
                          </a:solidFill>
                          <a:latin typeface="Calibri"/>
                          <a:ea typeface="Calibri"/>
                          <a:cs typeface="Calibri"/>
                          <a:sym typeface="Calibri"/>
                        </a:rPr>
                        <a:t>(Hanghøj et al., 2014; Marklund et al., 2013, cités dans Nebel et al., 2016)</a:t>
                      </a:r>
                      <a:endParaRPr sz="1500">
                        <a:solidFill>
                          <a:schemeClr val="lt1"/>
                        </a:solidFill>
                        <a:latin typeface="Calibri"/>
                        <a:ea typeface="Calibri"/>
                        <a:cs typeface="Calibri"/>
                        <a:sym typeface="Calibri"/>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77"/>
                                        </p:tgtEl>
                                        <p:attrNameLst>
                                          <p:attrName>style.visibility</p:attrName>
                                        </p:attrNameLst>
                                      </p:cBhvr>
                                      <p:to>
                                        <p:strVal val="visible"/>
                                      </p:to>
                                    </p:set>
                                    <p:anim calcmode="lin" valueType="num">
                                      <p:cBhvr additive="base">
                                        <p:cTn dur="1000"/>
                                        <p:tgtEl>
                                          <p:spTgt spid="4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8"/>
                                        </p:tgtEl>
                                        <p:attrNameLst>
                                          <p:attrName>style.visibility</p:attrName>
                                        </p:attrNameLst>
                                      </p:cBhvr>
                                      <p:to>
                                        <p:strVal val="visible"/>
                                      </p:to>
                                    </p:set>
                                    <p:anim calcmode="lin" valueType="num">
                                      <p:cBhvr additive="base">
                                        <p:cTn dur="1000"/>
                                        <p:tgtEl>
                                          <p:spTgt spid="47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6" name="Shape 486"/>
        <p:cNvGrpSpPr/>
        <p:nvPr/>
      </p:nvGrpSpPr>
      <p:grpSpPr>
        <a:xfrm>
          <a:off x="0" y="0"/>
          <a:ext cx="0" cy="0"/>
          <a:chOff x="0" y="0"/>
          <a:chExt cx="0" cy="0"/>
        </a:xfrm>
      </p:grpSpPr>
      <p:pic>
        <p:nvPicPr>
          <p:cNvPr descr="A picture containing container, square&#10;&#10;Description automatically generated" id="487" name="Google Shape;487;p36"/>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488" name="Google Shape;488;p36"/>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489" name="Google Shape;489;p36"/>
          <p:cNvSpPr/>
          <p:nvPr/>
        </p:nvSpPr>
        <p:spPr>
          <a:xfrm>
            <a:off x="2824950" y="228600"/>
            <a:ext cx="6542100" cy="1119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36"/>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De rares avantages et défis didactiques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(à ce jour)</a:t>
            </a:r>
            <a:endParaRPr/>
          </a:p>
        </p:txBody>
      </p:sp>
      <p:graphicFrame>
        <p:nvGraphicFramePr>
          <p:cNvPr id="491" name="Google Shape;491;p36"/>
          <p:cNvGraphicFramePr/>
          <p:nvPr/>
        </p:nvGraphicFramePr>
        <p:xfrm>
          <a:off x="362400" y="2095500"/>
          <a:ext cx="3000000" cy="3000000"/>
        </p:xfrm>
        <a:graphic>
          <a:graphicData uri="http://schemas.openxmlformats.org/drawingml/2006/table">
            <a:tbl>
              <a:tblPr>
                <a:noFill/>
                <a:tableStyleId>{9A6C27F5-8F9F-4FE4-8C5F-DEDA2BB1ED04}</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didactiques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Donne du sens à différents concepts mathématiques</a:t>
                      </a:r>
                      <a:endParaRPr sz="17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p>
                      <a:pPr indent="-336550" lvl="0" marL="457200" rtl="0" algn="ctr">
                        <a:spcBef>
                          <a:spcPts val="0"/>
                        </a:spcBef>
                        <a:spcAft>
                          <a:spcPts val="0"/>
                        </a:spcAft>
                        <a:buClr>
                          <a:schemeClr val="lt1"/>
                        </a:buClr>
                        <a:buSzPts val="1700"/>
                        <a:buFont typeface="Calibri"/>
                        <a:buChar char="-"/>
                      </a:pPr>
                      <a:r>
                        <a:rPr lang="en-US" sz="1700">
                          <a:solidFill>
                            <a:schemeClr val="lt1"/>
                          </a:solidFill>
                          <a:latin typeface="Calibri"/>
                          <a:ea typeface="Calibri"/>
                          <a:cs typeface="Calibri"/>
                          <a:sym typeface="Calibri"/>
                        </a:rPr>
                        <a:t>en géométrie </a:t>
                      </a:r>
                      <a:r>
                        <a:rPr lang="en-US" sz="1500">
                          <a:solidFill>
                            <a:schemeClr val="lt1"/>
                          </a:solidFill>
                          <a:latin typeface="Calibri"/>
                          <a:ea typeface="Calibri"/>
                          <a:cs typeface="Calibri"/>
                          <a:sym typeface="Calibri"/>
                        </a:rPr>
                        <a:t>(Herold, 2015; Kim et Park, 2018)</a:t>
                      </a:r>
                      <a:endParaRPr sz="1500">
                        <a:solidFill>
                          <a:schemeClr val="lt1"/>
                        </a:solidFill>
                        <a:latin typeface="Calibri"/>
                        <a:ea typeface="Calibri"/>
                        <a:cs typeface="Calibri"/>
                        <a:sym typeface="Calibri"/>
                      </a:endParaRPr>
                    </a:p>
                    <a:p>
                      <a:pPr indent="-336550" lvl="0" marL="457200" rtl="0" algn="ctr">
                        <a:spcBef>
                          <a:spcPts val="0"/>
                        </a:spcBef>
                        <a:spcAft>
                          <a:spcPts val="0"/>
                        </a:spcAft>
                        <a:buClr>
                          <a:schemeClr val="lt1"/>
                        </a:buClr>
                        <a:buSzPts val="1700"/>
                        <a:buFont typeface="Calibri"/>
                        <a:buChar char="-"/>
                      </a:pPr>
                      <a:r>
                        <a:rPr lang="en-US" sz="1700">
                          <a:solidFill>
                            <a:schemeClr val="lt1"/>
                          </a:solidFill>
                          <a:latin typeface="Calibri"/>
                          <a:ea typeface="Calibri"/>
                          <a:cs typeface="Calibri"/>
                          <a:sym typeface="Calibri"/>
                        </a:rPr>
                        <a:t>en algèbre </a:t>
                      </a:r>
                      <a:r>
                        <a:rPr lang="en-US" sz="1500">
                          <a:solidFill>
                            <a:schemeClr val="lt1"/>
                          </a:solidFill>
                          <a:latin typeface="Calibri"/>
                          <a:ea typeface="Calibri"/>
                          <a:cs typeface="Calibri"/>
                          <a:sym typeface="Calibri"/>
                        </a:rPr>
                        <a:t>(Kim et Park, 2018; Moore, 2018)</a:t>
                      </a:r>
                      <a:endParaRPr sz="15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Soutient le développement d’habiletés spatiales </a:t>
                      </a:r>
                      <a:r>
                        <a:rPr lang="en-US" sz="1500">
                          <a:solidFill>
                            <a:schemeClr val="lt1"/>
                          </a:solidFill>
                          <a:latin typeface="Calibri"/>
                          <a:ea typeface="Calibri"/>
                          <a:cs typeface="Calibri"/>
                          <a:sym typeface="Calibri"/>
                        </a:rPr>
                        <a:t>(Förster, 2012; Floyd, 2016; Garskof, 2014; Koroglu et Yildiz, 2021)</a:t>
                      </a:r>
                      <a:endParaRPr sz="15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 Élèves voient que les formules ne sont pas simplement quelque chose à mémoriser, mais sont liées à des objets et des expériences concrètes </a:t>
                      </a:r>
                      <a:r>
                        <a:rPr lang="en-US" sz="1500">
                          <a:solidFill>
                            <a:schemeClr val="lt1"/>
                          </a:solidFill>
                          <a:latin typeface="Calibri"/>
                          <a:ea typeface="Calibri"/>
                          <a:cs typeface="Calibri"/>
                          <a:sym typeface="Calibri"/>
                        </a:rPr>
                        <a:t>(Moore, 2018 cité dans Baek et al., 2020)</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492" name="Google Shape;492;p36"/>
          <p:cNvGraphicFramePr/>
          <p:nvPr/>
        </p:nvGraphicFramePr>
        <p:xfrm>
          <a:off x="6795275" y="2095500"/>
          <a:ext cx="3000000" cy="3000000"/>
        </p:xfrm>
        <a:graphic>
          <a:graphicData uri="http://schemas.openxmlformats.org/drawingml/2006/table">
            <a:tbl>
              <a:tblPr>
                <a:noFill/>
                <a:tableStyleId>{9A6C27F5-8F9F-4FE4-8C5F-DEDA2BB1ED04}</a:tableStyleId>
              </a:tblPr>
              <a:tblGrid>
                <a:gridCol w="5239675"/>
              </a:tblGrid>
              <a:tr h="3396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didactiques</a:t>
                      </a:r>
                      <a:endParaRPr>
                        <a:solidFill>
                          <a:schemeClr val="lt1"/>
                        </a:solidFill>
                        <a:latin typeface="Press Start 2P"/>
                        <a:ea typeface="Press Start 2P"/>
                        <a:cs typeface="Press Start 2P"/>
                        <a:sym typeface="Press Start 2P"/>
                      </a:endParaRPr>
                    </a:p>
                  </a:txBody>
                  <a:tcPr marT="91425" marB="91425" marR="91425" marL="91425"/>
                </a:tc>
              </a:tr>
              <a:tr h="600975">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Limite les fonctionnalités dû à la forme cubique des blocs </a:t>
                      </a:r>
                      <a:r>
                        <a:rPr lang="en-US" sz="1500">
                          <a:solidFill>
                            <a:schemeClr val="lt1"/>
                          </a:solidFill>
                          <a:latin typeface="Calibri"/>
                          <a:ea typeface="Calibri"/>
                          <a:cs typeface="Calibri"/>
                          <a:sym typeface="Calibri"/>
                        </a:rPr>
                        <a:t>(Koroglu et Yildiz, 2021; Nebel, Schneider et Rey, 2016) </a:t>
                      </a:r>
                      <a:endParaRPr sz="1500">
                        <a:solidFill>
                          <a:schemeClr val="lt1"/>
                        </a:solidFill>
                        <a:latin typeface="Calibri"/>
                        <a:ea typeface="Calibri"/>
                        <a:cs typeface="Calibri"/>
                        <a:sym typeface="Calibri"/>
                      </a:endParaRPr>
                    </a:p>
                  </a:txBody>
                  <a:tcPr marT="91425" marB="91425" marR="91425" marL="91425"/>
                </a:tc>
              </a:tr>
              <a:tr h="6747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Limite les fonctionnalités dû à la taille des blocs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(Koroglu et Yildiz, 2021) </a:t>
                      </a:r>
                      <a:endParaRPr sz="1500">
                        <a:solidFill>
                          <a:schemeClr val="lt1"/>
                        </a:solidFill>
                        <a:latin typeface="Calibri"/>
                        <a:ea typeface="Calibri"/>
                        <a:cs typeface="Calibri"/>
                        <a:sym typeface="Calibri"/>
                      </a:endParaRPr>
                    </a:p>
                  </a:txBody>
                  <a:tcPr marT="91425" marB="91425" marR="91425" marL="91425"/>
                </a:tc>
              </a:tr>
            </a:tbl>
          </a:graphicData>
        </a:graphic>
      </p:graphicFrame>
      <p:sp>
        <p:nvSpPr>
          <p:cNvPr id="493" name="Google Shape;493;p36"/>
          <p:cNvSpPr/>
          <p:nvPr/>
        </p:nvSpPr>
        <p:spPr>
          <a:xfrm>
            <a:off x="6209375" y="4795025"/>
            <a:ext cx="4822800" cy="1798500"/>
          </a:xfrm>
          <a:prstGeom prst="cloudCallout">
            <a:avLst>
              <a:gd fmla="val 65427" name="adj1"/>
              <a:gd fmla="val 449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200">
                <a:latin typeface="Press Start 2P"/>
                <a:ea typeface="Press Start 2P"/>
                <a:cs typeface="Press Start 2P"/>
                <a:sym typeface="Press Start 2P"/>
              </a:rPr>
              <a:t>Autres avantages et défis didactiques potentiels… </a:t>
            </a:r>
            <a:br>
              <a:rPr lang="en-US" sz="1200">
                <a:latin typeface="Press Start 2P"/>
                <a:ea typeface="Press Start 2P"/>
                <a:cs typeface="Press Start 2P"/>
                <a:sym typeface="Press Start 2P"/>
              </a:rPr>
            </a:br>
            <a:r>
              <a:rPr lang="en-US" sz="1200">
                <a:latin typeface="Press Start 2P"/>
                <a:ea typeface="Press Start 2P"/>
                <a:cs typeface="Press Start 2P"/>
                <a:sym typeface="Press Start 2P"/>
              </a:rPr>
              <a:t>en développement!</a:t>
            </a:r>
            <a:endParaRPr sz="12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87"/>
                                        </p:tgtEl>
                                        <p:attrNameLst>
                                          <p:attrName>style.visibility</p:attrName>
                                        </p:attrNameLst>
                                      </p:cBhvr>
                                      <p:to>
                                        <p:strVal val="visible"/>
                                      </p:to>
                                    </p:set>
                                    <p:anim calcmode="lin" valueType="num">
                                      <p:cBhvr additive="base">
                                        <p:cTn dur="1000"/>
                                        <p:tgtEl>
                                          <p:spTgt spid="4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8"/>
                                        </p:tgtEl>
                                        <p:attrNameLst>
                                          <p:attrName>style.visibility</p:attrName>
                                        </p:attrNameLst>
                                      </p:cBhvr>
                                      <p:to>
                                        <p:strVal val="visible"/>
                                      </p:to>
                                    </p:set>
                                    <p:anim calcmode="lin" valueType="num">
                                      <p:cBhvr additive="base">
                                        <p:cTn dur="1000"/>
                                        <p:tgtEl>
                                          <p:spTgt spid="4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97" name="Shape 497"/>
        <p:cNvGrpSpPr/>
        <p:nvPr/>
      </p:nvGrpSpPr>
      <p:grpSpPr>
        <a:xfrm>
          <a:off x="0" y="0"/>
          <a:ext cx="0" cy="0"/>
          <a:chOff x="0" y="0"/>
          <a:chExt cx="0" cy="0"/>
        </a:xfrm>
      </p:grpSpPr>
      <p:pic>
        <p:nvPicPr>
          <p:cNvPr descr="A picture containing container, square&#10;&#10;Description automatically generated" id="498" name="Google Shape;498;p37"/>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499" name="Google Shape;499;p37"/>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00" name="Google Shape;500;p37"/>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01" name="Google Shape;501;p37"/>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02" name="Google Shape;502;p37"/>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03" name="Google Shape;503;p37"/>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04" name="Google Shape;504;p37"/>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37"/>
          <p:cNvSpPr txBox="1"/>
          <p:nvPr/>
        </p:nvSpPr>
        <p:spPr>
          <a:xfrm>
            <a:off x="4415650" y="1097901"/>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Ressources: CAMPUS RÉCIT</a:t>
            </a:r>
            <a:endParaRPr/>
          </a:p>
        </p:txBody>
      </p:sp>
      <p:sp>
        <p:nvSpPr>
          <p:cNvPr id="506" name="Google Shape;506;p37"/>
          <p:cNvSpPr txBox="1"/>
          <p:nvPr/>
        </p:nvSpPr>
        <p:spPr>
          <a:xfrm>
            <a:off x="4104625" y="27127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rgbClr val="00FF00"/>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5">
                  <a:extLst>
                    <a:ext uri="{A12FA001-AC4F-418D-AE19-62706E023703}">
                      <ahyp:hlinkClr val="tx"/>
                    </a:ext>
                  </a:extLst>
                </a:hlinkClick>
              </a:rPr>
              <a:t>« Minecraft Education en MST »</a:t>
            </a:r>
            <a:r>
              <a:rPr lang="en-US">
                <a:solidFill>
                  <a:srgbClr val="00FF00"/>
                </a:solidFill>
                <a:latin typeface="Press Start 2P"/>
                <a:ea typeface="Press Start 2P"/>
                <a:cs typeface="Press Start 2P"/>
                <a:sym typeface="Press Start 2P"/>
              </a:rPr>
              <a:t> </a:t>
            </a:r>
            <a:r>
              <a:rPr lang="en-US">
                <a:solidFill>
                  <a:schemeClr val="lt1"/>
                </a:solidFill>
                <a:latin typeface="Press Start 2P"/>
                <a:ea typeface="Press Start 2P"/>
                <a:cs typeface="Press Start 2P"/>
                <a:sym typeface="Press Start 2P"/>
              </a:rPr>
              <a:t>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98"/>
                                        </p:tgtEl>
                                        <p:attrNameLst>
                                          <p:attrName>style.visibility</p:attrName>
                                        </p:attrNameLst>
                                      </p:cBhvr>
                                      <p:to>
                                        <p:strVal val="visible"/>
                                      </p:to>
                                    </p:set>
                                    <p:anim calcmode="lin" valueType="num">
                                      <p:cBhvr additive="base">
                                        <p:cTn dur="1000"/>
                                        <p:tgtEl>
                                          <p:spTgt spid="4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9"/>
                                        </p:tgtEl>
                                        <p:attrNameLst>
                                          <p:attrName>style.visibility</p:attrName>
                                        </p:attrNameLst>
                                      </p:cBhvr>
                                      <p:to>
                                        <p:strVal val="visible"/>
                                      </p:to>
                                    </p:set>
                                    <p:anim calcmode="lin" valueType="num">
                                      <p:cBhvr additive="base">
                                        <p:cTn dur="1000"/>
                                        <p:tgtEl>
                                          <p:spTgt spid="4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0"/>
                                        </p:tgtEl>
                                        <p:attrNameLst>
                                          <p:attrName>style.visibility</p:attrName>
                                        </p:attrNameLst>
                                      </p:cBhvr>
                                      <p:to>
                                        <p:strVal val="visible"/>
                                      </p:to>
                                    </p:set>
                                    <p:anim calcmode="lin" valueType="num">
                                      <p:cBhvr additive="base">
                                        <p:cTn dur="1000"/>
                                        <p:tgtEl>
                                          <p:spTgt spid="5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1"/>
                                        </p:tgtEl>
                                        <p:attrNameLst>
                                          <p:attrName>style.visibility</p:attrName>
                                        </p:attrNameLst>
                                      </p:cBhvr>
                                      <p:to>
                                        <p:strVal val="visible"/>
                                      </p:to>
                                    </p:set>
                                    <p:anim calcmode="lin" valueType="num">
                                      <p:cBhvr additive="base">
                                        <p:cTn dur="1000"/>
                                        <p:tgtEl>
                                          <p:spTgt spid="5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2"/>
                                        </p:tgtEl>
                                        <p:attrNameLst>
                                          <p:attrName>style.visibility</p:attrName>
                                        </p:attrNameLst>
                                      </p:cBhvr>
                                      <p:to>
                                        <p:strVal val="visible"/>
                                      </p:to>
                                    </p:set>
                                    <p:anim calcmode="lin" valueType="num">
                                      <p:cBhvr additive="base">
                                        <p:cTn dur="1000"/>
                                        <p:tgtEl>
                                          <p:spTgt spid="5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1000"/>
                                        <p:tgtEl>
                                          <p:spTgt spid="50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510" name="Shape 510"/>
        <p:cNvGrpSpPr/>
        <p:nvPr/>
      </p:nvGrpSpPr>
      <p:grpSpPr>
        <a:xfrm>
          <a:off x="0" y="0"/>
          <a:ext cx="0" cy="0"/>
          <a:chOff x="0" y="0"/>
          <a:chExt cx="0" cy="0"/>
        </a:xfrm>
      </p:grpSpPr>
      <p:sp>
        <p:nvSpPr>
          <p:cNvPr id="511" name="Google Shape;511;p38"/>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38"/>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513" name="Google Shape;513;p38"/>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514" name="Google Shape;514;p38"/>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515" name="Google Shape;515;p38"/>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516" name="Google Shape;516;p38"/>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517" name="Google Shape;517;p38"/>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518" name="Google Shape;518;p38"/>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519" name="Google Shape;519;p38"/>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520" name="Google Shape;520;p38"/>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250"/>
                                        <p:tgtEl>
                                          <p:spTgt spid="513"/>
                                        </p:tgtEl>
                                      </p:cBhvr>
                                    </p:animEffect>
                                  </p:childTnLst>
                                </p:cTn>
                              </p:par>
                              <p:par>
                                <p:cTn fill="hold" nodeType="withEffect" presetClass="exit" presetID="10" presetSubtype="0">
                                  <p:stCondLst>
                                    <p:cond delay="2000"/>
                                  </p:stCondLst>
                                  <p:childTnLst>
                                    <p:animEffect filter="fade" transition="out">
                                      <p:cBhvr>
                                        <p:cTn dur="1000"/>
                                        <p:tgtEl>
                                          <p:spTgt spid="513"/>
                                        </p:tgtEl>
                                      </p:cBhvr>
                                    </p:animEffect>
                                    <p:set>
                                      <p:cBhvr>
                                        <p:cTn dur="1" fill="hold">
                                          <p:stCondLst>
                                            <p:cond delay="1000"/>
                                          </p:stCondLst>
                                        </p:cTn>
                                        <p:tgtEl>
                                          <p:spTgt spid="51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1250"/>
                                        <p:tgtEl>
                                          <p:spTgt spid="514"/>
                                        </p:tgtEl>
                                      </p:cBhvr>
                                    </p:animEffect>
                                  </p:childTnLst>
                                </p:cTn>
                              </p:par>
                              <p:par>
                                <p:cTn fill="hold" nodeType="withEffect" presetClass="exit" presetID="10" presetSubtype="0">
                                  <p:stCondLst>
                                    <p:cond delay="2000"/>
                                  </p:stCondLst>
                                  <p:childTnLst>
                                    <p:animEffect filter="fade" transition="out">
                                      <p:cBhvr>
                                        <p:cTn dur="1000"/>
                                        <p:tgtEl>
                                          <p:spTgt spid="514"/>
                                        </p:tgtEl>
                                      </p:cBhvr>
                                    </p:animEffect>
                                    <p:set>
                                      <p:cBhvr>
                                        <p:cTn dur="1" fill="hold">
                                          <p:stCondLst>
                                            <p:cond delay="1000"/>
                                          </p:stCondLst>
                                        </p:cTn>
                                        <p:tgtEl>
                                          <p:spTgt spid="514"/>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517"/>
                                        </p:tgtEl>
                                        <p:attrNameLst>
                                          <p:attrName>style.visibility</p:attrName>
                                        </p:attrNameLst>
                                      </p:cBhvr>
                                      <p:to>
                                        <p:strVal val="visible"/>
                                      </p:to>
                                    </p:set>
                                    <p:anim calcmode="lin" valueType="num">
                                      <p:cBhvr additive="base">
                                        <p:cTn dur="2500"/>
                                        <p:tgtEl>
                                          <p:spTgt spid="517"/>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518"/>
                                        </p:tgtEl>
                                        <p:attrNameLst>
                                          <p:attrName>style.visibility</p:attrName>
                                        </p:attrNameLst>
                                      </p:cBhvr>
                                      <p:to>
                                        <p:strVal val="visible"/>
                                      </p:to>
                                    </p:set>
                                    <p:anim calcmode="lin" valueType="num">
                                      <p:cBhvr additive="base">
                                        <p:cTn dur="2500"/>
                                        <p:tgtEl>
                                          <p:spTgt spid="518"/>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2500"/>
                                        <p:tgtEl>
                                          <p:spTgt spid="516"/>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519"/>
                                        </p:tgtEl>
                                        <p:attrNameLst>
                                          <p:attrName>style.visibility</p:attrName>
                                        </p:attrNameLst>
                                      </p:cBhvr>
                                      <p:to>
                                        <p:strVal val="visible"/>
                                      </p:to>
                                    </p:set>
                                    <p:anim calcmode="lin" valueType="num">
                                      <p:cBhvr additive="base">
                                        <p:cTn dur="2500"/>
                                        <p:tgtEl>
                                          <p:spTgt spid="51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4" name="Shape 524"/>
        <p:cNvGrpSpPr/>
        <p:nvPr/>
      </p:nvGrpSpPr>
      <p:grpSpPr>
        <a:xfrm>
          <a:off x="0" y="0"/>
          <a:ext cx="0" cy="0"/>
          <a:chOff x="0" y="0"/>
          <a:chExt cx="0" cy="0"/>
        </a:xfrm>
      </p:grpSpPr>
      <p:sp>
        <p:nvSpPr>
          <p:cNvPr id="525" name="Google Shape;525;p39"/>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6" name="Google Shape;526;p39"/>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527" name="Google Shape;527;p39"/>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69BC49"/>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69BC49"/>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69BC49"/>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528" name="Google Shape;528;p39"/>
          <p:cNvPicPr preferRelativeResize="0"/>
          <p:nvPr/>
        </p:nvPicPr>
        <p:blipFill>
          <a:blip r:embed="rId6">
            <a:alphaModFix/>
          </a:blip>
          <a:stretch>
            <a:fillRect/>
          </a:stretch>
        </p:blipFill>
        <p:spPr>
          <a:xfrm>
            <a:off x="8388625" y="4100350"/>
            <a:ext cx="2429325" cy="2429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pic>
        <p:nvPicPr>
          <p:cNvPr id="533" name="Google Shape;533;p40"/>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534" name="Google Shape;534;p40"/>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535" name="Google Shape;535;p40">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6" name="Google Shape;536;p40"/>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sp>
        <p:nvSpPr>
          <p:cNvPr id="537" name="Google Shape;537;p40"/>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538" name="Google Shape;538;p40"/>
          <p:cNvPicPr preferRelativeResize="0"/>
          <p:nvPr/>
        </p:nvPicPr>
        <p:blipFill>
          <a:blip r:embed="rId5">
            <a:alphaModFix/>
          </a:blip>
          <a:stretch>
            <a:fillRect/>
          </a:stretch>
        </p:blipFill>
        <p:spPr>
          <a:xfrm flipH="1">
            <a:off x="152400" y="2257800"/>
            <a:ext cx="3411025" cy="5685050"/>
          </a:xfrm>
          <a:prstGeom prst="rect">
            <a:avLst/>
          </a:prstGeom>
          <a:noFill/>
          <a:ln>
            <a:noFill/>
          </a:ln>
        </p:spPr>
      </p:pic>
      <p:pic>
        <p:nvPicPr>
          <p:cNvPr id="539" name="Google Shape;539;p40"/>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540" name="Google Shape;540;p40"/>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541" name="Google Shape;541;p40"/>
          <p:cNvPicPr preferRelativeResize="0"/>
          <p:nvPr/>
        </p:nvPicPr>
        <p:blipFill rotWithShape="1">
          <a:blip r:embed="rId8">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542" name="Google Shape;542;p40"/>
          <p:cNvSpPr/>
          <p:nvPr/>
        </p:nvSpPr>
        <p:spPr>
          <a:xfrm>
            <a:off x="3910438" y="3917950"/>
            <a:ext cx="4305300" cy="855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43" name="Google Shape;543;p40"/>
          <p:cNvSpPr txBox="1"/>
          <p:nvPr/>
        </p:nvSpPr>
        <p:spPr>
          <a:xfrm>
            <a:off x="3987550" y="4104551"/>
            <a:ext cx="4151100" cy="669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p:txBody>
      </p:sp>
      <p:sp>
        <p:nvSpPr>
          <p:cNvPr id="544" name="Google Shape;544;p40"/>
          <p:cNvSpPr txBox="1"/>
          <p:nvPr/>
        </p:nvSpPr>
        <p:spPr>
          <a:xfrm>
            <a:off x="3563425" y="53314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stephanie.rioux@recit.qc.ca</a:t>
            </a:r>
            <a:endParaRPr sz="1600">
              <a:solidFill>
                <a:schemeClr val="lt1"/>
              </a:solidFill>
            </a:endParaRPr>
          </a:p>
        </p:txBody>
      </p:sp>
      <p:sp>
        <p:nvSpPr>
          <p:cNvPr id="545" name="Google Shape;545;p40"/>
          <p:cNvSpPr txBox="1"/>
          <p:nvPr/>
        </p:nvSpPr>
        <p:spPr>
          <a:xfrm>
            <a:off x="3877525" y="50266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500"/>
                                        <p:tgtEl>
                                          <p:spTgt spid="533"/>
                                        </p:tgtEl>
                                      </p:cBhvr>
                                    </p:animEffect>
                                  </p:childTnLst>
                                </p:cTn>
                              </p:par>
                              <p:par>
                                <p:cTn fill="hold" nodeType="withEffect" presetClass="entr" presetID="2" presetSubtype="4">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1000"/>
                                        <p:tgtEl>
                                          <p:spTgt spid="5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1"/>
                                        </p:tgtEl>
                                        <p:attrNameLst>
                                          <p:attrName>style.visibility</p:attrName>
                                        </p:attrNameLst>
                                      </p:cBhvr>
                                      <p:to>
                                        <p:strVal val="visible"/>
                                      </p:to>
                                    </p:set>
                                    <p:anim calcmode="lin" valueType="num">
                                      <p:cBhvr additive="base">
                                        <p:cTn dur="1000"/>
                                        <p:tgtEl>
                                          <p:spTgt spid="5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8"/>
                                        </p:tgtEl>
                                        <p:attrNameLst>
                                          <p:attrName>style.visibility</p:attrName>
                                        </p:attrNameLst>
                                      </p:cBhvr>
                                      <p:to>
                                        <p:strVal val="visible"/>
                                      </p:to>
                                    </p:set>
                                    <p:anim calcmode="lin" valueType="num">
                                      <p:cBhvr additive="base">
                                        <p:cTn dur="1000"/>
                                        <p:tgtEl>
                                          <p:spTgt spid="53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49" name="Shape 549"/>
        <p:cNvGrpSpPr/>
        <p:nvPr/>
      </p:nvGrpSpPr>
      <p:grpSpPr>
        <a:xfrm>
          <a:off x="0" y="0"/>
          <a:ext cx="0" cy="0"/>
          <a:chOff x="0" y="0"/>
          <a:chExt cx="0" cy="0"/>
        </a:xfrm>
      </p:grpSpPr>
      <p:pic>
        <p:nvPicPr>
          <p:cNvPr descr="A picture containing container, square&#10;&#10;Description automatically generated" id="550" name="Google Shape;550;p41"/>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551" name="Google Shape;551;p41"/>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552" name="Google Shape;552;p41"/>
          <p:cNvSpPr/>
          <p:nvPr/>
        </p:nvSpPr>
        <p:spPr>
          <a:xfrm>
            <a:off x="2496650" y="145950"/>
            <a:ext cx="7220400" cy="1401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41"/>
          <p:cNvSpPr txBox="1"/>
          <p:nvPr/>
        </p:nvSpPr>
        <p:spPr>
          <a:xfrm>
            <a:off x="2496650" y="267650"/>
            <a:ext cx="71964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400">
                <a:solidFill>
                  <a:srgbClr val="D8D8D8"/>
                </a:solidFill>
                <a:latin typeface="Press Start 2P"/>
                <a:ea typeface="Press Start 2P"/>
                <a:cs typeface="Press Start 2P"/>
                <a:sym typeface="Press Start 2P"/>
              </a:rPr>
              <a:t>Minecraft </a:t>
            </a:r>
            <a:r>
              <a:rPr lang="en-US" sz="2400">
                <a:solidFill>
                  <a:srgbClr val="D8D8D8"/>
                </a:solidFill>
                <a:latin typeface="Press Start 2P"/>
                <a:ea typeface="Press Start 2P"/>
                <a:cs typeface="Press Start 2P"/>
                <a:sym typeface="Press Start 2P"/>
              </a:rPr>
              <a:t>en maths selon différentes intentions</a:t>
            </a:r>
            <a:endParaRPr sz="2400">
              <a:solidFill>
                <a:srgbClr val="D8D8D8"/>
              </a:solidFill>
              <a:latin typeface="Press Start 2P"/>
              <a:ea typeface="Press Start 2P"/>
              <a:cs typeface="Press Start 2P"/>
              <a:sym typeface="Press Start 2P"/>
            </a:endParaRPr>
          </a:p>
        </p:txBody>
      </p:sp>
      <p:sp>
        <p:nvSpPr>
          <p:cNvPr id="554" name="Google Shape;554;p41"/>
          <p:cNvSpPr txBox="1"/>
          <p:nvPr/>
        </p:nvSpPr>
        <p:spPr>
          <a:xfrm>
            <a:off x="662575" y="1722150"/>
            <a:ext cx="11165100" cy="4783200"/>
          </a:xfrm>
          <a:prstGeom prst="rect">
            <a:avLst/>
          </a:prstGeom>
          <a:noFill/>
          <a:ln>
            <a:noFill/>
          </a:ln>
        </p:spPr>
        <p:txBody>
          <a:bodyPr anchorCtr="0" anchor="t" bIns="45700" lIns="91425" spcFirstLastPara="1" rIns="91425" wrap="square" tIns="45700">
            <a:spAutoFit/>
          </a:bodyPr>
          <a:lstStyle/>
          <a:p>
            <a:pPr indent="0" lvl="0" marL="0" rtl="0" algn="ctr">
              <a:lnSpc>
                <a:spcPct val="150000"/>
              </a:lnSpc>
              <a:spcBef>
                <a:spcPts val="0"/>
              </a:spcBef>
              <a:spcAft>
                <a:spcPts val="0"/>
              </a:spcAft>
              <a:buClr>
                <a:schemeClr val="dk1"/>
              </a:buClr>
              <a:buSzPts val="1100"/>
              <a:buFont typeface="Arial"/>
              <a:buNone/>
            </a:pPr>
            <a:r>
              <a:rPr lang="en-US" sz="1150">
                <a:solidFill>
                  <a:schemeClr val="lt1"/>
                </a:solidFill>
                <a:latin typeface="Press Start 2P"/>
                <a:ea typeface="Press Start 2P"/>
                <a:cs typeface="Press Start 2P"/>
                <a:sym typeface="Press Start 2P"/>
              </a:rPr>
              <a:t>Différentes intentions didactiques peuvent soutenir l’usage de Minecraft Education en classe de mathématiques au primaire et au secondaire. Une tâche peut être utilisée pour introduire un nouveau concept et favoriser l’apprentissage par l’exploration ou la manipulation. Minecraft peut aussi servir à appliquer des concepts déjà appris ou à les consolider. Finalement, l’élève peut être placé face à une tâche ouverte et créative. Ces types de tâches peuvent aussi s’ancrer dans le Référentiel d’intervention en mathématique (RIM) par le recours à la résolution de problèmes selon différentes intentions. De plus, en posture d’évaluation, ces tâches peuvent s’inscrire dans le développement de compétences mathématiques. Nous vous invitons à venir explorer ces intentions ainsi que les liens à faire avec le RIM et l’évaluation des compétences dans l'environnement Minecraft. Vous aurez aussi l’occasion d’expérimenter ces types de tâches et de découvrir les ressources existantes. Nous vous partagerons aussi les grandes lignes d’un projet de recherche collaborative en cours, qui sera imprégné de ces intentions et qui vise à collaborer avec des enseignants et des conseillers pédagogiques RÉCIT. Besoins numériques : Télécharger Minecraft Education, tester la connexion avec le compte Office.</a:t>
            </a:r>
            <a:endParaRPr sz="13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50"/>
                                        </p:tgtEl>
                                        <p:attrNameLst>
                                          <p:attrName>style.visibility</p:attrName>
                                        </p:attrNameLst>
                                      </p:cBhvr>
                                      <p:to>
                                        <p:strVal val="visible"/>
                                      </p:to>
                                    </p:set>
                                    <p:anim calcmode="lin" valueType="num">
                                      <p:cBhvr additive="base">
                                        <p:cTn dur="1000"/>
                                        <p:tgtEl>
                                          <p:spTgt spid="5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1"/>
                                        </p:tgtEl>
                                        <p:attrNameLst>
                                          <p:attrName>style.visibility</p:attrName>
                                        </p:attrNameLst>
                                      </p:cBhvr>
                                      <p:to>
                                        <p:strVal val="visible"/>
                                      </p:to>
                                    </p:set>
                                    <p:anim calcmode="lin" valueType="num">
                                      <p:cBhvr additive="base">
                                        <p:cTn dur="1000"/>
                                        <p:tgtEl>
                                          <p:spTgt spid="55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42"/>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560" name="Google Shape;560;p42"/>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561" name="Google Shape;561;p42"/>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562" name="Google Shape;562;p42"/>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563" name="Google Shape;563;p42"/>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564" name="Google Shape;564;p42"/>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pic>
        <p:nvPicPr>
          <p:cNvPr descr="Icon&#10;&#10;Description automatically generated" id="569" name="Google Shape;569;p43"/>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570" name="Google Shape;570;p43"/>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