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Sniglet"/>
      <p:regular r:id="rId24"/>
    </p:embeddedFont>
    <p:embeddedFont>
      <p:font typeface="Dosis"/>
      <p:regular r:id="rId25"/>
      <p:bold r:id="rId26"/>
    </p:embeddedFont>
    <p:embeddedFont>
      <p:font typeface="Ubuntu"/>
      <p:regular r:id="rId27"/>
      <p:bold r:id="rId28"/>
      <p:italic r:id="rId29"/>
      <p:boldItalic r:id="rId30"/>
    </p:embeddedFont>
    <p:embeddedFont>
      <p:font typeface="Raleway"/>
      <p:regular r:id="rId31"/>
      <p:bold r:id="rId32"/>
      <p:italic r:id="rId33"/>
      <p:boldItalic r:id="rId34"/>
    </p:embeddedFont>
    <p:embeddedFont>
      <p:font typeface="Viga"/>
      <p:regular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4966C8A-D0CD-41EA-9F83-BAE01F234E2F}">
  <a:tblStyle styleId="{34966C8A-D0CD-41EA-9F83-BAE01F234E2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Sniglet-regular.fntdata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Dosis-bold.fntdata"/><Relationship Id="rId25" Type="http://schemas.openxmlformats.org/officeDocument/2006/relationships/font" Target="fonts/Dosis-regular.fntdata"/><Relationship Id="rId28" Type="http://schemas.openxmlformats.org/officeDocument/2006/relationships/font" Target="fonts/Ubuntu-bold.fntdata"/><Relationship Id="rId27" Type="http://schemas.openxmlformats.org/officeDocument/2006/relationships/font" Target="fonts/Ubuntu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Ubuntu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aleway-regular.fntdata"/><Relationship Id="rId30" Type="http://schemas.openxmlformats.org/officeDocument/2006/relationships/font" Target="fonts/Ubuntu-boldItalic.fntdata"/><Relationship Id="rId11" Type="http://schemas.openxmlformats.org/officeDocument/2006/relationships/slide" Target="slides/slide6.xml"/><Relationship Id="rId33" Type="http://schemas.openxmlformats.org/officeDocument/2006/relationships/font" Target="fonts/Raleway-italic.fntdata"/><Relationship Id="rId10" Type="http://schemas.openxmlformats.org/officeDocument/2006/relationships/slide" Target="slides/slide5.xml"/><Relationship Id="rId32" Type="http://schemas.openxmlformats.org/officeDocument/2006/relationships/font" Target="fonts/Raleway-bold.fntdata"/><Relationship Id="rId13" Type="http://schemas.openxmlformats.org/officeDocument/2006/relationships/slide" Target="slides/slide8.xml"/><Relationship Id="rId35" Type="http://schemas.openxmlformats.org/officeDocument/2006/relationships/font" Target="fonts/Viga-regular.fntdata"/><Relationship Id="rId12" Type="http://schemas.openxmlformats.org/officeDocument/2006/relationships/slide" Target="slides/slide7.xml"/><Relationship Id="rId34" Type="http://schemas.openxmlformats.org/officeDocument/2006/relationships/font" Target="fonts/Raleway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monurl.ca/block24112020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ww.blockscad3d.com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document/d/1j_qTxOiVrX63wyNFhw3Y5FVQ1m0dAHgckfbkUhI9Emc/edit?usp=sharing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document/d/1I012YUwUcX0iiB6fth2cT0OzJ9vSXQKxaxwqrNRh9pk/edit?usp=sharing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rive.google.com/file/d/1-E7sBOhBXOn_QyiOBozOz1IIL0dIbevl/view?usp=sharing" TargetMode="External"/><Relationship Id="rId3" Type="http://schemas.openxmlformats.org/officeDocument/2006/relationships/hyperlink" Target="https://recitmst.qc.ca/Projet-Pieces-d-echecs-et-maths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blockscad3d.com/community/projects/829232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1h0dxwacm7e6J0CPcEAHzHikwrplmCmg834U8xPvmalM/copy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jamboard.google.com/d/16YNgkrLhkyYONarjsgmoWcYPo5vsxc7WxoAoMCuCbkg/edit?usp=sharing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playlist?list=PLbE85KlaADWnbTMYlCBj12Hju4758r4FZ" TargetMode="Externa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equipe@recitmst.qc.ca" TargetMode="External"/><Relationship Id="rId3" Type="http://schemas.openxmlformats.org/officeDocument/2006/relationships/hyperlink" Target="https://www.facebook.com/RECITMST2020/" TargetMode="External"/><Relationship Id="rId4" Type="http://schemas.openxmlformats.org/officeDocument/2006/relationships/hyperlink" Target="https://twitter.com/recitmst" TargetMode="External"/><Relationship Id="rId5" Type="http://schemas.openxmlformats.org/officeDocument/2006/relationships/hyperlink" Target="https://www.youtube.com/channel/UC7IcadI_rZFwso9N81PYqFg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ae936261a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ae936261a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a2b70cce02_0_19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a2b70cce02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http://monurl.ca/block24112020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781c581e6f_0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781c581e6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https://jamboard.google.com/d/1WwAW1OD7gGoszz9hz1K4PzngUA2UTjTvSzQ1IcgW2oM/viewer?f=0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86ec3b7f03_0_6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86ec3b7f03_0_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https://jamboard.google.com/d/1WwAW1OD7gGoszz9hz1K4PzngUA2UTjTvSzQ1IcgW2oM/viewer?f=1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a793815329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a79381532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https://jamboard.google.com/d/1WwAW1OD7gGoszz9hz1K4PzngUA2UTjTvSzQ1IcgW2oM/viewer?f=2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781c581e6f_0_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781c581e6f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a2935e3cee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a2935e3ce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781c581e6f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781c581e6f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http://www.blockscad3d.com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807cb297af_0_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807cb297af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Tâche: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https://docs.google.com/document/d/1j_qTxOiVrX63wyNFhw3Y5FVQ1m0dAHgckfbkUhI9Emc/edit?usp=sharing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87fa4735be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87fa4735b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Tâche: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https://docs.google.com/document/d/1I012YUwUcX0iiB6fth2cT0OzJ9vSXQKxaxwqrNRh9pk/edit?usp=sharing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87c62589fc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87c62589f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Tâche: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https://drive.google.com/file/d/1-E7sBOhBXOn_QyiOBozOz1IIL0dIbevl/view?usp=sharing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Article: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https://recitmst.qc.ca/Projet-Pieces-d-echecs-et-maths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87fa4735be_0_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87fa4735be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Conception: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https://www.blockscad3d.com/community/projects/829232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87fa4735be_0_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Google Shape;633;g87fa4735b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Détails: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https://docs.google.com/presentation/d/1h0dxwacm7e6J0CPcEAHzHikwrplmCmg834U8xPvmalM/copy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a2935e3cee_0_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a2935e3ce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Jamboard: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https://jamboard.google.com/d/16YNgkrLhkyYONarjsgmoWcYPo5vsxc7WxoAoMCuCbkg/edit?usp=sharing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ad191e056b_0_6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ad191e056b_0_6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https://jamboard.google.com/d/1WwAW1OD7gGoszz9hz1K4PzngUA2UTjTvSzQ1IcgW2oM/viewer?f=3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781c581e6f_0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781c581e6f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Tutoriels: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https://www.youtube.com/playlist?list=PLbE85KlaADWnbTMYlCBj12Hju4758r4FZ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3"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7" name="Google Shape;527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8" name="Google Shape;52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Relationship Id="rId4" Type="http://schemas.openxmlformats.org/officeDocument/2006/relationships/image" Target="../media/image9.png"/><Relationship Id="rId5" Type="http://schemas.openxmlformats.org/officeDocument/2006/relationships/hyperlink" Target="https://campus.recit.qc.ca/" TargetMode="External"/><Relationship Id="rId6" Type="http://schemas.openxmlformats.org/officeDocument/2006/relationships/hyperlink" Target="http://monurl.ca/block04122020" TargetMode="External"/><Relationship Id="rId7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Relationship Id="rId4" Type="http://schemas.openxmlformats.org/officeDocument/2006/relationships/image" Target="../media/image5.png"/><Relationship Id="rId5" Type="http://schemas.openxmlformats.org/officeDocument/2006/relationships/hyperlink" Target="http://monurl.ca/block04122020" TargetMode="External"/><Relationship Id="rId6" Type="http://schemas.openxmlformats.org/officeDocument/2006/relationships/hyperlink" Target="https://recitmst.qc.ca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laboratoirecreatif.recit.org/approche-matis/" TargetMode="External"/><Relationship Id="rId4" Type="http://schemas.openxmlformats.org/officeDocument/2006/relationships/hyperlink" Target="http://www.education.gouv.qc.ca/references/tx-solrtyperecherchepublicationtx-solrpublicationnouveaute/resultats-de-la-recherche/detail/article/plan-daction-numerique-en-education-et-en-enseignement-superieur/" TargetMode="External"/><Relationship Id="rId5" Type="http://schemas.openxmlformats.org/officeDocument/2006/relationships/hyperlink" Target="http://www.education.gouv.qc.ca/fileadmin/site_web/documents/ministere/Cadre-reference-competence-num.pdf" TargetMode="External"/><Relationship Id="rId6" Type="http://schemas.openxmlformats.org/officeDocument/2006/relationships/hyperlink" Target="http://www.education.gouv.qc.ca/fileadmin/site_web/documents/ministere/Usage-pedagogique-programmation-informatique.pdf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blockscad3d.com" TargetMode="External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docs.google.com/document/d/1j_qTxOiVrX63wyNFhw3Y5FVQ1m0dAHgckfbkUhI9Emc/edit?usp=sharing" TargetMode="External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hyperlink" Target="https://docs.google.com/document/d/1I012YUwUcX0iiB6fth2cT0OzJ9vSXQKxaxwqrNRh9pk/edit?usp=sharing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drive.google.com/file/d/1-E7sBOhBXOn_QyiOBozOz1IIL0dIbevl/view?usp=sharing" TargetMode="External"/><Relationship Id="rId4" Type="http://schemas.openxmlformats.org/officeDocument/2006/relationships/hyperlink" Target="https://recitmst.qc.ca/Projet-Pieces-d-echecs-et-maths" TargetMode="External"/><Relationship Id="rId5" Type="http://schemas.openxmlformats.org/officeDocument/2006/relationships/image" Target="../media/image17.jpg"/><Relationship Id="rId6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blockscad3d.com/community/projects/829232" TargetMode="External"/><Relationship Id="rId4" Type="http://schemas.openxmlformats.org/officeDocument/2006/relationships/hyperlink" Target="https://youtu.be/v158Tlys35A" TargetMode="External"/><Relationship Id="rId5" Type="http://schemas.openxmlformats.org/officeDocument/2006/relationships/hyperlink" Target="https://youtu.be/5m1flM3ahxY" TargetMode="External"/><Relationship Id="rId6" Type="http://schemas.openxmlformats.org/officeDocument/2006/relationships/hyperlink" Target="https://youtu.be/F0xo5s6axyY" TargetMode="External"/><Relationship Id="rId7" Type="http://schemas.openxmlformats.org/officeDocument/2006/relationships/hyperlink" Target="https://youtu.be/UpX_98XlYJE" TargetMode="External"/><Relationship Id="rId8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hyperlink" Target="https://docs.google.com/presentation/d/1h0dxwacm7e6J0CPcEAHzHikwrplmCmg834U8xPvmalM/copy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jpg"/><Relationship Id="rId4" Type="http://schemas.openxmlformats.org/officeDocument/2006/relationships/hyperlink" Target="https://jamboard.google.com/d/16YNgkrLhkyYONarjsgmoWcYPo5vsxc7WxoAoMCuCbkg/edit?usp=sharing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hyperlink" Target="https://view.genial.ly/5d812659369a7d0fc95ca03b/interactive-content-cadre-de-reference-de-la-competence-numerique" TargetMode="External"/><Relationship Id="rId5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campus.recit.qc.ca/math%c3%a9matique-science-et-technologie/blockscad101" TargetMode="External"/><Relationship Id="rId4" Type="http://schemas.openxmlformats.org/officeDocument/2006/relationships/hyperlink" Target="https://www.youtube.com/playlist?list=PLbE85KlaADWnbTMYlCBj12Hju4758r4FZ" TargetMode="External"/><Relationship Id="rId5" Type="http://schemas.openxmlformats.org/officeDocument/2006/relationships/hyperlink" Target="https://se.csbe.qc.ca/kreolab/files/2019/01/blockscadsolides.pdf" TargetMode="External"/><Relationship Id="rId6" Type="http://schemas.openxmlformats.org/officeDocument/2006/relationships/hyperlink" Target="https://drive.google.com/file/d/1YXbMK5KneL1jRXdjXkX7-s76a_T9znTc/view?usp=sharing" TargetMode="External"/><Relationship Id="rId7" Type="http://schemas.openxmlformats.org/officeDocument/2006/relationships/hyperlink" Target="https://docs.google.com/document/d/1DU1O_EImmHYAKPWYEh6lY4imMm177F7bl8zwQtlgouk/edit?usp=sharing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7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" name="Google Shape;533;p14"/>
          <p:cNvPicPr preferRelativeResize="0"/>
          <p:nvPr/>
        </p:nvPicPr>
        <p:blipFill rotWithShape="1">
          <a:blip r:embed="rId3">
            <a:alphaModFix/>
          </a:blip>
          <a:srcRect b="0" l="0" r="0"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25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14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Pour plus de détails : recitmst.qc.ca</a:t>
            </a:r>
            <a:endParaRPr b="1" sz="16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6" name="Google Shape;536;p14"/>
          <p:cNvSpPr txBox="1"/>
          <p:nvPr>
            <p:ph type="ctrTitle"/>
          </p:nvPr>
        </p:nvSpPr>
        <p:spPr>
          <a:xfrm>
            <a:off x="20225" y="2342675"/>
            <a:ext cx="80823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</a:rPr>
              <a:t>Blockscad: Modélisation 3D et programmation</a:t>
            </a:r>
            <a:endParaRPr sz="4300">
              <a:solidFill>
                <a:srgbClr val="FFFFFF"/>
              </a:solidFill>
            </a:endParaRPr>
          </a:p>
        </p:txBody>
      </p:sp>
      <p:sp>
        <p:nvSpPr>
          <p:cNvPr id="537" name="Google Shape;537;p14"/>
          <p:cNvSpPr txBox="1"/>
          <p:nvPr/>
        </p:nvSpPr>
        <p:spPr>
          <a:xfrm>
            <a:off x="20225" y="3626400"/>
            <a:ext cx="3081000" cy="13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4 décembre</a:t>
            </a: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2020 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E-colloque CSSMB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13h à 14h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monurl.ca/block04122020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8" name="Google Shape;538;p14"/>
          <p:cNvSpPr txBox="1"/>
          <p:nvPr/>
        </p:nvSpPr>
        <p:spPr>
          <a:xfrm>
            <a:off x="1142606" y="386233"/>
            <a:ext cx="3357600" cy="6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39" name="Google Shape;539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7350" y="90939"/>
            <a:ext cx="874765" cy="14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" name="Google Shape;54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15"/>
          <p:cNvSpPr txBox="1"/>
          <p:nvPr>
            <p:ph idx="4294967295" type="body"/>
          </p:nvPr>
        </p:nvSpPr>
        <p:spPr>
          <a:xfrm>
            <a:off x="4073375" y="1834183"/>
            <a:ext cx="4641300" cy="14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b="1" sz="3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6" name="Google Shape;546;p1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7" name="Google Shape;54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15"/>
          <p:cNvSpPr txBox="1"/>
          <p:nvPr/>
        </p:nvSpPr>
        <p:spPr>
          <a:xfrm>
            <a:off x="2194650" y="3922725"/>
            <a:ext cx="5018400" cy="6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Ubuntu"/>
                <a:ea typeface="Ubuntu"/>
                <a:cs typeface="Ubuntu"/>
                <a:sym typeface="Ubuntu"/>
              </a:rPr>
              <a:t>Lien vers la présentation :</a:t>
            </a:r>
            <a:r>
              <a:rPr b="1" lang="en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monurl.ca/block04122020</a:t>
            </a:r>
            <a:endParaRPr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b="1" lang="en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1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4" name="Google Shape;554;p16"/>
          <p:cNvSpPr txBox="1"/>
          <p:nvPr>
            <p:ph idx="1" type="body"/>
          </p:nvPr>
        </p:nvSpPr>
        <p:spPr>
          <a:xfrm>
            <a:off x="747925" y="1302825"/>
            <a:ext cx="6826800" cy="333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mieux vous connaître…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Pourquoi la programmation? Pourquoi Blockscad?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Initiation au logiciel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Quelques idées de projet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Temps de création 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Partage de ressources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5" name="Google Shape;555;p1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7"/>
          <p:cNvSpPr txBox="1"/>
          <p:nvPr>
            <p:ph type="title"/>
          </p:nvPr>
        </p:nvSpPr>
        <p:spPr>
          <a:xfrm>
            <a:off x="585000" y="225025"/>
            <a:ext cx="63033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Vous intervenez à quel niveau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1" name="Google Shape;561;p1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62" name="Google Shape;562;p17"/>
          <p:cNvGraphicFramePr/>
          <p:nvPr/>
        </p:nvGraphicFramePr>
        <p:xfrm>
          <a:off x="404150" y="1293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{34966C8A-D0CD-41EA-9F83-BAE01F234E2F}</a:tableStyleId>
              </a:tblPr>
              <a:tblGrid>
                <a:gridCol w="2456675"/>
                <a:gridCol w="4586425"/>
              </a:tblGrid>
              <a:tr h="67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Primaire cycle 1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Primaire cycle 2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Primaire cycle 3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Secondaire cycle 1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Secondaire cycle 2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18"/>
          <p:cNvSpPr txBox="1"/>
          <p:nvPr>
            <p:ph type="title"/>
          </p:nvPr>
        </p:nvSpPr>
        <p:spPr>
          <a:xfrm>
            <a:off x="366925" y="225025"/>
            <a:ext cx="66669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Connaissez-vous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la modélisation 3D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8" name="Google Shape;568;p1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69" name="Google Shape;569;p18"/>
          <p:cNvGraphicFramePr/>
          <p:nvPr/>
        </p:nvGraphicFramePr>
        <p:xfrm>
          <a:off x="371575" y="1042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{34966C8A-D0CD-41EA-9F83-BAE01F234E2F}</a:tableStyleId>
              </a:tblPr>
              <a:tblGrid>
                <a:gridCol w="2687700"/>
                <a:gridCol w="4355400"/>
              </a:tblGrid>
              <a:tr h="91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C’est quoi la modélisation 3D?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Ça m’intrigue… mais j’ai pas encore osé!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connais d’autres outils comme Sketchup, Tinkercad, GeoGebra, Onshape, etc.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La modélisation 3D</a:t>
                      </a: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 et moi… c’est l’amour fou!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9"/>
          <p:cNvSpPr txBox="1"/>
          <p:nvPr>
            <p:ph type="title"/>
          </p:nvPr>
        </p:nvSpPr>
        <p:spPr>
          <a:xfrm>
            <a:off x="366925" y="225025"/>
            <a:ext cx="66669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Connaissez-vous la programmation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75" name="Google Shape;575;p19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76" name="Google Shape;576;p19"/>
          <p:cNvGraphicFramePr/>
          <p:nvPr/>
        </p:nvGraphicFramePr>
        <p:xfrm>
          <a:off x="371575" y="1042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{34966C8A-D0CD-41EA-9F83-BAE01F234E2F}</a:tableStyleId>
              </a:tblPr>
              <a:tblGrid>
                <a:gridCol w="2687700"/>
                <a:gridCol w="4355400"/>
              </a:tblGrid>
              <a:tr h="91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C’est quoi la programmation?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Ça m’intrigue… mais j’ai pas encore osé!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connais d’autres outils comme Scratch, Micro:bit, la robotique, etc.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La programmation et moi… c’est l’amour fou!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0"/>
          <p:cNvSpPr txBox="1"/>
          <p:nvPr>
            <p:ph idx="4294967295" type="subTitle"/>
          </p:nvPr>
        </p:nvSpPr>
        <p:spPr>
          <a:xfrm>
            <a:off x="1611599" y="222100"/>
            <a:ext cx="5920800" cy="7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Pourquoi la 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programmation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Pourquoi Blockscad?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82" name="Google Shape;582;p20"/>
          <p:cNvSpPr txBox="1"/>
          <p:nvPr>
            <p:ph idx="4294967295" type="body"/>
          </p:nvPr>
        </p:nvSpPr>
        <p:spPr>
          <a:xfrm>
            <a:off x="681425" y="1136550"/>
            <a:ext cx="81867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Engagement, donner du sens, faire des maths autrement, approche par projet, </a:t>
            </a: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MATIS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ou STEAM;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PFEQ, arithmétique, géométrie, algèbre;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Pensée algébrique, pensée informatique, pensée algorithmique;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Plan d’action numérique (PAN)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(mesure 02);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Cadre de référence de la compétence numérique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Nouveau document du MEQ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: L'usage pédagogique  de la programmation informatique.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3" name="Google Shape;583;p2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21"/>
          <p:cNvSpPr txBox="1"/>
          <p:nvPr>
            <p:ph idx="4294967295" type="subTitle"/>
          </p:nvPr>
        </p:nvSpPr>
        <p:spPr>
          <a:xfrm>
            <a:off x="1611599" y="222100"/>
            <a:ext cx="5920800" cy="7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Pourquoi la 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programmation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Pourquoi Blockscad?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89" name="Google Shape;589;p2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90" name="Google Shape;59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8325" y="1115025"/>
            <a:ext cx="6427347" cy="3541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22"/>
          <p:cNvSpPr txBox="1"/>
          <p:nvPr>
            <p:ph idx="1" type="subTitle"/>
          </p:nvPr>
        </p:nvSpPr>
        <p:spPr>
          <a:xfrm>
            <a:off x="1589549" y="2020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Initiation à Blockscad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6" name="Google Shape;596;p22"/>
          <p:cNvSpPr txBox="1"/>
          <p:nvPr/>
        </p:nvSpPr>
        <p:spPr>
          <a:xfrm>
            <a:off x="1362450" y="843375"/>
            <a:ext cx="6419100" cy="3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Ubuntu"/>
              <a:buChar char="■"/>
            </a:pPr>
            <a:r>
              <a:rPr lang="en" sz="2500">
                <a:latin typeface="Ubuntu"/>
                <a:ea typeface="Ubuntu"/>
                <a:cs typeface="Ubuntu"/>
                <a:sym typeface="Ubuntu"/>
              </a:rPr>
              <a:t>Allez à l’adresse: </a:t>
            </a:r>
            <a:r>
              <a:rPr lang="en" sz="25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www.blockscad3d.com</a:t>
            </a:r>
            <a:endParaRPr sz="25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Ubuntu"/>
              <a:ea typeface="Ubuntu"/>
              <a:cs typeface="Ubuntu"/>
              <a:sym typeface="Ubuntu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Ubuntu"/>
              <a:buChar char="■"/>
            </a:pPr>
            <a:r>
              <a:rPr lang="en" sz="2500">
                <a:latin typeface="Ubuntu"/>
                <a:ea typeface="Ubuntu"/>
                <a:cs typeface="Ubuntu"/>
                <a:sym typeface="Ubuntu"/>
              </a:rPr>
              <a:t>Créez votre compte </a:t>
            </a:r>
            <a:endParaRPr sz="25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Ubuntu"/>
              <a:ea typeface="Ubuntu"/>
              <a:cs typeface="Ubuntu"/>
              <a:sym typeface="Ubuntu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Ubuntu"/>
              <a:buChar char="■"/>
            </a:pPr>
            <a:r>
              <a:rPr lang="en" sz="2500">
                <a:latin typeface="Ubuntu"/>
                <a:ea typeface="Ubuntu"/>
                <a:cs typeface="Ubuntu"/>
                <a:sym typeface="Ubuntu"/>
              </a:rPr>
              <a:t>Survol de l’interface</a:t>
            </a:r>
            <a:endParaRPr sz="2500"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Ubuntu"/>
              <a:ea typeface="Ubuntu"/>
              <a:cs typeface="Ubuntu"/>
              <a:sym typeface="Ubuntu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Ubuntu"/>
              <a:buChar char="■"/>
            </a:pPr>
            <a:r>
              <a:rPr lang="en" sz="2500">
                <a:latin typeface="Ubuntu"/>
                <a:ea typeface="Ubuntu"/>
                <a:cs typeface="Ubuntu"/>
                <a:sym typeface="Ubuntu"/>
              </a:rPr>
              <a:t>Quelques défis</a:t>
            </a:r>
            <a:endParaRPr sz="25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7" name="Google Shape;59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4580" y="1610475"/>
            <a:ext cx="1510725" cy="53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3"/>
          <p:cNvSpPr txBox="1"/>
          <p:nvPr>
            <p:ph idx="4294967295" type="subTitle"/>
          </p:nvPr>
        </p:nvSpPr>
        <p:spPr>
          <a:xfrm>
            <a:off x="1589549" y="496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Quelques idées de projet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3" name="Google Shape;603;p23"/>
          <p:cNvSpPr txBox="1"/>
          <p:nvPr/>
        </p:nvSpPr>
        <p:spPr>
          <a:xfrm>
            <a:off x="683100" y="914200"/>
            <a:ext cx="8129400" cy="14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Dé à 6 faces</a:t>
            </a: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: 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➔"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Mesures manquantes dans l’aire et le volume des solides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0069BF"/>
                </a:solidFill>
                <a:latin typeface="Raleway"/>
                <a:ea typeface="Raleway"/>
                <a:cs typeface="Raleway"/>
                <a:sym typeface="Ralewa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la tâche</a:t>
            </a:r>
            <a:endParaRPr b="1" sz="2200">
              <a:solidFill>
                <a:srgbClr val="0069B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04" name="Google Shape;60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113" y="2446301"/>
            <a:ext cx="8129373" cy="2432648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p2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24"/>
          <p:cNvSpPr txBox="1"/>
          <p:nvPr>
            <p:ph idx="4294967295" type="subTitle"/>
          </p:nvPr>
        </p:nvSpPr>
        <p:spPr>
          <a:xfrm>
            <a:off x="1589549" y="496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Quelques idées de projet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11" name="Google Shape;61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200" y="2407191"/>
            <a:ext cx="9144002" cy="3155419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24"/>
          <p:cNvSpPr txBox="1"/>
          <p:nvPr/>
        </p:nvSpPr>
        <p:spPr>
          <a:xfrm>
            <a:off x="0" y="704425"/>
            <a:ext cx="9144000" cy="20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Les pyramides </a:t>
            </a: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: 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➔"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Mesures manquantes dans l’aire et le volume des solides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➔"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Rapports de similitude, des aires et des volumes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69B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0069BF"/>
                </a:solidFill>
                <a:latin typeface="Raleway"/>
                <a:ea typeface="Raleway"/>
                <a:cs typeface="Raleway"/>
                <a:sym typeface="Raleway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la tâche</a:t>
            </a:r>
            <a:r>
              <a:rPr b="1" lang="en" sz="2200">
                <a:solidFill>
                  <a:srgbClr val="0069B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1" sz="2200">
              <a:solidFill>
                <a:srgbClr val="0069B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3" name="Google Shape;613;p2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25"/>
          <p:cNvSpPr txBox="1"/>
          <p:nvPr>
            <p:ph idx="4294967295" type="subTitle"/>
          </p:nvPr>
        </p:nvSpPr>
        <p:spPr>
          <a:xfrm>
            <a:off x="1589549" y="-1028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Quelques idées de projet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9" name="Google Shape;619;p25"/>
          <p:cNvSpPr txBox="1"/>
          <p:nvPr/>
        </p:nvSpPr>
        <p:spPr>
          <a:xfrm>
            <a:off x="0" y="628225"/>
            <a:ext cx="9144000" cy="17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Pièces d’un jeu d’échecs</a:t>
            </a: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: 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➔"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Mesures manquantes dans l’aire des solides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la tâche</a:t>
            </a:r>
            <a:r>
              <a:rPr b="1" lang="en" sz="220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 - </a:t>
            </a:r>
            <a:r>
              <a:rPr b="1" lang="en" sz="2200" u="sng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Article sur le projet</a:t>
            </a:r>
            <a:endParaRPr b="1" sz="2200">
              <a:solidFill>
                <a:schemeClr val="accen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20" name="Google Shape;62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4625" y="2238225"/>
            <a:ext cx="3520800" cy="2640600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2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22" name="Google Shape;62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" y="2143907"/>
            <a:ext cx="5301900" cy="2808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26"/>
          <p:cNvSpPr txBox="1"/>
          <p:nvPr>
            <p:ph idx="4294967295" type="subTitle"/>
          </p:nvPr>
        </p:nvSpPr>
        <p:spPr>
          <a:xfrm>
            <a:off x="1589549" y="299025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Quelques idées de projet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8" name="Google Shape;628;p26"/>
          <p:cNvSpPr txBox="1"/>
          <p:nvPr/>
        </p:nvSpPr>
        <p:spPr>
          <a:xfrm>
            <a:off x="321475" y="1476750"/>
            <a:ext cx="2973600" cy="27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Emoji Arc-en-ciel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Lien vers la conception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Tutoriel - </a:t>
            </a:r>
            <a:r>
              <a:rPr lang="en" sz="20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Étape 1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Tutoriel - </a:t>
            </a:r>
            <a:r>
              <a:rPr lang="en" sz="20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5"/>
              </a:rPr>
              <a:t>Étape 2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Tutoriel - </a:t>
            </a:r>
            <a:r>
              <a:rPr lang="en" sz="20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6"/>
              </a:rPr>
              <a:t>Étape 3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Tutoriel - </a:t>
            </a:r>
            <a:r>
              <a:rPr lang="en" sz="20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7"/>
              </a:rPr>
              <a:t>Étape 4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accen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29" name="Google Shape;629;p2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30" name="Google Shape;630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07750" y="1476740"/>
            <a:ext cx="5164101" cy="28725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27"/>
          <p:cNvSpPr txBox="1"/>
          <p:nvPr>
            <p:ph idx="4294967295" type="subTitle"/>
          </p:nvPr>
        </p:nvSpPr>
        <p:spPr>
          <a:xfrm>
            <a:off x="1589549" y="299025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Quelques idées de projet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36" name="Google Shape;636;p27"/>
          <p:cNvSpPr txBox="1"/>
          <p:nvPr/>
        </p:nvSpPr>
        <p:spPr>
          <a:xfrm>
            <a:off x="382800" y="1083825"/>
            <a:ext cx="83784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Cornet de crème glacée</a:t>
            </a:r>
            <a:endParaRPr b="1"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Généraliser le coût avec variables et opérateurs mathématiques</a:t>
            </a:r>
            <a:endParaRPr b="1"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accen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37" name="Google Shape;637;p27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38" name="Google Shape;63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3700" y="1868625"/>
            <a:ext cx="2231125" cy="2131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7875" y="1791303"/>
            <a:ext cx="2362158" cy="220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81294" y="1791300"/>
            <a:ext cx="2453300" cy="2208376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p27"/>
          <p:cNvSpPr txBox="1"/>
          <p:nvPr/>
        </p:nvSpPr>
        <p:spPr>
          <a:xfrm>
            <a:off x="2591850" y="4209225"/>
            <a:ext cx="39180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tous les détails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28"/>
          <p:cNvSpPr txBox="1"/>
          <p:nvPr>
            <p:ph idx="4294967295" type="subTitle"/>
          </p:nvPr>
        </p:nvSpPr>
        <p:spPr>
          <a:xfrm>
            <a:off x="678099" y="299025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Temps de création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7" name="Google Shape;647;p2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48" name="Google Shape;64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8100" y="1083825"/>
            <a:ext cx="5197005" cy="3464670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p28"/>
          <p:cNvSpPr txBox="1"/>
          <p:nvPr/>
        </p:nvSpPr>
        <p:spPr>
          <a:xfrm>
            <a:off x="6178450" y="1136450"/>
            <a:ext cx="2772900" cy="287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Partagez vos créations dans ce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u="sng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Jamboard</a:t>
            </a:r>
            <a:endParaRPr sz="3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2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5" name="Google Shape;655;p29"/>
          <p:cNvSpPr txBox="1"/>
          <p:nvPr/>
        </p:nvSpPr>
        <p:spPr>
          <a:xfrm>
            <a:off x="0" y="-762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 sz="4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56" name="Google Shape;656;p2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79563" y="550875"/>
            <a:ext cx="4584876" cy="429602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57" name="Google Shape;657;p29"/>
          <p:cNvSpPr txBox="1"/>
          <p:nvPr/>
        </p:nvSpPr>
        <p:spPr>
          <a:xfrm>
            <a:off x="6864450" y="4410500"/>
            <a:ext cx="1644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MEQ - Avril 2019</a:t>
            </a:r>
            <a:endParaRPr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30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Partage de ressources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3" name="Google Shape;663;p30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4" name="Google Shape;664;p30"/>
          <p:cNvSpPr txBox="1"/>
          <p:nvPr>
            <p:ph idx="1" type="body"/>
          </p:nvPr>
        </p:nvSpPr>
        <p:spPr>
          <a:xfrm>
            <a:off x="341550" y="1205800"/>
            <a:ext cx="7725300" cy="33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Autoformation Blockscad du Campus RÉCIT</a:t>
            </a:r>
            <a:endParaRPr/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 du RÉCIT MST</a:t>
            </a:r>
            <a:endParaRPr/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Résumé de l’outil en 2 pages</a:t>
            </a:r>
            <a:endParaRPr/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Document complet et détaillé</a:t>
            </a:r>
            <a:endParaRPr/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Blocs disponibles à imprimer</a:t>
            </a:r>
            <a:endParaRPr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31"/>
          <p:cNvSpPr txBox="1"/>
          <p:nvPr>
            <p:ph idx="4294967295" type="ctrTitle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70" name="Google Shape;67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31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chemeClr val="dk2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672" name="Google Shape;672;p31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73" name="Google Shape;673;p31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74" name="Google Shape;674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