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72" r:id="rId1"/>
    <p:sldMasterId id="2147483673" r:id="rId2"/>
  </p:sldMasterIdLst>
  <p:notesMasterIdLst>
    <p:notesMasterId r:id="rId26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embeddedFontLst>
    <p:embeddedFont>
      <p:font typeface="Bangers" panose="020B0604020202020204" charset="0"/>
      <p:regular r:id="rId27"/>
    </p:embeddedFont>
    <p:embeddedFont>
      <p:font typeface="Dosis" panose="020B0604020202020204" charset="0"/>
      <p:regular r:id="rId28"/>
      <p:bold r:id="rId29"/>
    </p:embeddedFont>
    <p:embeddedFont>
      <p:font typeface="Nixie One" panose="020B0604020202020204" charset="0"/>
      <p:regular r:id="rId30"/>
    </p:embeddedFont>
    <p:embeddedFont>
      <p:font typeface="Roboto" panose="020B0604020202020204" charset="0"/>
      <p:regular r:id="rId31"/>
      <p:bold r:id="rId32"/>
      <p:italic r:id="rId33"/>
      <p:boldItalic r:id="rId34"/>
    </p:embeddedFont>
    <p:embeddedFont>
      <p:font typeface="Sniglet" panose="020B0604020202020204" charset="0"/>
      <p:regular r:id="rId35"/>
    </p:embeddedFont>
    <p:embeddedFont>
      <p:font typeface="Ubuntu" panose="020B0604020202020204" charset="0"/>
      <p:regular r:id="rId36"/>
      <p:bold r:id="rId37"/>
      <p:italic r:id="rId38"/>
      <p:boldItalic r:id="rId39"/>
    </p:embeddedFont>
    <p:embeddedFont>
      <p:font typeface="Viga" panose="020B0604020202020204" charset="0"/>
      <p:regular r:id="rId4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7C62D56C-C70B-428A-B69D-60AD17E8AA3B}">
  <a:tblStyle styleId="{7C62D56C-C70B-428A-B69D-60AD17E8AA3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21" Type="http://schemas.openxmlformats.org/officeDocument/2006/relationships/slide" Target="slides/slide19.xml"/><Relationship Id="rId34" Type="http://schemas.openxmlformats.org/officeDocument/2006/relationships/font" Target="fonts/font8.fntdata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5.fntdata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7.fntdata"/><Relationship Id="rId38" Type="http://schemas.openxmlformats.org/officeDocument/2006/relationships/font" Target="fonts/font1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30sept20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urkIJGoWhArf8PGOAQM1YCI1h1OBDGE_xqFIFxLJXLk/edit?usp=sharing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org/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www.scratchjr.org/" TargetMode="Externa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course/view.php?id=16" TargetMode="External"/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Relationship Id="rId5" Type="http://schemas.openxmlformats.org/officeDocument/2006/relationships/hyperlink" Target="https://recitpresco.qc.ca/fr/pages/robotique/scratch-junior" TargetMode="External"/><Relationship Id="rId4" Type="http://schemas.openxmlformats.org/officeDocument/2006/relationships/hyperlink" Target="https://campus.recit.qc.ca/math%c3%a9matique-science-et-technologie/mstdistance101" TargetMode="Externa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od/feedback/view.php?id=7952" TargetMode="External"/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3" Type="http://schemas.openxmlformats.org/officeDocument/2006/relationships/hyperlink" Target="mailto:equipe@recitmst.qc.ca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www.youtube.com/channel/UC7IcadI_rZFwso9N81PYqFg" TargetMode="External"/><Relationship Id="rId5" Type="http://schemas.openxmlformats.org/officeDocument/2006/relationships/hyperlink" Target="https://twitter.com/recitmst" TargetMode="External"/><Relationship Id="rId4" Type="http://schemas.openxmlformats.org/officeDocument/2006/relationships/hyperlink" Target="https://www.facebook.com/RECITMST2020/" TargetMode="Externa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g9434c6d96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" name="Google Shape;588;g9434c6d96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 clientèle sera précisée dans le descriptif du webinaire sur le site du CAMPUS RÉCIT.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Enregistrement à partir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PDF à insérer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Mettre coanimateur en animateur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Activer micro, crayon, et son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Prendre les présences avec capteur d’écran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b="1">
                <a:solidFill>
                  <a:srgbClr val="1C4587"/>
                </a:solidFill>
                <a:latin typeface="Ubuntu"/>
                <a:ea typeface="Ubuntu"/>
                <a:cs typeface="Ubuntu"/>
                <a:sym typeface="Ubuntu"/>
              </a:rPr>
              <a:t>Lien de la présentation : </a:t>
            </a:r>
            <a:r>
              <a:rPr lang="en" b="1" u="sng">
                <a:solidFill>
                  <a:srgbClr val="3C78D8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http://bit.ly/mst30sept20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" name="Google Shape;60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g806130c01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" name="Google Shape;616;g806130c018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" name="Google Shape;623;g8730df509c_0_23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4" name="Google Shape;624;g8730df509c_0_23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https://docs.google.com/document/d/1urkIJGoWhArf8PGOAQM1YCI1h1OBDGE_xqFIFxLJXLk/edit?usp=sharing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g86ec3b7f03_0_6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" name="Google Shape;633;g86ec3b7f03_0_6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870a178747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" name="Google Shape;640;g870a178747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g870a178747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" name="Google Shape;653;g870a178747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" name="Google Shape;660;g870a178747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" name="Google Shape;661;g870a178747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" name="Google Shape;675;g870a178747_0_18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" name="Google Shape;676;g870a178747_0_18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870a178747_0_37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870a178747_0_37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AutoNum type="arabicPeriod"/>
            </a:pPr>
            <a:r>
              <a:rPr lang="en" sz="1000">
                <a:latin typeface="Ubuntu"/>
                <a:ea typeface="Ubuntu"/>
                <a:cs typeface="Ubuntu"/>
                <a:sym typeface="Ubuntu"/>
              </a:rPr>
              <a:t>Code.org : </a:t>
            </a:r>
            <a:r>
              <a:rPr lang="en" sz="1000" u="sng">
                <a:latin typeface="Ubuntu"/>
                <a:ea typeface="Ubuntu"/>
                <a:cs typeface="Ubuntu"/>
                <a:sym typeface="Ubuntu"/>
                <a:hlinkClick r:id="rId3"/>
              </a:rPr>
              <a:t>http://code.org</a:t>
            </a:r>
            <a:endParaRPr sz="1000" u="sng">
              <a:latin typeface="Ubuntu"/>
              <a:ea typeface="Ubuntu"/>
              <a:cs typeface="Ubuntu"/>
              <a:sym typeface="Ubuntu"/>
              <a:hlinkClick r:id="rId3"/>
            </a:endParaRPr>
          </a:p>
          <a:p>
            <a:pPr marL="673100" lvl="0" indent="-292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Ubuntu"/>
              <a:buAutoNum type="arabicPeriod"/>
            </a:pPr>
            <a:r>
              <a:rPr lang="en" sz="1000">
                <a:latin typeface="Ubuntu"/>
                <a:ea typeface="Ubuntu"/>
                <a:cs typeface="Ubuntu"/>
                <a:sym typeface="Ubuntu"/>
              </a:rPr>
              <a:t>ScratchJr, application sur tablette pour le préscolaire et le premier cycle : </a:t>
            </a:r>
            <a:r>
              <a:rPr lang="en" sz="1000"/>
              <a:t>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https://www.scratchjr.org/</a:t>
            </a:r>
            <a:endParaRPr sz="10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870a178747_0_37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870a178747_0_37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g8730df509c_0_29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" name="Google Shape;701;g8730df509c_0_29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93991a11f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93991a11f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8730df509c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5" name="Google Shape;715;g8730df509c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g8730df509c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6" name="Google Shape;726;g8730df509c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" name="Google Shape;735;g865248c78c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" name="Google Shape;736;g865248c78c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870a178747_0_9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g870a178747_0_9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 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ScratchJr</a:t>
            </a: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https://campus.recit.qc.ca/course/view.php?id=16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MST à distance, section des applications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https://campus.recit.qc.ca/math%c3%a9matique-science-et-technologie/mstdistance101</a:t>
            </a: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Site du RÉCIT éducation du préscolaire</a:t>
            </a:r>
            <a:r>
              <a:rPr lang="en"/>
              <a:t> :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https://recitpresco.qc.ca/fr/pages/robotique/scratch-junior</a:t>
            </a:r>
            <a:endParaRPr/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g870a178747_0_11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9" name="Google Shape;749;g870a178747_0_11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9854ac7aa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9854ac7aa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pour obtenir le badge de participation :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https://campus.recit.qc.ca/enrol/index.php?id=284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965ee20dff_0_5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965ee20dff_0_5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du formulaire de rétroaction : </a:t>
            </a:r>
            <a:r>
              <a:rPr lang="en" sz="1050">
                <a:solidFill>
                  <a:srgbClr val="1A73E8"/>
                </a:solidFill>
                <a:highlight>
                  <a:srgbClr val="FFFFFF"/>
                </a:highlight>
                <a:uFill>
                  <a:noFill/>
                </a:uFill>
                <a:latin typeface="Roboto"/>
                <a:ea typeface="Roboto"/>
                <a:cs typeface="Roboto"/>
                <a:sym typeface="Roboto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https://campus.recit.qc.ca/mod/feedback/view.php?id=7952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" name="Google Shape;771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" name="Google Shape;772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/>
              <a:t>Me joindre 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sonya.fiset@recitmst.qc.ca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Message à l’équipe : equipe</a:t>
            </a:r>
            <a:r>
              <a:rPr lang="en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@recitmst.qc.ca</a:t>
            </a:r>
            <a:r>
              <a:rPr lang="en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https://www.facebook.com/RECITMST2020/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: https://twitter.com/recitmst</a:t>
            </a:r>
            <a:endParaRPr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298450" algn="l" rtl="0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100"/>
              <a:buFont typeface="Ubuntu"/>
              <a:buChar char="❏"/>
            </a:pPr>
            <a:r>
              <a:rPr lang="en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r>
              <a:rPr lang="en"/>
              <a:t> : </a:t>
            </a:r>
            <a:r>
              <a:rPr lang="en" u="sng">
                <a:solidFill>
                  <a:schemeClr val="hlink"/>
                </a:solidFill>
                <a:hlinkClick r:id="rId6"/>
              </a:rPr>
              <a:t>https://www.youtube.com/channel/UC7IcadI_rZFwso9N81PYqFg</a:t>
            </a:r>
            <a:endParaRPr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Open Sans"/>
              <a:buChar char="❏"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93ae2a9f9c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93ae2a9f9c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Présences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Vidéo à mettre en lien sur la page de l’article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Télécharger le clavardage et mettre le lien dans l’article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Supprimer le clavardage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Montage PO et PF?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Statistiques à entrer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Badges à émettre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Message à envoyer à Pierre pour enlever à venir et le remplacer par le lien du web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>
            <a:spLocks noGrp="1"/>
          </p:cNvSpPr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sz="48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avLst/>
            <a:gdLst/>
            <a:ahLst/>
            <a:cxnLst/>
            <a:rect l="l" t="t" r="r" b="b"/>
            <a:pathLst>
              <a:path w="5504" h="4880" extrusionOk="0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avLst/>
            <a:gdLst/>
            <a:ahLst/>
            <a:cxnLst/>
            <a:rect l="l" t="t" r="r" b="b"/>
            <a:pathLst>
              <a:path w="10748" h="9281" extrusionOk="0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>
            <a:spLocks noGrp="1"/>
          </p:cNvSpPr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700"/>
              <a:buNone/>
              <a:defRPr sz="3700" b="0"/>
            </a:lvl9pPr>
          </a:lstStyle>
          <a:p>
            <a:endParaRPr/>
          </a:p>
        </p:txBody>
      </p:sp>
      <p:sp>
        <p:nvSpPr>
          <p:cNvPr id="194" name="Google Shape;194;p3"/>
          <p:cNvSpPr txBox="1">
            <a:spLocks noGrp="1"/>
          </p:cNvSpPr>
          <p:nvPr>
            <p:ph type="subTitle" idx="1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>
            <a:spLocks noGrp="1"/>
          </p:cNvSpPr>
          <p:nvPr>
            <p:ph type="body" idx="1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87350" algn="ctr" rtl="0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sz="2500" b="1">
                <a:solidFill>
                  <a:srgbClr val="1C4587"/>
                </a:solidFill>
              </a:defRPr>
            </a:lvl1pPr>
            <a:lvl2pPr marL="914400" lvl="1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sz="2500" b="1">
                <a:solidFill>
                  <a:srgbClr val="1C4587"/>
                </a:solidFill>
              </a:defRPr>
            </a:lvl2pPr>
            <a:lvl3pPr marL="1371600" lvl="2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3pPr>
            <a:lvl4pPr marL="1828800" lvl="3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4pPr>
            <a:lvl5pPr marL="2286000" lvl="4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5pPr>
            <a:lvl6pPr marL="2743200" lvl="5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6pPr>
            <a:lvl7pPr marL="3200400" lvl="6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sz="2500" b="1">
                <a:solidFill>
                  <a:srgbClr val="1C4587"/>
                </a:solidFill>
              </a:defRPr>
            </a:lvl7pPr>
            <a:lvl8pPr marL="3657600" lvl="7" indent="-387350" algn="ctr" rtl="0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sz="2500" b="1">
                <a:solidFill>
                  <a:srgbClr val="1C4587"/>
                </a:solidFill>
              </a:defRPr>
            </a:lvl8pPr>
            <a:lvl9pPr marL="4114800" lvl="8" indent="-38735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sz="2500" b="1">
                <a:solidFill>
                  <a:srgbClr val="1C4587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2" name="Google Shape;292;p5"/>
          <p:cNvSpPr txBox="1">
            <a:spLocks noGrp="1"/>
          </p:cNvSpPr>
          <p:nvPr>
            <p:ph type="body" idx="1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735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24" name="Google Shape;324;p5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6"/>
          <p:cNvSpPr txBox="1">
            <a:spLocks noGrp="1"/>
          </p:cNvSpPr>
          <p:nvPr>
            <p:ph type="body" idx="1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sp>
        <p:nvSpPr>
          <p:cNvPr id="328" name="Google Shape;328;p6"/>
          <p:cNvSpPr txBox="1">
            <a:spLocks noGrp="1"/>
          </p:cNvSpPr>
          <p:nvPr>
            <p:ph type="body" idx="2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683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marL="914400" lvl="1" indent="-3683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marL="1371600" lvl="2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marL="1828800" lvl="3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marL="2286000" lvl="4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marL="2743200" lvl="5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marL="3200400" lvl="6" indent="-3683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marL="3657600" lvl="7" indent="-3683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marL="4114800" lvl="8" indent="-3683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>
            <a:endParaRPr/>
          </a:p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60" name="Google Shape;360;p6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63" name="Google Shape;363;p7"/>
          <p:cNvSpPr txBox="1">
            <a:spLocks noGrp="1"/>
          </p:cNvSpPr>
          <p:nvPr>
            <p:ph type="body" idx="1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4" name="Google Shape;364;p7"/>
          <p:cNvSpPr txBox="1">
            <a:spLocks noGrp="1"/>
          </p:cNvSpPr>
          <p:nvPr>
            <p:ph type="body" idx="2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365" name="Google Shape;365;p7"/>
          <p:cNvSpPr txBox="1">
            <a:spLocks noGrp="1"/>
          </p:cNvSpPr>
          <p:nvPr>
            <p:ph type="body" idx="3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>
            <a:endParaRPr/>
          </a:p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397" name="Google Shape;397;p7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avLst/>
              <a:gdLst/>
              <a:ahLst/>
              <a:cxnLst/>
              <a:rect l="l" t="t" r="r" b="b"/>
              <a:pathLst>
                <a:path w="15884" h="19698" extrusionOk="0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avLst/>
              <a:gdLst/>
              <a:ahLst/>
              <a:cxnLst/>
              <a:rect l="l" t="t" r="r" b="b"/>
              <a:pathLst>
                <a:path w="15627" h="17792" extrusionOk="0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avLst/>
              <a:gdLst/>
              <a:ahLst/>
              <a:cxnLst/>
              <a:rect l="l" t="t" r="r" b="b"/>
              <a:pathLst>
                <a:path w="7411" h="16178" extrusionOk="0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avLst/>
              <a:gdLst/>
              <a:ahLst/>
              <a:cxnLst/>
              <a:rect l="l" t="t" r="r" b="b"/>
              <a:pathLst>
                <a:path w="14601" h="17901" extrusionOk="0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avLst/>
              <a:gdLst/>
              <a:ahLst/>
              <a:cxnLst/>
              <a:rect l="l" t="t" r="r" b="b"/>
              <a:pathLst>
                <a:path w="16105" h="15004" extrusionOk="0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avLst/>
              <a:gdLst/>
              <a:ahLst/>
              <a:cxnLst/>
              <a:rect l="l" t="t" r="r" b="b"/>
              <a:pathLst>
                <a:path w="17461" h="11995" extrusionOk="0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avLst/>
              <a:gdLst/>
              <a:ahLst/>
              <a:cxnLst/>
              <a:rect l="l" t="t" r="r" b="b"/>
              <a:pathLst>
                <a:path w="13133" h="13573" extrusionOk="0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avLst/>
              <a:gdLst/>
              <a:ahLst/>
              <a:cxnLst/>
              <a:rect l="l" t="t" r="r" b="b"/>
              <a:pathLst>
                <a:path w="18378" h="19002" extrusionOk="0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avLst/>
              <a:gdLst/>
              <a:ahLst/>
              <a:cxnLst/>
              <a:rect l="l" t="t" r="r" b="b"/>
              <a:pathLst>
                <a:path w="17792" h="14124" extrusionOk="0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avLst/>
              <a:gdLst/>
              <a:ahLst/>
              <a:cxnLst/>
              <a:rect l="l" t="t" r="r" b="b"/>
              <a:pathLst>
                <a:path w="16581" h="15590" extrusionOk="0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avLst/>
              <a:gdLst/>
              <a:ahLst/>
              <a:cxnLst/>
              <a:rect l="l" t="t" r="r" b="b"/>
              <a:pathLst>
                <a:path w="9391" h="11079" extrusionOk="0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avLst/>
              <a:gdLst/>
              <a:ahLst/>
              <a:cxnLst/>
              <a:rect l="l" t="t" r="r" b="b"/>
              <a:pathLst>
                <a:path w="16325" h="6274" extrusionOk="0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avLst/>
              <a:gdLst/>
              <a:ahLst/>
              <a:cxnLst/>
              <a:rect l="l" t="t" r="r" b="b"/>
              <a:pathLst>
                <a:path w="20800" h="14600" extrusionOk="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avLst/>
              <a:gdLst/>
              <a:ahLst/>
              <a:cxnLst/>
              <a:rect l="l" t="t" r="r" b="b"/>
              <a:pathLst>
                <a:path w="13683" h="14417" extrusionOk="0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avLst/>
              <a:gdLst/>
              <a:ahLst/>
              <a:cxnLst/>
              <a:rect l="l" t="t" r="r" b="b"/>
              <a:pathLst>
                <a:path w="10492" h="7447" extrusionOk="0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avLst/>
              <a:gdLst/>
              <a:ahLst/>
              <a:cxnLst/>
              <a:rect l="l" t="t" r="r" b="b"/>
              <a:pathLst>
                <a:path w="10162" h="6494" extrusionOk="0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avLst/>
              <a:gdLst/>
              <a:ahLst/>
              <a:cxnLst/>
              <a:rect l="l" t="t" r="r" b="b"/>
              <a:pathLst>
                <a:path w="11409" h="11336" extrusionOk="0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avLst/>
              <a:gdLst/>
              <a:ahLst/>
              <a:cxnLst/>
              <a:rect l="l" t="t" r="r" b="b"/>
              <a:pathLst>
                <a:path w="10822" h="13574" extrusionOk="0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avLst/>
              <a:gdLst/>
              <a:ahLst/>
              <a:cxnLst/>
              <a:rect l="l" t="t" r="r" b="b"/>
              <a:pathLst>
                <a:path w="14674" h="14454" extrusionOk="0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avLst/>
              <a:gdLst/>
              <a:ahLst/>
              <a:cxnLst/>
              <a:rect l="l" t="t" r="r" b="b"/>
              <a:pathLst>
                <a:path w="5504" h="4880" extrusionOk="0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avLst/>
              <a:gdLst/>
              <a:ahLst/>
              <a:cxnLst/>
              <a:rect l="l" t="t" r="r" b="b"/>
              <a:pathLst>
                <a:path w="13793" h="10199" extrusionOk="0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avLst/>
              <a:gdLst/>
              <a:ahLst/>
              <a:cxnLst/>
              <a:rect l="l" t="t" r="r" b="b"/>
              <a:pathLst>
                <a:path w="6347" h="13169" extrusionOk="0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avLst/>
              <a:gdLst/>
              <a:ahLst/>
              <a:cxnLst/>
              <a:rect l="l" t="t" r="r" b="b"/>
              <a:pathLst>
                <a:path w="17681" h="15004" extrusionOk="0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avLst/>
              <a:gdLst/>
              <a:ahLst/>
              <a:cxnLst/>
              <a:rect l="l" t="t" r="r" b="b"/>
              <a:pathLst>
                <a:path w="10748" h="9281" extrusionOk="0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avLst/>
              <a:gdLst/>
              <a:ahLst/>
              <a:cxnLst/>
              <a:rect l="l" t="t" r="r" b="b"/>
              <a:pathLst>
                <a:path w="16911" h="11959" extrusionOk="0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avLst/>
              <a:gdLst/>
              <a:ahLst/>
              <a:cxnLst/>
              <a:rect l="l" t="t" r="r" b="b"/>
              <a:pathLst>
                <a:path w="9868" h="12620" extrusionOk="0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avLst/>
              <a:gdLst/>
              <a:ahLst/>
              <a:cxnLst/>
              <a:rect l="l" t="t" r="r" b="b"/>
              <a:pathLst>
                <a:path w="13316" h="15041" extrusionOk="0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avLst/>
              <a:gdLst/>
              <a:ahLst/>
              <a:cxnLst/>
              <a:rect l="l" t="t" r="r" b="b"/>
              <a:pathLst>
                <a:path w="13610" h="9098" extrusionOk="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avLst/>
              <a:gdLst/>
              <a:ahLst/>
              <a:cxnLst/>
              <a:rect l="l" t="t" r="r" b="b"/>
              <a:pathLst>
                <a:path w="6164" h="6604" extrusionOk="0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w="19050" cap="rnd" cmpd="sng">
            <a:solidFill>
              <a:srgbClr val="A4C2F4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1" name="Google Shape;431;p8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286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>
            <a:endParaRPr/>
          </a:p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avLst/>
            <a:gdLst/>
            <a:ahLst/>
            <a:cxnLst/>
            <a:rect l="l" t="t" r="r" b="b"/>
            <a:pathLst>
              <a:path w="15884" h="19698" extrusionOk="0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avLst/>
            <a:gdLst/>
            <a:ahLst/>
            <a:cxnLst/>
            <a:rect l="l" t="t" r="r" b="b"/>
            <a:pathLst>
              <a:path w="15627" h="17792" extrusionOk="0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avLst/>
            <a:gdLst/>
            <a:ahLst/>
            <a:cxnLst/>
            <a:rect l="l" t="t" r="r" b="b"/>
            <a:pathLst>
              <a:path w="17461" h="11995" extrusionOk="0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avLst/>
            <a:gdLst/>
            <a:ahLst/>
            <a:cxnLst/>
            <a:rect l="l" t="t" r="r" b="b"/>
            <a:pathLst>
              <a:path w="7411" h="16178" extrusionOk="0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avLst/>
            <a:gdLst/>
            <a:ahLst/>
            <a:cxnLst/>
            <a:rect l="l" t="t" r="r" b="b"/>
            <a:pathLst>
              <a:path w="14601" h="17901" extrusionOk="0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avLst/>
            <a:gdLst/>
            <a:ahLst/>
            <a:cxnLst/>
            <a:rect l="l" t="t" r="r" b="b"/>
            <a:pathLst>
              <a:path w="16105" h="15004" extrusionOk="0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avLst/>
            <a:gdLst/>
            <a:ahLst/>
            <a:cxnLst/>
            <a:rect l="l" t="t" r="r" b="b"/>
            <a:pathLst>
              <a:path w="13133" h="13573" extrusionOk="0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avLst/>
            <a:gdLst/>
            <a:ahLst/>
            <a:cxnLst/>
            <a:rect l="l" t="t" r="r" b="b"/>
            <a:pathLst>
              <a:path w="18378" h="19002" extrusionOk="0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avLst/>
            <a:gdLst/>
            <a:ahLst/>
            <a:cxnLst/>
            <a:rect l="l" t="t" r="r" b="b"/>
            <a:pathLst>
              <a:path w="17792" h="14124" extrusionOk="0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avLst/>
            <a:gdLst/>
            <a:ahLst/>
            <a:cxnLst/>
            <a:rect l="l" t="t" r="r" b="b"/>
            <a:pathLst>
              <a:path w="16581" h="15590" extrusionOk="0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avLst/>
            <a:gdLst/>
            <a:ahLst/>
            <a:cxnLst/>
            <a:rect l="l" t="t" r="r" b="b"/>
            <a:pathLst>
              <a:path w="9391" h="11079" extrusionOk="0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avLst/>
            <a:gdLst/>
            <a:ahLst/>
            <a:cxnLst/>
            <a:rect l="l" t="t" r="r" b="b"/>
            <a:pathLst>
              <a:path w="16325" h="6274" extrusionOk="0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avLst/>
            <a:gdLst/>
            <a:ahLst/>
            <a:cxnLst/>
            <a:rect l="l" t="t" r="r" b="b"/>
            <a:pathLst>
              <a:path w="20800" h="14600" extrusionOk="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avLst/>
            <a:gdLst/>
            <a:ahLst/>
            <a:cxnLst/>
            <a:rect l="l" t="t" r="r" b="b"/>
            <a:pathLst>
              <a:path w="13683" h="14417" extrusionOk="0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avLst/>
            <a:gdLst/>
            <a:ahLst/>
            <a:cxnLst/>
            <a:rect l="l" t="t" r="r" b="b"/>
            <a:pathLst>
              <a:path w="10492" h="7447" extrusionOk="0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avLst/>
            <a:gdLst/>
            <a:ahLst/>
            <a:cxnLst/>
            <a:rect l="l" t="t" r="r" b="b"/>
            <a:pathLst>
              <a:path w="10162" h="6494" extrusionOk="0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avLst/>
            <a:gdLst/>
            <a:ahLst/>
            <a:cxnLst/>
            <a:rect l="l" t="t" r="r" b="b"/>
            <a:pathLst>
              <a:path w="11409" h="11336" extrusionOk="0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avLst/>
            <a:gdLst/>
            <a:ahLst/>
            <a:cxnLst/>
            <a:rect l="l" t="t" r="r" b="b"/>
            <a:pathLst>
              <a:path w="10822" h="13574" extrusionOk="0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avLst/>
            <a:gdLst/>
            <a:ahLst/>
            <a:cxnLst/>
            <a:rect l="l" t="t" r="r" b="b"/>
            <a:pathLst>
              <a:path w="14674" h="14454" extrusionOk="0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avLst/>
            <a:gdLst/>
            <a:ahLst/>
            <a:cxnLst/>
            <a:rect l="l" t="t" r="r" b="b"/>
            <a:pathLst>
              <a:path w="13793" h="10199" extrusionOk="0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avLst/>
            <a:gdLst/>
            <a:ahLst/>
            <a:cxnLst/>
            <a:rect l="l" t="t" r="r" b="b"/>
            <a:pathLst>
              <a:path w="6347" h="13169" extrusionOk="0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avLst/>
            <a:gdLst/>
            <a:ahLst/>
            <a:cxnLst/>
            <a:rect l="l" t="t" r="r" b="b"/>
            <a:pathLst>
              <a:path w="17681" h="15004" extrusionOk="0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avLst/>
            <a:gdLst/>
            <a:ahLst/>
            <a:cxnLst/>
            <a:rect l="l" t="t" r="r" b="b"/>
            <a:pathLst>
              <a:path w="16911" h="11959" extrusionOk="0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avLst/>
            <a:gdLst/>
            <a:ahLst/>
            <a:cxnLst/>
            <a:rect l="l" t="t" r="r" b="b"/>
            <a:pathLst>
              <a:path w="9868" h="12620" extrusionOk="0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avLst/>
            <a:gdLst/>
            <a:ahLst/>
            <a:cxnLst/>
            <a:rect l="l" t="t" r="r" b="b"/>
            <a:pathLst>
              <a:path w="13316" h="15041" extrusionOk="0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avLst/>
            <a:gdLst/>
            <a:ahLst/>
            <a:cxnLst/>
            <a:rect l="l" t="t" r="r" b="b"/>
            <a:pathLst>
              <a:path w="13610" h="9098" extrusionOk="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avLst/>
            <a:gdLst/>
            <a:ahLst/>
            <a:cxnLst/>
            <a:rect l="l" t="t" r="r" b="b"/>
            <a:pathLst>
              <a:path w="6164" h="6604" extrusionOk="0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letely blank">
  <p:cSld name="BLANK_1"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 column + image">
  <p:cSld name="TITLE_AND_BODY_1">
    <p:spTree>
      <p:nvGrpSpPr>
        <p:cNvPr id="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>
            <a:spLocks noGrp="1"/>
          </p:cNvSpPr>
          <p:nvPr>
            <p:ph type="title"/>
          </p:nvPr>
        </p:nvSpPr>
        <p:spPr>
          <a:xfrm>
            <a:off x="4572000" y="909050"/>
            <a:ext cx="3639600" cy="641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23" name="Google Shape;523;p12"/>
          <p:cNvSpPr txBox="1">
            <a:spLocks noGrp="1"/>
          </p:cNvSpPr>
          <p:nvPr>
            <p:ph type="body" idx="1"/>
          </p:nvPr>
        </p:nvSpPr>
        <p:spPr>
          <a:xfrm>
            <a:off x="4572000" y="1525754"/>
            <a:ext cx="3639600" cy="278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✘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✗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2000"/>
            </a:lvl9pPr>
          </a:lstStyle>
          <a:p>
            <a:endParaRPr/>
          </a:p>
        </p:txBody>
      </p:sp>
      <p:sp>
        <p:nvSpPr>
          <p:cNvPr id="524" name="Google Shape;524;p12"/>
          <p:cNvSpPr/>
          <p:nvPr/>
        </p:nvSpPr>
        <p:spPr>
          <a:xfrm>
            <a:off x="580275" y="751950"/>
            <a:ext cx="3639600" cy="3639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12"/>
          <p:cNvSpPr/>
          <p:nvPr/>
        </p:nvSpPr>
        <p:spPr>
          <a:xfrm>
            <a:off x="-295650" y="-356450"/>
            <a:ext cx="1057800" cy="10578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12"/>
          <p:cNvSpPr/>
          <p:nvPr/>
        </p:nvSpPr>
        <p:spPr>
          <a:xfrm>
            <a:off x="2836600" y="179825"/>
            <a:ext cx="978600" cy="978600"/>
          </a:xfrm>
          <a:prstGeom prst="donut">
            <a:avLst>
              <a:gd name="adj" fmla="val 39527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12"/>
          <p:cNvSpPr/>
          <p:nvPr/>
        </p:nvSpPr>
        <p:spPr>
          <a:xfrm>
            <a:off x="465975" y="3692750"/>
            <a:ext cx="1019400" cy="10194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8" name="Google Shape;528;p12"/>
          <p:cNvSpPr/>
          <p:nvPr/>
        </p:nvSpPr>
        <p:spPr>
          <a:xfrm>
            <a:off x="1485375" y="4559750"/>
            <a:ext cx="361500" cy="361500"/>
          </a:xfrm>
          <a:prstGeom prst="donut">
            <a:avLst>
              <a:gd name="adj" fmla="val 29951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12"/>
          <p:cNvSpPr/>
          <p:nvPr/>
        </p:nvSpPr>
        <p:spPr>
          <a:xfrm>
            <a:off x="2364800" y="346950"/>
            <a:ext cx="274200" cy="2739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12"/>
          <p:cNvSpPr/>
          <p:nvPr/>
        </p:nvSpPr>
        <p:spPr>
          <a:xfrm>
            <a:off x="-472600" y="-533400"/>
            <a:ext cx="1411800" cy="14118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12"/>
          <p:cNvSpPr/>
          <p:nvPr/>
        </p:nvSpPr>
        <p:spPr>
          <a:xfrm>
            <a:off x="2899000" y="242225"/>
            <a:ext cx="853800" cy="8538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12"/>
          <p:cNvSpPr/>
          <p:nvPr/>
        </p:nvSpPr>
        <p:spPr>
          <a:xfrm>
            <a:off x="1061150" y="142950"/>
            <a:ext cx="538500" cy="5382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 1">
  <p:cSld name="BLANK_1_1"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3"/>
          <p:cNvSpPr/>
          <p:nvPr/>
        </p:nvSpPr>
        <p:spPr>
          <a:xfrm>
            <a:off x="0" y="0"/>
            <a:ext cx="9144000" cy="5143500"/>
          </a:xfrm>
          <a:prstGeom prst="frame">
            <a:avLst>
              <a:gd name="adj1" fmla="val 4376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13"/>
          <p:cNvSpPr/>
          <p:nvPr/>
        </p:nvSpPr>
        <p:spPr>
          <a:xfrm rot="-5400000">
            <a:off x="4403950" y="4519950"/>
            <a:ext cx="336000" cy="911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6" name="Google Shape;536;p13"/>
          <p:cNvSpPr txBox="1">
            <a:spLocks noGrp="1"/>
          </p:cNvSpPr>
          <p:nvPr>
            <p:ph type="sldNum" idx="12"/>
          </p:nvPr>
        </p:nvSpPr>
        <p:spPr>
          <a:xfrm>
            <a:off x="4116400" y="4807375"/>
            <a:ext cx="911100" cy="33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_2">
  <p:cSld name="TITLE_2"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39" name="Google Shape;539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40" name="Google Shape;540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16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47" name="Google Shape;547;p16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48" name="Google Shape;548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p1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551" name="Google Shape;551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4" name="Google Shape;554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55" name="Google Shape;555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1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58" name="Google Shape;558;p19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59" name="Google Shape;559;p19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60" name="Google Shape;560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63" name="Google Shape;563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1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66" name="Google Shape;566;p21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567" name="Google Shape;567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2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570" name="Google Shape;570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" name="Google Shape;572;p2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3" name="Google Shape;573;p23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574" name="Google Shape;574;p23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75" name="Google Shape;575;p23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76" name="Google Shape;576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p24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579" name="Google Shape;57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p25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82" name="Google Shape;582;p25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83" name="Google Shape;583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avLst/>
              <a:gdLst/>
              <a:ahLst/>
              <a:cxnLst/>
              <a:rect l="l" t="t" r="r" b="b"/>
              <a:pathLst>
                <a:path w="281716" h="158465" fill="none" extrusionOk="0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avLst/>
              <a:gdLst/>
              <a:ahLst/>
              <a:cxnLst/>
              <a:rect l="l" t="t" r="r" b="b"/>
              <a:pathLst>
                <a:path w="281716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avLst/>
              <a:gdLst/>
              <a:ahLst/>
              <a:cxnLst/>
              <a:rect l="l" t="t" r="r" b="b"/>
              <a:pathLst>
                <a:path w="281716" h="1" fill="none" extrusionOk="0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avLst/>
              <a:gdLst/>
              <a:ahLst/>
              <a:cxnLst/>
              <a:rect l="l" t="t" r="r" b="b"/>
              <a:pathLst>
                <a:path w="1" h="158465" fill="none" extrusionOk="0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w="9525" cap="rnd" cmpd="sng">
              <a:solidFill>
                <a:srgbClr val="EFEFE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58" name="Google Shape;158;p1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endParaRPr/>
          </a:p>
        </p:txBody>
      </p:sp>
      <p:sp>
        <p:nvSpPr>
          <p:cNvPr id="159" name="Google Shape;159;p1"/>
          <p:cNvSpPr txBox="1">
            <a:spLocks noGrp="1"/>
          </p:cNvSpPr>
          <p:nvPr>
            <p:ph type="body" idx="1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937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160" name="Google Shape;160;p1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iga"/>
              <a:buNone/>
              <a:defRPr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43" name="Google Shape;543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Ubuntu"/>
              <a:buChar char="●"/>
              <a:defRPr sz="1800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>
            <a:endParaRPr/>
          </a:p>
        </p:txBody>
      </p:sp>
      <p:sp>
        <p:nvSpPr>
          <p:cNvPr id="544" name="Google Shape;544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‹N°›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png"/><Relationship Id="rId5" Type="http://schemas.openxmlformats.org/officeDocument/2006/relationships/hyperlink" Target="https://campus.recit.qc.ca/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mst30sept20" TargetMode="External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creativecommons.org/licenses/by-nc-sa/4.0/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docs.google.com/document/d/1urkIJGoWhArf8PGOAQM1YCI1h1OBDGE_xqFIFxLJXLk/edit?usp=sharin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dossiers-thematiques/plan-daction-numerique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ucation.gouv.qc.ca/references/tx-solrtyperecherchepublicationtx-solrpublicationnouveaute/resultats-de-la-recherche/detail/article/cadre-de-reference-de-la-competence-numerique/?fbclid=IwAR02kujgADiHkBgtfqqTZLNz-eIPcYYDK7AN8Z1ZgOgdQuEJwUCmiDkqapg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5.png"/><Relationship Id="rId5" Type="http://schemas.openxmlformats.org/officeDocument/2006/relationships/hyperlink" Target="http://www.education.gouv.qc.ca/fileadmin/site_web/documents/ministere/continuum-cadre-reference-num.pdf" TargetMode="External"/><Relationship Id="rId4" Type="http://schemas.openxmlformats.org/officeDocument/2006/relationships/hyperlink" Target="https://view.genial.ly/5d812659369a7d0fc95ca03b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org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png"/><Relationship Id="rId4" Type="http://schemas.openxmlformats.org/officeDocument/2006/relationships/hyperlink" Target="https://www.scratchjr.org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code.org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hyperlink" Target="https://www.youtube.com/watch?v=S9Y9Y9VU2Eg" TargetMode="External"/><Relationship Id="rId4" Type="http://schemas.openxmlformats.org/officeDocument/2006/relationships/image" Target="../media/image17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progCSC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.jpg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.be/fp65_YS65hU" TargetMode="External"/><Relationship Id="rId13" Type="http://schemas.openxmlformats.org/officeDocument/2006/relationships/image" Target="../media/image22.png"/><Relationship Id="rId3" Type="http://schemas.openxmlformats.org/officeDocument/2006/relationships/hyperlink" Target="https://drive.google.com/open?id=1IcvKlt57EsNvC5KE6T46iZ-kvyBSFPy0" TargetMode="External"/><Relationship Id="rId7" Type="http://schemas.openxmlformats.org/officeDocument/2006/relationships/hyperlink" Target="https://youtu.be/g-8OtOj9hDA" TargetMode="External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youtu.be/mlqd1xlVn-I" TargetMode="External"/><Relationship Id="rId11" Type="http://schemas.openxmlformats.org/officeDocument/2006/relationships/image" Target="../media/image20.png"/><Relationship Id="rId5" Type="http://schemas.openxmlformats.org/officeDocument/2006/relationships/hyperlink" Target="https://youtu.be/UmrYvGTJ8EU" TargetMode="External"/><Relationship Id="rId10" Type="http://schemas.openxmlformats.org/officeDocument/2006/relationships/image" Target="../media/image19.png"/><Relationship Id="rId4" Type="http://schemas.openxmlformats.org/officeDocument/2006/relationships/hyperlink" Target="https://drive.google.com/open?id=12MC_rghQ9RNAWrfMeCAMFJH9kKUxx1M2" TargetMode="External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hyperlink" Target="http://somup.com/cYeD24hmcD" TargetMode="External"/><Relationship Id="rId7" Type="http://schemas.openxmlformats.org/officeDocument/2006/relationships/hyperlink" Target="https://youtu.be/FwqddZjDF3A" TargetMode="External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youtu.be/E7Ur-WyqZDI" TargetMode="External"/><Relationship Id="rId11" Type="http://schemas.openxmlformats.org/officeDocument/2006/relationships/image" Target="../media/image27.png"/><Relationship Id="rId5" Type="http://schemas.openxmlformats.org/officeDocument/2006/relationships/hyperlink" Target="https://youtu.be/u0bBeXQqDww" TargetMode="External"/><Relationship Id="rId10" Type="http://schemas.openxmlformats.org/officeDocument/2006/relationships/image" Target="../media/image26.png"/><Relationship Id="rId4" Type="http://schemas.openxmlformats.org/officeDocument/2006/relationships/hyperlink" Target="https://youtu.be/UECBiRelnEk" TargetMode="External"/><Relationship Id="rId9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hyperlink" Target="https://campus.recit.qc.ca/course/view.php?id=16" TargetMode="External"/><Relationship Id="rId7" Type="http://schemas.openxmlformats.org/officeDocument/2006/relationships/image" Target="../media/image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hyperlink" Target="https://recitpresco.qc.ca/fr/pages/robotique/scratch-junior" TargetMode="External"/><Relationship Id="rId4" Type="http://schemas.openxmlformats.org/officeDocument/2006/relationships/hyperlink" Target="https://campus.recit.qc.ca/math%c3%a9matique-science-et-technologie/mstdistance101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codemtl.org/ateliers/" TargetMode="External"/><Relationship Id="rId3" Type="http://schemas.openxmlformats.org/officeDocument/2006/relationships/hyperlink" Target="https://padlet.com/sonya_fiset/7xxx40xkgub4" TargetMode="External"/><Relationship Id="rId7" Type="http://schemas.openxmlformats.org/officeDocument/2006/relationships/hyperlink" Target="https://docs.google.com/spreadsheets/d/1GrJhOJOMHvNZUAPDR9g2A8CHm0Lrxbn8m_waCoEjap0/edit?usp=sharing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docs.google.com/presentation/d/1OweYf4WBaKgWioCQaj7nBOfR6d3ucCcE6BsLmsubd-8/edit?usp=sharing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docs.google.com/document/d/108UqqlzNy4EPOa4cqk6MxGhkaQ0ZDi3ktIeBD4DJ6c8/edit?usp=sharing" TargetMode="External"/><Relationship Id="rId10" Type="http://schemas.openxmlformats.org/officeDocument/2006/relationships/hyperlink" Target="https://campus.recit.qc.ca/course/view.php?id=16" TargetMode="External"/><Relationship Id="rId4" Type="http://schemas.openxmlformats.org/officeDocument/2006/relationships/hyperlink" Target="https://docs.google.com/spreadsheets/u/1/d/e/2PACX-1vREeTrJjdVO9DEZKzFdjUnKaQpzHKHH0fP4Bvi2RVcuGHCkZskTDQGTT3AnrpNazAiW8Z69tD9PMp1j/pubhtml?gid=0&amp;single=true&amp;fbclid=IwAR0MRDiYCHHhI4CIJ3qs3fArXS0Goa1KkpNw7LkJlZz3p_xfQLyOc2VtAZk" TargetMode="External"/><Relationship Id="rId9" Type="http://schemas.openxmlformats.org/officeDocument/2006/relationships/hyperlink" Target="https://docs.google.com/document/d/1qFleEqQ9VOs_uLGvPLKWbIEvwZE3pzZdvACXVjVq4Ww/edit?usp=sharin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enrol/index.php?id=284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campus.recit.qc.ca/mod/feedback/view.php?id=7952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hyperlink" Target="https://campus.recit.qc.ca/mod/feedback/complete.php?id=7952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channel/UC7IcadI_rZFwso9N81PYqFg" TargetMode="External"/><Relationship Id="rId3" Type="http://schemas.openxmlformats.org/officeDocument/2006/relationships/image" Target="../media/image33.png"/><Relationship Id="rId7" Type="http://schemas.openxmlformats.org/officeDocument/2006/relationships/hyperlink" Target="https://twitter.com/recitmst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facebook.com/RECITMST2020/" TargetMode="External"/><Relationship Id="rId5" Type="http://schemas.openxmlformats.org/officeDocument/2006/relationships/hyperlink" Target="mailto:equipe@recitmst.qc.ca" TargetMode="External"/><Relationship Id="rId10" Type="http://schemas.openxmlformats.org/officeDocument/2006/relationships/image" Target="../media/image7.png"/><Relationship Id="rId4" Type="http://schemas.openxmlformats.org/officeDocument/2006/relationships/hyperlink" Target="mailto:Sonya.Fiset@recitmst.qc.ca" TargetMode="External"/><Relationship Id="rId9" Type="http://schemas.openxmlformats.org/officeDocument/2006/relationships/hyperlink" Target="http://creativecommons.org/licenses/by-nc-sa/4.0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3.png"/><Relationship Id="rId5" Type="http://schemas.openxmlformats.org/officeDocument/2006/relationships/hyperlink" Target="https://campus.recit.qc.ca/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0" name="Google Shape;590;p27"/>
          <p:cNvPicPr preferRelativeResize="0"/>
          <p:nvPr/>
        </p:nvPicPr>
        <p:blipFill rotWithShape="1">
          <a:blip r:embed="rId3">
            <a:alphaModFix/>
          </a:blip>
          <a:srcRect t="9481" b="-8139"/>
          <a:stretch/>
        </p:blipFill>
        <p:spPr>
          <a:xfrm>
            <a:off x="20225" y="0"/>
            <a:ext cx="9103550" cy="560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1" name="Google Shape;591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800" y="-370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592" name="Google Shape;592;p27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Ubuntu"/>
                <a:ea typeface="Ubuntu"/>
                <a:cs typeface="Ubuntu"/>
                <a:sym typeface="Ubuntu"/>
              </a:rPr>
              <a:t>Pour plus de détails : campus.recit.qc.ca</a:t>
            </a:r>
            <a:endParaRPr sz="1600" b="1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3" name="Google Shape;593;p27"/>
          <p:cNvSpPr txBox="1">
            <a:spLocks noGrp="1"/>
          </p:cNvSpPr>
          <p:nvPr>
            <p:ph type="ctrTitle"/>
          </p:nvPr>
        </p:nvSpPr>
        <p:spPr>
          <a:xfrm>
            <a:off x="20225" y="2723675"/>
            <a:ext cx="67542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</a:rPr>
              <a:t>Scratch Jr </a:t>
            </a:r>
            <a:endParaRPr sz="3400">
              <a:solidFill>
                <a:srgbClr val="FFFFFF"/>
              </a:solidFill>
            </a:endParaRPr>
          </a:p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400">
              <a:solidFill>
                <a:srgbClr val="FFFFFF"/>
              </a:solidFill>
            </a:endParaRPr>
          </a:p>
        </p:txBody>
      </p:sp>
      <p:pic>
        <p:nvPicPr>
          <p:cNvPr id="594" name="Google Shape;594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79377" y="425200"/>
            <a:ext cx="1644851" cy="1224700"/>
          </a:xfrm>
          <a:prstGeom prst="rect">
            <a:avLst/>
          </a:prstGeom>
          <a:noFill/>
          <a:ln>
            <a:noFill/>
          </a:ln>
        </p:spPr>
      </p:pic>
      <p:sp>
        <p:nvSpPr>
          <p:cNvPr id="595" name="Google Shape;595;p27"/>
          <p:cNvSpPr txBox="1"/>
          <p:nvPr/>
        </p:nvSpPr>
        <p:spPr>
          <a:xfrm>
            <a:off x="20225" y="3436175"/>
            <a:ext cx="3081000" cy="164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30 septembre 2020</a:t>
            </a: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De 11 h 45 à 12 h 45</a:t>
            </a: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Sonya Fiset et</a:t>
            </a:r>
            <a:r>
              <a:rPr lang="en" sz="20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000" b="1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Marc-André Mercier</a:t>
            </a: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96" name="Google Shape;596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5775" y="364725"/>
            <a:ext cx="3431422" cy="128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28"/>
          <p:cNvSpPr/>
          <p:nvPr/>
        </p:nvSpPr>
        <p:spPr>
          <a:xfrm>
            <a:off x="1763700" y="4716175"/>
            <a:ext cx="5935800" cy="310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2" name="Google Shape;602;p28"/>
          <p:cNvSpPr txBox="1">
            <a:spLocks noGrp="1"/>
          </p:cNvSpPr>
          <p:nvPr>
            <p:ph type="ctrTitle"/>
          </p:nvPr>
        </p:nvSpPr>
        <p:spPr>
          <a:xfrm>
            <a:off x="354475" y="1032900"/>
            <a:ext cx="57993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400">
                <a:latin typeface="Viga"/>
                <a:ea typeface="Viga"/>
                <a:cs typeface="Viga"/>
                <a:sym typeface="Viga"/>
              </a:rPr>
              <a:t>Initiation à ScratchJr</a:t>
            </a:r>
            <a:endParaRPr sz="4400"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latin typeface="Ubuntu"/>
                <a:ea typeface="Ubuntu"/>
                <a:cs typeface="Ubuntu"/>
                <a:sym typeface="Ubuntu"/>
              </a:rPr>
              <a:t>Lien de la présentation : </a:t>
            </a:r>
            <a:endParaRPr sz="24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http://bit.ly/mst30sept20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03" name="Google Shape;60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39825" y="561988"/>
            <a:ext cx="2343150" cy="195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764098" y="4074144"/>
            <a:ext cx="918875" cy="887582"/>
          </a:xfrm>
          <a:prstGeom prst="rect">
            <a:avLst/>
          </a:prstGeom>
          <a:noFill/>
          <a:ln>
            <a:noFill/>
          </a:ln>
        </p:spPr>
      </p:pic>
      <p:sp>
        <p:nvSpPr>
          <p:cNvPr id="605" name="Google Shape;605;p28"/>
          <p:cNvSpPr txBox="1"/>
          <p:nvPr/>
        </p:nvSpPr>
        <p:spPr>
          <a:xfrm>
            <a:off x="1763825" y="4692925"/>
            <a:ext cx="58581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/>
          </a:p>
        </p:txBody>
      </p:sp>
      <p:pic>
        <p:nvPicPr>
          <p:cNvPr id="606" name="Google Shape;606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90675" y="4728488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29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12" name="Google Shape;612;p29"/>
          <p:cNvSpPr txBox="1">
            <a:spLocks noGrp="1"/>
          </p:cNvSpPr>
          <p:nvPr>
            <p:ph type="body" idx="1"/>
          </p:nvPr>
        </p:nvSpPr>
        <p:spPr>
          <a:xfrm>
            <a:off x="747925" y="1302825"/>
            <a:ext cx="7199700" cy="29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7465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Bienvenue!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Qui êtes-vous? 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L’interface de ScratchJr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Explorons dans différentes matières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Comment l’utiliser pour travailler à distance?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Ressources supplémentaires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746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Badges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13" name="Google Shape;613;p29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30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  <p:pic>
        <p:nvPicPr>
          <p:cNvPr id="619" name="Google Shape;619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6325" y="4144925"/>
            <a:ext cx="7258050" cy="485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20" name="Google Shape;620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11750" y="2141225"/>
            <a:ext cx="3079205" cy="975350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30"/>
          <p:cNvSpPr txBox="1"/>
          <p:nvPr/>
        </p:nvSpPr>
        <p:spPr>
          <a:xfrm>
            <a:off x="891550" y="609600"/>
            <a:ext cx="6957000" cy="227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Fonctionnement de VIA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Main, caméra, micro</a:t>
            </a:r>
            <a:endParaRPr sz="3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Outils d’annotation </a:t>
            </a:r>
            <a:endParaRPr sz="32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31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5</a:t>
            </a:fld>
            <a:endParaRPr/>
          </a:p>
        </p:txBody>
      </p:sp>
      <p:sp>
        <p:nvSpPr>
          <p:cNvPr id="627" name="Google Shape;627;p31"/>
          <p:cNvSpPr txBox="1"/>
          <p:nvPr/>
        </p:nvSpPr>
        <p:spPr>
          <a:xfrm>
            <a:off x="1516375" y="883925"/>
            <a:ext cx="3101400" cy="320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28" name="Google Shape;628;p31"/>
          <p:cNvSpPr/>
          <p:nvPr/>
        </p:nvSpPr>
        <p:spPr>
          <a:xfrm>
            <a:off x="1066800" y="967750"/>
            <a:ext cx="3680400" cy="3688200"/>
          </a:xfrm>
          <a:prstGeom prst="ellipse">
            <a:avLst/>
          </a:prstGeom>
          <a:solidFill>
            <a:schemeClr val="accent1"/>
          </a:solidFill>
          <a:ln w="9525" cap="flat" cmpd="sng">
            <a:solidFill>
              <a:srgbClr val="0069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9" name="Google Shape;629;p31"/>
          <p:cNvSpPr txBox="1"/>
          <p:nvPr/>
        </p:nvSpPr>
        <p:spPr>
          <a:xfrm>
            <a:off x="1587275" y="1432550"/>
            <a:ext cx="2641500" cy="283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Qui êtes-vous? </a:t>
            </a: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Nom, rôle, CS</a:t>
            </a: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(clavardage)</a:t>
            </a: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Sniglet"/>
                <a:ea typeface="Sniglet"/>
                <a:cs typeface="Sniglet"/>
                <a:sym typeface="Sniglet"/>
              </a:rPr>
              <a:t>Besoins, préoccupations, questions?</a:t>
            </a:r>
            <a:endParaRPr sz="2000" b="1">
              <a:solidFill>
                <a:srgbClr val="FFFFFF"/>
              </a:solidFill>
              <a:latin typeface="Sniglet"/>
              <a:ea typeface="Sniglet"/>
              <a:cs typeface="Sniglet"/>
              <a:sym typeface="Snigle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 u="sng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Document collaboratif</a:t>
            </a:r>
            <a:endParaRPr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30" name="Google Shape;630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22300" y="1201450"/>
            <a:ext cx="2641649" cy="30967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32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Connaissez-vous ScratchJr?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6" name="Google Shape;636;p32"/>
          <p:cNvSpPr txBox="1">
            <a:spLocks noGrp="1"/>
          </p:cNvSpPr>
          <p:nvPr>
            <p:ph type="sldNum" idx="12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graphicFrame>
        <p:nvGraphicFramePr>
          <p:cNvPr id="637" name="Google Shape;637;p32"/>
          <p:cNvGraphicFramePr/>
          <p:nvPr/>
        </p:nvGraphicFramePr>
        <p:xfrm>
          <a:off x="824950" y="13134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{7C62D56C-C70B-428A-B69D-60AD17E8AA3B}</a:tableStyleId>
              </a:tblPr>
              <a:tblGrid>
                <a:gridCol w="25147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750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0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l’utilise déjà avec mes élèves.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94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J’ai déjà vu des collègues ou des élèves l’utiliser.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05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Ça m’intrigue… mais j’ai pas encore osé!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940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Qui est ScratchJr?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70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33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3" name="Google Shape;643;p33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33"/>
          <p:cNvSpPr txBox="1"/>
          <p:nvPr/>
        </p:nvSpPr>
        <p:spPr>
          <a:xfrm>
            <a:off x="228600" y="1060856"/>
            <a:ext cx="8792100" cy="78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PAN: Plan d’action numérique du MEES</a:t>
            </a:r>
            <a:r>
              <a:rPr lang="en" sz="3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(Orientation 1, mesure 02, pages 27-28)</a:t>
            </a:r>
            <a:endParaRPr sz="2000"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645" name="Google Shape;645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9200" y="2078608"/>
            <a:ext cx="6858001" cy="1229172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33"/>
          <p:cNvSpPr/>
          <p:nvPr/>
        </p:nvSpPr>
        <p:spPr>
          <a:xfrm>
            <a:off x="25050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7" name="Google Shape;647;p33"/>
          <p:cNvSpPr/>
          <p:nvPr/>
        </p:nvSpPr>
        <p:spPr>
          <a:xfrm>
            <a:off x="7557075" y="3203981"/>
            <a:ext cx="314400" cy="550200"/>
          </a:xfrm>
          <a:prstGeom prst="up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48" name="Google Shape;648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186" y="3744121"/>
            <a:ext cx="2922438" cy="642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49" name="Google Shape;649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35724" y="3744112"/>
            <a:ext cx="2922450" cy="518690"/>
          </a:xfrm>
          <a:prstGeom prst="rect">
            <a:avLst/>
          </a:prstGeom>
          <a:noFill/>
          <a:ln>
            <a:noFill/>
          </a:ln>
        </p:spPr>
      </p:pic>
      <p:sp>
        <p:nvSpPr>
          <p:cNvPr id="650" name="Google Shape;650;p33"/>
          <p:cNvSpPr txBox="1"/>
          <p:nvPr/>
        </p:nvSpPr>
        <p:spPr>
          <a:xfrm>
            <a:off x="2559450" y="4699125"/>
            <a:ext cx="41304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tableau synoptique du  PAN, p.2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34"/>
          <p:cNvSpPr txBox="1">
            <a:spLocks noGrp="1"/>
          </p:cNvSpPr>
          <p:nvPr>
            <p:ph type="title"/>
          </p:nvPr>
        </p:nvSpPr>
        <p:spPr>
          <a:xfrm>
            <a:off x="311700" y="102356"/>
            <a:ext cx="8520600" cy="708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500">
                <a:solidFill>
                  <a:srgbClr val="000000"/>
                </a:solidFill>
                <a:latin typeface="Viga"/>
                <a:ea typeface="Viga"/>
                <a:cs typeface="Viga"/>
                <a:sym typeface="Viga"/>
              </a:rPr>
              <a:t>Enseigner la programmation… Pourquoi?</a:t>
            </a:r>
            <a:endParaRPr sz="3500">
              <a:solidFill>
                <a:srgbClr val="0000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56" name="Google Shape;656;p34"/>
          <p:cNvSpPr/>
          <p:nvPr/>
        </p:nvSpPr>
        <p:spPr>
          <a:xfrm>
            <a:off x="0" y="868031"/>
            <a:ext cx="9144000" cy="4275300"/>
          </a:xfrm>
          <a:prstGeom prst="rect">
            <a:avLst/>
          </a:prstGeom>
          <a:solidFill>
            <a:srgbClr val="0069B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57" name="Google Shape;65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9125" y="1065281"/>
            <a:ext cx="6001032" cy="3545325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34"/>
          <p:cNvSpPr txBox="1"/>
          <p:nvPr/>
        </p:nvSpPr>
        <p:spPr>
          <a:xfrm>
            <a:off x="3328950" y="4697081"/>
            <a:ext cx="2486100" cy="3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Viga"/>
                <a:ea typeface="Viga"/>
                <a:cs typeface="Viga"/>
                <a:sym typeface="Viga"/>
              </a:rPr>
              <a:t>Extrait du PAN, p.28</a:t>
            </a:r>
            <a:endParaRPr>
              <a:solidFill>
                <a:srgbClr val="FFFFFF"/>
              </a:solidFill>
              <a:latin typeface="Viga"/>
              <a:ea typeface="Viga"/>
              <a:cs typeface="Viga"/>
              <a:sym typeface="Vig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35"/>
          <p:cNvSpPr txBox="1"/>
          <p:nvPr/>
        </p:nvSpPr>
        <p:spPr>
          <a:xfrm>
            <a:off x="6745925" y="247238"/>
            <a:ext cx="2089200" cy="44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Pourquoi ?</a:t>
            </a:r>
            <a:endParaRPr sz="2800" b="1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0069BF"/>
                </a:solidFill>
                <a:latin typeface="Viga"/>
                <a:ea typeface="Viga"/>
                <a:cs typeface="Viga"/>
                <a:sym typeface="Vig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Cadre de référence de la compétence numérique</a:t>
            </a:r>
            <a:endParaRPr sz="1300">
              <a:solidFill>
                <a:srgbClr val="0069BF"/>
              </a:solidFill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Avril 2019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12 dimensions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u="sng">
                <a:solidFill>
                  <a:srgbClr val="227A78"/>
                </a:solidFill>
                <a:latin typeface="Viga"/>
                <a:ea typeface="Viga"/>
                <a:cs typeface="Viga"/>
                <a:sym typeface="Viga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version interactive</a:t>
            </a:r>
            <a:endParaRPr sz="17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5"/>
              </a:rPr>
              <a:t>Continuum de développement de la compétence numérique</a:t>
            </a:r>
            <a:endParaRPr sz="17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Source : MEES - 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rPr>
              <a:t>Janvier 2020</a:t>
            </a:r>
            <a:endParaRPr sz="1300">
              <a:solidFill>
                <a:schemeClr val="dk1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64" name="Google Shape;664;p35"/>
          <p:cNvSpPr/>
          <p:nvPr/>
        </p:nvSpPr>
        <p:spPr>
          <a:xfrm>
            <a:off x="542525" y="786919"/>
            <a:ext cx="4284900" cy="3390600"/>
          </a:xfrm>
          <a:prstGeom prst="ellipse">
            <a:avLst/>
          </a:prstGeom>
          <a:solidFill>
            <a:srgbClr val="F55D4B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65" name="Google Shape;665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88123" y="449419"/>
            <a:ext cx="4527134" cy="4241907"/>
          </a:xfrm>
          <a:prstGeom prst="rect">
            <a:avLst/>
          </a:prstGeom>
          <a:noFill/>
          <a:ln>
            <a:noFill/>
          </a:ln>
        </p:spPr>
      </p:pic>
      <p:sp>
        <p:nvSpPr>
          <p:cNvPr id="666" name="Google Shape;666;p35"/>
          <p:cNvSpPr/>
          <p:nvPr/>
        </p:nvSpPr>
        <p:spPr>
          <a:xfrm>
            <a:off x="2713825" y="508756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7" name="Google Shape;667;p35"/>
          <p:cNvSpPr/>
          <p:nvPr/>
        </p:nvSpPr>
        <p:spPr>
          <a:xfrm>
            <a:off x="2774775" y="939281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8" name="Google Shape;668;p35"/>
          <p:cNvSpPr/>
          <p:nvPr/>
        </p:nvSpPr>
        <p:spPr>
          <a:xfrm>
            <a:off x="3897300" y="2678363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9" name="Google Shape;669;p35"/>
          <p:cNvSpPr/>
          <p:nvPr/>
        </p:nvSpPr>
        <p:spPr>
          <a:xfrm>
            <a:off x="2774775" y="4273569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0" name="Google Shape;670;p35"/>
          <p:cNvSpPr/>
          <p:nvPr/>
        </p:nvSpPr>
        <p:spPr>
          <a:xfrm>
            <a:off x="1289150" y="4339150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1" name="Google Shape;671;p35"/>
          <p:cNvSpPr/>
          <p:nvPr/>
        </p:nvSpPr>
        <p:spPr>
          <a:xfrm>
            <a:off x="459350" y="3670256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2" name="Google Shape;672;p35"/>
          <p:cNvSpPr/>
          <p:nvPr/>
        </p:nvSpPr>
        <p:spPr>
          <a:xfrm>
            <a:off x="235725" y="2602163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3" name="Google Shape;673;p35"/>
          <p:cNvSpPr/>
          <p:nvPr/>
        </p:nvSpPr>
        <p:spPr>
          <a:xfrm>
            <a:off x="1443100" y="939281"/>
            <a:ext cx="1220400" cy="326100"/>
          </a:xfrm>
          <a:prstGeom prst="ellipse">
            <a:avLst/>
          </a:prstGeom>
          <a:noFill/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36"/>
          <p:cNvSpPr txBox="1">
            <a:spLocks noGrp="1"/>
          </p:cNvSpPr>
          <p:nvPr>
            <p:ph type="title"/>
          </p:nvPr>
        </p:nvSpPr>
        <p:spPr>
          <a:xfrm>
            <a:off x="464825" y="168775"/>
            <a:ext cx="6423600" cy="64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L’engagement de l’élève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9" name="Google Shape;679;p36"/>
          <p:cNvSpPr txBox="1">
            <a:spLocks noGrp="1"/>
          </p:cNvSpPr>
          <p:nvPr>
            <p:ph type="body" idx="1"/>
          </p:nvPr>
        </p:nvSpPr>
        <p:spPr>
          <a:xfrm>
            <a:off x="747925" y="977128"/>
            <a:ext cx="6140400" cy="270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0" name="Google Shape;680;p36"/>
          <p:cNvSpPr/>
          <p:nvPr/>
        </p:nvSpPr>
        <p:spPr>
          <a:xfrm>
            <a:off x="3629575" y="1145438"/>
            <a:ext cx="136500" cy="2217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681" name="Google Shape;68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7200" y="879651"/>
            <a:ext cx="7364624" cy="405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37"/>
          <p:cNvSpPr txBox="1">
            <a:spLocks noGrp="1"/>
          </p:cNvSpPr>
          <p:nvPr>
            <p:ph type="title"/>
          </p:nvPr>
        </p:nvSpPr>
        <p:spPr>
          <a:xfrm>
            <a:off x="655325" y="379950"/>
            <a:ext cx="73569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87" name="Google Shape;687;p37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556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Code.org : </a:t>
            </a:r>
            <a:r>
              <a:rPr lang="en" sz="2000" u="sng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http://code.org</a:t>
            </a:r>
            <a:endParaRPr sz="2000" u="sng">
              <a:solidFill>
                <a:srgbClr val="000000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Compte d’enseignant, on suit les élèves dans leurs défis.</a:t>
            </a:r>
            <a:endParaRPr sz="20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914400" lvl="0" indent="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None/>
            </a:pPr>
            <a:endParaRPr sz="20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55600" algn="l" rtl="0">
              <a:lnSpc>
                <a:spcPct val="115000"/>
              </a:lnSpc>
              <a:spcBef>
                <a:spcPts val="11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Ubuntu"/>
              <a:buAutoNum type="arabicPeriod"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ScratchJr, application sur tablette pour le préscolaire et le 1er cycle : </a:t>
            </a:r>
            <a:r>
              <a:rPr lang="en" sz="2000" u="sng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https://www.scratchjr.org/</a:t>
            </a:r>
            <a:endParaRPr sz="2000">
              <a:solidFill>
                <a:srgbClr val="000000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88" name="Google Shape;688;p37"/>
          <p:cNvSpPr/>
          <p:nvPr/>
        </p:nvSpPr>
        <p:spPr>
          <a:xfrm>
            <a:off x="0" y="3061081"/>
            <a:ext cx="470700" cy="3423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highlight>
                <a:srgbClr val="FF0000"/>
              </a:highlight>
            </a:endParaRPr>
          </a:p>
        </p:txBody>
      </p:sp>
      <p:pic>
        <p:nvPicPr>
          <p:cNvPr id="689" name="Google Shape;689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2248" y="204576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38"/>
          <p:cNvSpPr txBox="1">
            <a:spLocks noGrp="1"/>
          </p:cNvSpPr>
          <p:nvPr>
            <p:ph type="title"/>
          </p:nvPr>
        </p:nvSpPr>
        <p:spPr>
          <a:xfrm>
            <a:off x="777250" y="379950"/>
            <a:ext cx="7235100" cy="582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Viga"/>
                <a:ea typeface="Viga"/>
                <a:cs typeface="Viga"/>
                <a:sym typeface="Viga"/>
              </a:rPr>
              <a:t>Des outils pour s’initier à la programmation</a:t>
            </a:r>
            <a:endParaRPr sz="24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95" name="Google Shape;695;p38"/>
          <p:cNvSpPr txBox="1">
            <a:spLocks noGrp="1"/>
          </p:cNvSpPr>
          <p:nvPr>
            <p:ph type="body" idx="1"/>
          </p:nvPr>
        </p:nvSpPr>
        <p:spPr>
          <a:xfrm>
            <a:off x="270900" y="1312800"/>
            <a:ext cx="8725800" cy="3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457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</a:rPr>
              <a:t>Code.org : </a:t>
            </a:r>
            <a:r>
              <a:rPr lang="en" sz="2000" u="sng">
                <a:solidFill>
                  <a:srgbClr val="000000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http://code.org</a:t>
            </a:r>
            <a:endParaRPr sz="2000" u="sng">
              <a:solidFill>
                <a:srgbClr val="000000"/>
              </a:solidFill>
              <a:latin typeface="Ubuntu"/>
              <a:ea typeface="Ubuntu"/>
              <a:cs typeface="Ubuntu"/>
              <a:sym typeface="Ubuntu"/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91440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>
              <a:solidFill>
                <a:srgbClr val="000000"/>
              </a:solidFill>
              <a:latin typeface="Nixie One"/>
              <a:ea typeface="Nixie One"/>
              <a:cs typeface="Nixie One"/>
              <a:sym typeface="Nixie One"/>
            </a:endParaRPr>
          </a:p>
          <a:p>
            <a:pPr marL="457200" lvl="0" indent="0" algn="l" rtl="0">
              <a:lnSpc>
                <a:spcPct val="115000"/>
              </a:lnSpc>
              <a:spcBef>
                <a:spcPts val="1100"/>
              </a:spcBef>
              <a:spcAft>
                <a:spcPts val="600"/>
              </a:spcAft>
              <a:buNone/>
            </a:pPr>
            <a:endParaRPr sz="1800"/>
          </a:p>
        </p:txBody>
      </p:sp>
      <p:pic>
        <p:nvPicPr>
          <p:cNvPr id="696" name="Google Shape;696;p38" descr="code_org.gif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67525" y="2180230"/>
            <a:ext cx="4143055" cy="2631393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p38"/>
          <p:cNvSpPr txBox="1"/>
          <p:nvPr/>
        </p:nvSpPr>
        <p:spPr>
          <a:xfrm>
            <a:off x="648650" y="2237119"/>
            <a:ext cx="2532000" cy="257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Compte enseignant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Suivi des élèves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Tous âges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>
                <a:latin typeface="Ubuntu"/>
                <a:ea typeface="Ubuntu"/>
                <a:cs typeface="Ubuntu"/>
                <a:sym typeface="Ubuntu"/>
              </a:rPr>
              <a:t>Ludique (thèmes)</a:t>
            </a:r>
            <a:endParaRPr sz="18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u="sng">
                <a:solidFill>
                  <a:srgbClr val="0097A7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Tutoriel</a:t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98" name="Google Shape;698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72723" y="178195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p39"/>
          <p:cNvSpPr txBox="1">
            <a:spLocks noGrp="1"/>
          </p:cNvSpPr>
          <p:nvPr>
            <p:ph type="body" idx="1"/>
          </p:nvPr>
        </p:nvSpPr>
        <p:spPr>
          <a:xfrm>
            <a:off x="1149250" y="365800"/>
            <a:ext cx="7591500" cy="44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Modélisation, pratique guidée :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Exploration Missions (vidéos et aide)</a:t>
            </a: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Sous la colonne 2e année</a:t>
            </a: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http://bit.ly/progCSC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>
                <a:latin typeface="Ubuntu"/>
                <a:ea typeface="Ubuntu"/>
                <a:cs typeface="Ubuntu"/>
                <a:sym typeface="Ubuntu"/>
              </a:rPr>
              <a:t>Faire avancer le personnage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2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704" name="Google Shape;704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6025" y="1769298"/>
            <a:ext cx="1926275" cy="160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40"/>
          <p:cNvSpPr txBox="1">
            <a:spLocks noGrp="1"/>
          </p:cNvSpPr>
          <p:nvPr>
            <p:ph type="body" idx="1"/>
          </p:nvPr>
        </p:nvSpPr>
        <p:spPr>
          <a:xfrm>
            <a:off x="2579525" y="365800"/>
            <a:ext cx="6161100" cy="444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Mains sur les touches :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-Choisir un arrière-plan.</a:t>
            </a: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-Choisir un personnage.</a:t>
            </a: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-Ajouter du mouvement.</a:t>
            </a: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-Ajouter un titre.</a:t>
            </a: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Si vous avez le temps :</a:t>
            </a: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-Ajouter un enregistrement.</a:t>
            </a: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2200" b="1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711" name="Google Shape;711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12" name="Google Shape;712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6025" y="1769298"/>
            <a:ext cx="1926275" cy="1605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41"/>
          <p:cNvSpPr txBox="1">
            <a:spLocks noGrp="1"/>
          </p:cNvSpPr>
          <p:nvPr>
            <p:ph type="body" idx="1"/>
          </p:nvPr>
        </p:nvSpPr>
        <p:spPr>
          <a:xfrm>
            <a:off x="245200" y="158569"/>
            <a:ext cx="8349900" cy="4628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Apprendre en mathématique </a:t>
            </a:r>
            <a:endParaRPr sz="3600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0">
                <a:solidFill>
                  <a:schemeClr val="accent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-lire et écrire des nombres 0 à 9</a:t>
            </a:r>
            <a:endParaRPr sz="1800" b="0">
              <a:solidFill>
                <a:schemeClr val="accent1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0">
                <a:solidFill>
                  <a:schemeClr val="accent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-automatiser la table d'addition</a:t>
            </a:r>
            <a:endParaRPr sz="1800" b="0">
              <a:solidFill>
                <a:schemeClr val="accent1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0">
                <a:solidFill>
                  <a:schemeClr val="accent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-se repérer dans l'espace</a:t>
            </a:r>
            <a:endParaRPr sz="1800" b="0">
              <a:solidFill>
                <a:schemeClr val="accent1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800" b="0">
                <a:solidFill>
                  <a:schemeClr val="accent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-construire des figures planes</a:t>
            </a:r>
            <a:endParaRPr sz="1800" b="0">
              <a:solidFill>
                <a:schemeClr val="accent1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800" b="0">
                <a:solidFill>
                  <a:schemeClr val="accent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-mesurer à l’aide du plan cartésien</a:t>
            </a:r>
            <a:endParaRPr sz="1800" b="0">
              <a:solidFill>
                <a:schemeClr val="accent1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800" b="0">
              <a:solidFill>
                <a:schemeClr val="dk1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Li</a:t>
            </a:r>
            <a:r>
              <a:rPr lang="en"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re, compter</a:t>
            </a:r>
            <a:r>
              <a:rPr lang="en" sz="1800" b="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3"/>
              </a:rPr>
              <a:t> 1-2-3</a:t>
            </a:r>
            <a:r>
              <a:rPr lang="en" sz="1800" b="0">
                <a:solidFill>
                  <a:schemeClr val="dk1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 				</a:t>
            </a:r>
            <a:r>
              <a:rPr lang="en" sz="1800" b="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4"/>
              </a:rPr>
              <a:t>Tables +</a:t>
            </a:r>
            <a:r>
              <a:rPr lang="en"/>
              <a:t>   			    </a:t>
            </a:r>
            <a:r>
              <a:rPr lang="en" sz="1800" b="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5"/>
              </a:rPr>
              <a:t>Se repérer</a:t>
            </a:r>
            <a:endParaRPr sz="1800" b="0">
              <a:solidFill>
                <a:schemeClr val="dk1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800" b="0">
              <a:solidFill>
                <a:schemeClr val="dk1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800" b="0">
              <a:solidFill>
                <a:schemeClr val="dk1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800" b="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6"/>
              </a:rPr>
              <a:t>Compter par bonds</a:t>
            </a:r>
            <a:r>
              <a:rPr lang="en"/>
              <a:t>		</a:t>
            </a:r>
            <a:r>
              <a:rPr lang="en"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	</a:t>
            </a:r>
            <a:r>
              <a:rPr lang="en" sz="1800" b="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7"/>
              </a:rPr>
              <a:t>Mesurer</a:t>
            </a:r>
            <a:r>
              <a:rPr lang="en"/>
              <a:t>		</a:t>
            </a:r>
            <a:r>
              <a:rPr lang="en"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</a:rPr>
              <a:t>		</a:t>
            </a:r>
            <a:r>
              <a:rPr lang="en" sz="1800" b="0" u="sng">
                <a:solidFill>
                  <a:schemeClr val="hlink"/>
                </a:solidFill>
                <a:highlight>
                  <a:srgbClr val="FFFFFF"/>
                </a:highlight>
                <a:latin typeface="Ubuntu"/>
                <a:ea typeface="Ubuntu"/>
                <a:cs typeface="Ubuntu"/>
                <a:sym typeface="Ubuntu"/>
                <a:hlinkClick r:id="rId8"/>
              </a:rPr>
              <a:t>Carré</a:t>
            </a:r>
            <a:endParaRPr sz="1800" b="0">
              <a:solidFill>
                <a:schemeClr val="dk1"/>
              </a:solidFill>
              <a:highlight>
                <a:srgbClr val="FFFFFF"/>
              </a:highlight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18" name="Google Shape;718;p41">
            <a:hlinkClick r:id="rId3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939400" y="2751062"/>
            <a:ext cx="1058325" cy="796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9" name="Google Shape;719;p4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507000" y="4187650"/>
            <a:ext cx="1127595" cy="82171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0" name="Google Shape;720;p41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2479550" y="2783213"/>
            <a:ext cx="1058325" cy="7969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21" name="Google Shape;721;p41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737275" y="2751038"/>
            <a:ext cx="1058325" cy="7596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22" name="Google Shape;722;p41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006450" y="4205676"/>
            <a:ext cx="1058325" cy="821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41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579400" y="4083725"/>
            <a:ext cx="1408750" cy="100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42"/>
          <p:cNvSpPr txBox="1">
            <a:spLocks noGrp="1"/>
          </p:cNvSpPr>
          <p:nvPr>
            <p:ph type="body" idx="1"/>
          </p:nvPr>
        </p:nvSpPr>
        <p:spPr>
          <a:xfrm>
            <a:off x="659000" y="158575"/>
            <a:ext cx="5810100" cy="479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Créer des histoires</a:t>
            </a:r>
            <a:r>
              <a:rPr lang="en" sz="3600">
                <a:latin typeface="Viga"/>
                <a:ea typeface="Viga"/>
                <a:cs typeface="Viga"/>
                <a:sym typeface="Viga"/>
              </a:rPr>
              <a:t> </a:t>
            </a:r>
            <a:endParaRPr sz="36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800" b="0">
                <a:latin typeface="Ubuntu"/>
                <a:ea typeface="Ubuntu"/>
                <a:cs typeface="Ubuntu"/>
                <a:sym typeface="Ubuntu"/>
              </a:rPr>
              <a:t>-Parler avec </a:t>
            </a:r>
            <a:r>
              <a:rPr lang="en" sz="1800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modification de la taille</a:t>
            </a:r>
            <a:r>
              <a:rPr lang="en" sz="1800" b="0">
                <a:latin typeface="Ubuntu"/>
                <a:ea typeface="Ubuntu"/>
                <a:cs typeface="Ubuntu"/>
                <a:sym typeface="Ubuntu"/>
              </a:rPr>
              <a:t> d’un lutin ; </a:t>
            </a: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800" b="0">
                <a:latin typeface="Ubuntu"/>
                <a:ea typeface="Ubuntu"/>
                <a:cs typeface="Ubuntu"/>
                <a:sym typeface="Ubuntu"/>
              </a:rPr>
              <a:t>-Faire </a:t>
            </a:r>
            <a:r>
              <a:rPr lang="en" sz="1800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apparaître </a:t>
            </a:r>
            <a:r>
              <a:rPr lang="en" sz="1800" b="0">
                <a:latin typeface="Ubuntu"/>
                <a:ea typeface="Ubuntu"/>
                <a:cs typeface="Ubuntu"/>
                <a:sym typeface="Ubuntu"/>
              </a:rPr>
              <a:t>et/ou disparaître le lutin et modifier l’arrière-plan ;</a:t>
            </a: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800" b="0">
                <a:latin typeface="Ubuntu"/>
                <a:ea typeface="Ubuntu"/>
                <a:cs typeface="Ubuntu"/>
                <a:sym typeface="Ubuntu"/>
              </a:rPr>
              <a:t>-Parler à l’aide d’un </a:t>
            </a:r>
            <a:r>
              <a:rPr lang="en" sz="1800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message</a:t>
            </a:r>
            <a:r>
              <a:rPr lang="en" sz="1800" b="0">
                <a:latin typeface="Ubuntu"/>
                <a:ea typeface="Ubuntu"/>
                <a:cs typeface="Ubuntu"/>
                <a:sym typeface="Ubuntu"/>
              </a:rPr>
              <a:t> pour animer deux lutins ;</a:t>
            </a: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800" b="0">
                <a:latin typeface="Ubuntu"/>
                <a:ea typeface="Ubuntu"/>
                <a:cs typeface="Ubuntu"/>
                <a:sym typeface="Ubuntu"/>
              </a:rPr>
              <a:t>-Commencer un programme en </a:t>
            </a:r>
            <a:r>
              <a:rPr lang="en" sz="1800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touchant</a:t>
            </a:r>
            <a:r>
              <a:rPr lang="en" sz="1800" b="0">
                <a:latin typeface="Ubuntu"/>
                <a:ea typeface="Ubuntu"/>
                <a:cs typeface="Ubuntu"/>
                <a:sym typeface="Ubuntu"/>
              </a:rPr>
              <a:t> un lutin pour choisir une réponse ;</a:t>
            </a: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1800" b="0">
                <a:latin typeface="Ubuntu"/>
                <a:ea typeface="Ubuntu"/>
                <a:cs typeface="Ubuntu"/>
                <a:sym typeface="Ubuntu"/>
              </a:rPr>
              <a:t>-Illustrer un </a:t>
            </a:r>
            <a:r>
              <a:rPr lang="en" sz="1800" b="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abécédaire</a:t>
            </a:r>
            <a:r>
              <a:rPr lang="en">
                <a:latin typeface="Ubuntu"/>
                <a:ea typeface="Ubuntu"/>
                <a:cs typeface="Ubuntu"/>
                <a:sym typeface="Ubuntu"/>
              </a:rPr>
              <a:t>.</a:t>
            </a: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29" name="Google Shape;729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383425" y="1420669"/>
            <a:ext cx="1118287" cy="81915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0" name="Google Shape;730;p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948975" y="552506"/>
            <a:ext cx="1118287" cy="83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1" name="Google Shape;731;p4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329975" y="2325284"/>
            <a:ext cx="1118288" cy="804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4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984099" y="3967498"/>
            <a:ext cx="1587250" cy="108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p4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318769" y="3485747"/>
            <a:ext cx="1144411" cy="839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43"/>
          <p:cNvSpPr txBox="1">
            <a:spLocks noGrp="1"/>
          </p:cNvSpPr>
          <p:nvPr>
            <p:ph type="body" idx="1"/>
          </p:nvPr>
        </p:nvSpPr>
        <p:spPr>
          <a:xfrm>
            <a:off x="659000" y="158575"/>
            <a:ext cx="8317200" cy="4799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Partager ou enseigner à distance</a:t>
            </a:r>
            <a:r>
              <a:rPr lang="en" sz="3600">
                <a:latin typeface="Viga"/>
                <a:ea typeface="Viga"/>
                <a:cs typeface="Viga"/>
                <a:sym typeface="Viga"/>
              </a:rPr>
              <a:t> </a:t>
            </a:r>
            <a:endParaRPr sz="3600">
              <a:latin typeface="Viga"/>
              <a:ea typeface="Viga"/>
              <a:cs typeface="Viga"/>
              <a:sym typeface="Viga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2400">
              <a:latin typeface="Ubuntu"/>
              <a:ea typeface="Ubuntu"/>
              <a:cs typeface="Ubuntu"/>
              <a:sym typeface="Ubuntu"/>
            </a:endParaRPr>
          </a:p>
          <a:p>
            <a:pPr marL="457200" lvl="0" indent="-381000" algn="l" rtl="0">
              <a:spcBef>
                <a:spcPts val="36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Char char="●"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Application ScratchJr : envoyer les projets 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En classe par AirDrop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Par courriel avec validation d’un parent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0" algn="l" rtl="0">
              <a:spcBef>
                <a:spcPts val="36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</a:rPr>
              <a:t>*Ne fonctionne pas avec le logiciel sur ordinateur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sz="1800"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 b="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44"/>
          <p:cNvSpPr txBox="1">
            <a:spLocks noGrp="1"/>
          </p:cNvSpPr>
          <p:nvPr>
            <p:ph type="body" idx="1"/>
          </p:nvPr>
        </p:nvSpPr>
        <p:spPr>
          <a:xfrm>
            <a:off x="2393575" y="152700"/>
            <a:ext cx="6347100" cy="46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FAA22A"/>
                </a:solidFill>
                <a:latin typeface="Viga"/>
                <a:ea typeface="Viga"/>
                <a:cs typeface="Viga"/>
                <a:sym typeface="Viga"/>
              </a:rPr>
              <a:t>Ressources :</a:t>
            </a:r>
            <a:endParaRPr sz="36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AA22A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sur Campus RÉCIT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ScratchJr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Autoformation </a:t>
            </a: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MST à distance</a:t>
            </a:r>
            <a:r>
              <a:rPr lang="en" sz="2400">
                <a:solidFill>
                  <a:srgbClr val="0B5394"/>
                </a:solidFill>
                <a:latin typeface="Ubuntu"/>
                <a:ea typeface="Ubuntu"/>
                <a:cs typeface="Ubuntu"/>
                <a:sym typeface="Ubuntu"/>
              </a:rPr>
              <a:t>, section des applications</a:t>
            </a: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Site du RÉCIT éducation du préscolaire</a:t>
            </a:r>
            <a:endParaRPr sz="2200"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0B5394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solidFill>
                <a:schemeClr val="dk1"/>
              </a:solidFill>
              <a:latin typeface="Bangers"/>
              <a:ea typeface="Bangers"/>
              <a:cs typeface="Bangers"/>
              <a:sym typeface="Bangers"/>
            </a:endParaRPr>
          </a:p>
        </p:txBody>
      </p:sp>
      <p:pic>
        <p:nvPicPr>
          <p:cNvPr id="744" name="Google Shape;744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6025" y="626300"/>
            <a:ext cx="1603875" cy="13365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4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12275" y="3129825"/>
            <a:ext cx="1447625" cy="1256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p45"/>
          <p:cNvSpPr txBox="1">
            <a:spLocks noGrp="1"/>
          </p:cNvSpPr>
          <p:nvPr>
            <p:ph type="title"/>
          </p:nvPr>
        </p:nvSpPr>
        <p:spPr>
          <a:xfrm>
            <a:off x="967750" y="140300"/>
            <a:ext cx="7044600" cy="775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rgbClr val="FF9900"/>
                </a:solidFill>
                <a:latin typeface="Viga"/>
                <a:ea typeface="Viga"/>
                <a:cs typeface="Viga"/>
                <a:sym typeface="Viga"/>
              </a:rPr>
              <a:t>Autres ressources :</a:t>
            </a:r>
            <a:endParaRPr sz="3000">
              <a:solidFill>
                <a:srgbClr val="FF9900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52" name="Google Shape;752;p45"/>
          <p:cNvSpPr txBox="1">
            <a:spLocks noGrp="1"/>
          </p:cNvSpPr>
          <p:nvPr>
            <p:ph type="body" idx="1"/>
          </p:nvPr>
        </p:nvSpPr>
        <p:spPr>
          <a:xfrm>
            <a:off x="686700" y="1043951"/>
            <a:ext cx="7770600" cy="30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Ubuntu"/>
              <a:buAutoNum type="arabicPeriod"/>
            </a:pPr>
            <a:r>
              <a:rPr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Padle</a:t>
            </a: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</a:t>
            </a:r>
            <a:r>
              <a:rPr lang="en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pour des exemples de programmes</a:t>
            </a:r>
            <a:endParaRPr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Leçons de programmation en math</a:t>
            </a:r>
            <a:endParaRPr sz="24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Exemples de la PDA en mathématique</a:t>
            </a:r>
            <a:endParaRPr sz="2400" u="sng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Activités créatives</a:t>
            </a:r>
            <a:endParaRPr sz="24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Leçon de programmation en français</a:t>
            </a:r>
            <a:endParaRPr sz="24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</a:t>
            </a:r>
            <a:r>
              <a:rPr lang="en" sz="24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odeMtl.org</a:t>
            </a: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673100" lvl="0" indent="-3810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69BF"/>
              </a:buClr>
              <a:buSzPts val="2400"/>
              <a:buFont typeface="Ubuntu"/>
              <a:buAutoNum type="arabicPeriod"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9"/>
              </a:rPr>
              <a:t>Fiche ressources ScratchJr</a:t>
            </a:r>
            <a:endParaRPr sz="2400" u="sng">
              <a:solidFill>
                <a:srgbClr val="0069BF"/>
              </a:solidFill>
              <a:latin typeface="Ubuntu"/>
              <a:ea typeface="Ubuntu"/>
              <a:cs typeface="Ubuntu"/>
              <a:sym typeface="Ubuntu"/>
              <a:hlinkClick r:id="rId1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endParaRPr sz="24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53" name="Google Shape;753;p45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8012248" y="4167708"/>
            <a:ext cx="689156" cy="665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46"/>
          <p:cNvSpPr txBox="1">
            <a:spLocks noGrp="1"/>
          </p:cNvSpPr>
          <p:nvPr>
            <p:ph type="sldNum" idx="12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sp>
        <p:nvSpPr>
          <p:cNvPr id="759" name="Google Shape;759;p46"/>
          <p:cNvSpPr txBox="1">
            <a:spLocks noGrp="1"/>
          </p:cNvSpPr>
          <p:nvPr>
            <p:ph type="title" idx="4294967295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Obtenez votre 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badge de participation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60" name="Google Shape;760;p46"/>
          <p:cNvSpPr txBox="1"/>
          <p:nvPr/>
        </p:nvSpPr>
        <p:spPr>
          <a:xfrm>
            <a:off x="4613600" y="1631200"/>
            <a:ext cx="3324900" cy="243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marR="282204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Suivre les instructions dans la section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000">
              <a:solidFill>
                <a:schemeClr val="dk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200" b="1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Badge de participation</a:t>
            </a:r>
            <a:endParaRPr sz="2600" b="1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61" name="Google Shape;761;p4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13575" y="1348525"/>
            <a:ext cx="2462475" cy="2388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47"/>
          <p:cNvSpPr txBox="1">
            <a:spLocks noGrp="1"/>
          </p:cNvSpPr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du </a:t>
            </a:r>
            <a:r>
              <a:rPr lang="en" u="sng">
                <a:solidFill>
                  <a:schemeClr val="hlink"/>
                </a:solidFill>
                <a:hlinkClick r:id="rId3"/>
              </a:rPr>
              <a:t>formulaire de rétroaction</a:t>
            </a:r>
            <a:endParaRPr/>
          </a:p>
        </p:txBody>
      </p:sp>
      <p:pic>
        <p:nvPicPr>
          <p:cNvPr id="767" name="Google Shape;767;p47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248875" y="1160175"/>
            <a:ext cx="6726814" cy="3820973"/>
          </a:xfrm>
          <a:prstGeom prst="rect">
            <a:avLst/>
          </a:prstGeom>
          <a:noFill/>
          <a:ln>
            <a:noFill/>
          </a:ln>
        </p:spPr>
      </p:pic>
      <p:sp>
        <p:nvSpPr>
          <p:cNvPr id="768" name="Google Shape;768;p47"/>
          <p:cNvSpPr txBox="1"/>
          <p:nvPr/>
        </p:nvSpPr>
        <p:spPr>
          <a:xfrm>
            <a:off x="800275" y="419550"/>
            <a:ext cx="3364200" cy="25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769" name="Google Shape;769;p47">
            <a:hlinkClick r:id="rId4"/>
          </p:cNvPr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437800" y="1082425"/>
            <a:ext cx="7148200" cy="4061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48"/>
          <p:cNvSpPr txBox="1">
            <a:spLocks noGrp="1"/>
          </p:cNvSpPr>
          <p:nvPr>
            <p:ph type="ctrTitle" idx="4294967295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b="1">
                <a:latin typeface="Viga"/>
                <a:ea typeface="Viga"/>
                <a:cs typeface="Viga"/>
                <a:sym typeface="Viga"/>
              </a:rPr>
              <a:t>MERCI !</a:t>
            </a:r>
            <a:endParaRPr sz="10000" b="1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75" name="Google Shape;775;p4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776" name="Google Shape;776;p48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Sonya.Fiset@recitmst.qc.ca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equipe@recitmst.qc.ca</a:t>
            </a: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777" name="Google Shape;777;p48"/>
          <p:cNvSpPr txBox="1"/>
          <p:nvPr/>
        </p:nvSpPr>
        <p:spPr>
          <a:xfrm>
            <a:off x="690100" y="27009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78" name="Google Shape;778;p48"/>
          <p:cNvSpPr txBox="1"/>
          <p:nvPr/>
        </p:nvSpPr>
        <p:spPr>
          <a:xfrm>
            <a:off x="2428575" y="4513863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sont mises à disposition, sauf exception,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79" name="Google Shape;779;p4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4" name="Google Shape;784;p49"/>
          <p:cNvPicPr preferRelativeResize="0"/>
          <p:nvPr/>
        </p:nvPicPr>
        <p:blipFill rotWithShape="1">
          <a:blip r:embed="rId3">
            <a:alphaModFix/>
          </a:blip>
          <a:srcRect t="9481" b="-8139"/>
          <a:stretch/>
        </p:blipFill>
        <p:spPr>
          <a:xfrm>
            <a:off x="20225" y="0"/>
            <a:ext cx="9103550" cy="5606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5" name="Google Shape;785;p4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4800" y="-37000"/>
            <a:ext cx="9169025" cy="5180499"/>
          </a:xfrm>
          <a:prstGeom prst="rect">
            <a:avLst/>
          </a:prstGeom>
          <a:noFill/>
          <a:ln>
            <a:noFill/>
          </a:ln>
        </p:spPr>
      </p:pic>
      <p:sp>
        <p:nvSpPr>
          <p:cNvPr id="786" name="Google Shape;786;p49">
            <a:hlinkClick r:id="rId5"/>
          </p:cNvPr>
          <p:cNvSpPr txBox="1"/>
          <p:nvPr/>
        </p:nvSpPr>
        <p:spPr>
          <a:xfrm>
            <a:off x="4501425" y="47193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latin typeface="Ubuntu"/>
                <a:ea typeface="Ubuntu"/>
                <a:cs typeface="Ubuntu"/>
                <a:sym typeface="Ubuntu"/>
              </a:rPr>
              <a:t>Pour plus de détails : campus.recit.qc.ca</a:t>
            </a:r>
            <a:endParaRPr sz="1600" b="1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87" name="Google Shape;787;p49"/>
          <p:cNvSpPr txBox="1">
            <a:spLocks noGrp="1"/>
          </p:cNvSpPr>
          <p:nvPr>
            <p:ph type="ctrTitle"/>
          </p:nvPr>
        </p:nvSpPr>
        <p:spPr>
          <a:xfrm>
            <a:off x="20225" y="2723675"/>
            <a:ext cx="6754200" cy="1143000"/>
          </a:xfrm>
          <a:prstGeom prst="rect">
            <a:avLst/>
          </a:prstGeom>
          <a:solidFill>
            <a:srgbClr val="202D36">
              <a:alpha val="4865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FFFFFF"/>
                </a:solidFill>
              </a:rPr>
              <a:t>Scratch Jr </a:t>
            </a:r>
            <a:endParaRPr sz="3400">
              <a:solidFill>
                <a:srgbClr val="FFFFFF"/>
              </a:solidFill>
            </a:endParaRPr>
          </a:p>
          <a:p>
            <a:pPr marL="720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400">
              <a:solidFill>
                <a:srgbClr val="FFFFFF"/>
              </a:solidFill>
            </a:endParaRPr>
          </a:p>
        </p:txBody>
      </p:sp>
      <p:pic>
        <p:nvPicPr>
          <p:cNvPr id="788" name="Google Shape;788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379377" y="425200"/>
            <a:ext cx="1644851" cy="1224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9" name="Google Shape;789;p49"/>
          <p:cNvSpPr txBox="1"/>
          <p:nvPr/>
        </p:nvSpPr>
        <p:spPr>
          <a:xfrm>
            <a:off x="20225" y="3436175"/>
            <a:ext cx="3081000" cy="139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30 septembre 2020</a:t>
            </a:r>
            <a:endParaRPr sz="20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De 11 h 45 à 12 h 45</a:t>
            </a:r>
            <a:endParaRPr sz="20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000" b="1">
              <a:solidFill>
                <a:schemeClr val="lt1"/>
              </a:solidFill>
              <a:latin typeface="Ubuntu"/>
              <a:ea typeface="Ubuntu"/>
              <a:cs typeface="Ubuntu"/>
              <a:sym typeface="Ubuntu"/>
            </a:endParaRPr>
          </a:p>
          <a:p>
            <a:pPr marL="107999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Sonya Fiset et</a:t>
            </a:r>
            <a:r>
              <a:rPr lang="en" sz="2000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2000" b="1">
                <a:solidFill>
                  <a:schemeClr val="lt1"/>
                </a:solidFill>
                <a:latin typeface="Ubuntu"/>
                <a:ea typeface="Ubuntu"/>
                <a:cs typeface="Ubuntu"/>
                <a:sym typeface="Ubuntu"/>
              </a:rPr>
              <a:t>Marc-André Mercier</a:t>
            </a:r>
            <a:endParaRPr sz="2000" b="1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90" name="Google Shape;790;p4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5775" y="364725"/>
            <a:ext cx="3431422" cy="1285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1044</Words>
  <Application>Microsoft Office PowerPoint</Application>
  <PresentationFormat>Affichage à l'écran (16:9)</PresentationFormat>
  <Paragraphs>206</Paragraphs>
  <Slides>23</Slides>
  <Notes>23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23</vt:i4>
      </vt:variant>
    </vt:vector>
  </HeadingPairs>
  <TitlesOfParts>
    <vt:vector size="34" baseType="lpstr">
      <vt:lpstr>Dosis</vt:lpstr>
      <vt:lpstr>Roboto</vt:lpstr>
      <vt:lpstr>Nixie One</vt:lpstr>
      <vt:lpstr>Open Sans</vt:lpstr>
      <vt:lpstr>Ubuntu</vt:lpstr>
      <vt:lpstr>Viga</vt:lpstr>
      <vt:lpstr>Arial</vt:lpstr>
      <vt:lpstr>Bangers</vt:lpstr>
      <vt:lpstr>Sniglet</vt:lpstr>
      <vt:lpstr>Friar template</vt:lpstr>
      <vt:lpstr>Simple Light</vt:lpstr>
      <vt:lpstr>Scratch Jr  </vt:lpstr>
      <vt:lpstr>Initiation à ScratchJr  Lien de la présentation :  http://bit.ly/mst30sept20</vt:lpstr>
      <vt:lpstr>Plan de la rencontre</vt:lpstr>
      <vt:lpstr>Présentation PowerPoint</vt:lpstr>
      <vt:lpstr>Présentation PowerPoint</vt:lpstr>
      <vt:lpstr>Connaissez-vous ScratchJr?</vt:lpstr>
      <vt:lpstr>Enseigner la programmation… Pourquoi?</vt:lpstr>
      <vt:lpstr>Enseigner la programmation… Pourquoi?</vt:lpstr>
      <vt:lpstr>Présentation PowerPoint</vt:lpstr>
      <vt:lpstr>L’engagement de l’élève</vt:lpstr>
      <vt:lpstr>Des outils pour s’initier à la programmation</vt:lpstr>
      <vt:lpstr>Des outils pour s’initier à la programmation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Autres ressources :</vt:lpstr>
      <vt:lpstr>Obtenez votre  badge de participation</vt:lpstr>
      <vt:lpstr>Lien du formulaire de rétroaction</vt:lpstr>
      <vt:lpstr>MERCI !</vt:lpstr>
      <vt:lpstr>Scratch Jr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 Jr  </dc:title>
  <dc:creator>Sonya Fiset</dc:creator>
  <cp:lastModifiedBy>Sonya Fiset</cp:lastModifiedBy>
  <cp:revision>1</cp:revision>
  <dcterms:modified xsi:type="dcterms:W3CDTF">2020-09-28T14:11:24Z</dcterms:modified>
</cp:coreProperties>
</file>