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embeddedFontLst>
    <p:embeddedFont>
      <p:font typeface="Amatic SC" panose="020B0604020202020204" charset="-79"/>
      <p:regular r:id="rId24"/>
      <p:bold r:id="rId25"/>
    </p:embeddedFont>
    <p:embeddedFont>
      <p:font typeface="Bangers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Just Another Hand" panose="020B0604020202020204" charset="0"/>
      <p:regular r:id="rId31"/>
    </p:embeddedFont>
    <p:embeddedFont>
      <p:font typeface="Loved by the King" panose="020B0604020202020204" charset="0"/>
      <p:regular r:id="rId32"/>
    </p:embeddedFont>
    <p:embeddedFont>
      <p:font typeface="Merriweather" panose="020B0604020202020204" charset="0"/>
      <p:regular r:id="rId33"/>
      <p:bold r:id="rId34"/>
      <p:italic r:id="rId35"/>
      <p:boldItalic r:id="rId36"/>
    </p:embeddedFont>
    <p:embeddedFont>
      <p:font typeface="Ubuntu" panose="020B0604020202020204" charset="0"/>
      <p:regular r:id="rId37"/>
      <p:bold r:id="rId38"/>
      <p:italic r:id="rId39"/>
      <p:boldItalic r:id="rId40"/>
    </p:embeddedFont>
    <p:embeddedFont>
      <p:font typeface="Varela Round" panose="020B0604020202020204" charset="-79"/>
      <p:regular r:id="rId41"/>
    </p:embeddedFont>
    <p:embeddedFont>
      <p:font typeface="Verdana" panose="020B0604030504040204" pitchFamily="34" charset="0"/>
      <p:regular r:id="rId42"/>
      <p:bold r:id="rId43"/>
      <p:italic r:id="rId44"/>
      <p:boldItalic r:id="rId45"/>
    </p:embeddedFont>
    <p:embeddedFont>
      <p:font typeface="Viga" panose="020B0604020202020204" charset="0"/>
      <p:regular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6.fntdata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0" Type="http://schemas.openxmlformats.org/officeDocument/2006/relationships/slide" Target="slides/slide18.xml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genial.ly/5d812659369a7d0fc95ca03b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it.ly/DCFanimatedwheel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orms.office.com/Pages/ShareFormPage.aspx?id=EF61Z5BlXEaXCQTxot_EPGUpWRFJktxEiclxsdXYqidUMDY4WDVCVUhURDRFMUMyOE1KNUVFWlhYMi4u&amp;sharetoken=QC17Zzw0pqD2LQua1dsE" TargetMode="External"/><Relationship Id="rId5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Relationship Id="rId4" Type="http://schemas.openxmlformats.org/officeDocument/2006/relationships/hyperlink" Target="https://docs.google.com/forms/u/0/d/1TVr-D7dLeTECrrlAC0QzsKpxG4wU2zqfXUfd9_u9Bnk/copy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7" Type="http://schemas.openxmlformats.org/officeDocument/2006/relationships/hyperlink" Target="https://docs.google.com/document/d/1WirA-AReBRLJX5fP11XwF0DT7EJVQDicNqLLLPqH6dU/edit?usp=sharing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scratchmathematique1" TargetMode="External"/><Relationship Id="rId5" Type="http://schemas.openxmlformats.org/officeDocument/2006/relationships/hyperlink" Target="https://campus.recit.qc.ca/math%c3%a9matique-science-et-technologie/mstdistance10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assign/view.php?id=8731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ga1411203c2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6" name="Google Shape;1856;ga1411203c2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Google Shape;1860;g560c8b77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1" name="Google Shape;1861;g560c8b772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Carolyn Bilingue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Consignes pour le clavardage, réponses et suivis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Ajustement de l’atelier MeetUp vu le nombre de participants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Problèmes techniques à la compagnie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g641d8313f1_1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1" name="Google Shape;1881;g641d8313f1_1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interactive en français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https://view.genial.ly/5d812659369a7d0fc95ca03b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Interactive version in English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https://bit.ly/DCFanimatedwheel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557cbf9293_2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557cbf9293_2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ga1411203c2_12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0" name="Google Shape;1900;ga1411203c2_12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655a27c9e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655a27c9e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Montrer le programme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blocs et Craig explique le changement de langue et on travaille en parallèle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Lorsque Sonya retourne en francais, Craig indique que la couleur des bloques permet de suivre peu importe du langage utilisé par les participants.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Scratch bilingue, libre de droit, programmation par blocs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du programme de la chauve-souris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lutin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arrière-plan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Événement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Apparence dire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son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mouvement, glisse en position aléatoire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costume et basculer vers l’autre costume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attendre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655a27c9e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655a27c9e8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Changer la langue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du programme de la chauve-souris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lutin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arrière-plan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Événement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Apparence dire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son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mouvement, glisse en position aléatoire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costume et basculer vers l’autre costume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attendre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g551dad0ba9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g551dad0ba9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Démonstration par blocs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Parler des autres extensions MM… lien des robots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65c30e7b1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65c30e7b1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4d1856490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4d1856490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655a27c9e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655a27c9e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Animation du programme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g655a27c9e8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2" name="Google Shape;1962;g655a27c9e8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a1411203c2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a1411203c2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en FR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Google en EN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https://docs.google.com/forms/u/0/d/1TVr-D7dLeTECrrlAC0QzsKpxG4wU2zqfXUfd9_u9Bnk/copy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FR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EN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https://forms.office.com/Pages/ShareFormPage.aspx?id=EF61Z5BlXEaXCQTxot_EPGUpWRFJktxEiclxsdXYqidUMDY4WDVCVUhURDRFMUMyOE1KNUVFWlhYMi4u&amp;sharetoken=QC17Zzw0pqD2LQua1dsE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a1411203c2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a1411203c2_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Carolyn bilingue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27 November 2020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ga1411203c2_7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2" name="Google Shape;1982;ga1411203c2_7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CT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ga1411203c2_1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6" name="Google Shape;1996;ga1411203c2_1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a9b2350cc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3" name="Google Shape;2003;ga9b2350cc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a1411203c2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3" name="Google Shape;2013;ga1411203c2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Many Scratch resources exist in English and in French.  We provided a link ‘Fiche de resources FR et EN’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https://docs.google.com/document/d/1WirA-AReBRLJX5fP11XwF0DT7EJVQDicNqLLLPqH6dU/edit?usp=sharing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a1411203c2_1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a1411203c2_1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badge participation : </a:t>
            </a:r>
            <a:r>
              <a:rPr lang="en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https://campus.recit.qc.ca/mod/assign/view.php?id=8731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g55f106013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7" name="Google Shape;2027;g55f106013a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4433"/>
            <a:ext cx="9159995" cy="5152574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1820363"/>
            <a:ext cx="4761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-4"/>
            <a:ext cx="9152065" cy="5147920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411894"/>
            <a:ext cx="6028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2497163"/>
            <a:ext cx="6028200" cy="79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4433"/>
            <a:ext cx="9159995" cy="5152574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1990350"/>
            <a:ext cx="54792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312800"/>
            <a:ext cx="6880500" cy="34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329863"/>
            <a:ext cx="3339600" cy="3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329863"/>
            <a:ext cx="3339600" cy="3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279069"/>
            <a:ext cx="2296500" cy="3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279069"/>
            <a:ext cx="2296500" cy="3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279069"/>
            <a:ext cx="2296500" cy="353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4085775"/>
            <a:ext cx="8229600" cy="42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4">
    <p:spTree>
      <p:nvGrpSpPr>
        <p:cNvPr id="1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14" name="Google Shape;1814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ldNum" idx="12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5">
    <p:spTree>
      <p:nvGrpSpPr>
        <p:cNvPr id="1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18" name="Google Shape;1818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6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sldNum" idx="12"/>
          </p:nvPr>
        </p:nvSpPr>
        <p:spPr>
          <a:xfrm>
            <a:off x="8472458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9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0" name="Google Shape;1830;p19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32" name="Google Shape;1832;p1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p20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5" name="Google Shape;1835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836" name="Google Shape;1836;p20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837" name="Google Shape;1837;p2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21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0" name="Google Shape;1840;p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841" name="Google Shape;1841;p21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842" name="Google Shape;1842;p21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843" name="Google Shape;1843;p2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Google Shape;1845;p22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6" name="Google Shape;1846;p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847" name="Google Shape;1847;p22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23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1851" name="Google Shape;1851;p23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24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737325"/>
            <a:ext cx="68805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427100"/>
            <a:ext cx="6880500" cy="3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26" name="Google Shape;1826;p1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bit.ly/jne13nov20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hyperlink" Target="https://bit.ly/DCFanimatedwheel" TargetMode="External"/><Relationship Id="rId4" Type="http://schemas.openxmlformats.org/officeDocument/2006/relationships/hyperlink" Target="https://view.genial.ly/5d812659369a7d0fc95ca03b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hyperlink" Target="https://scratch.mit.edu/projects/29802955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hyperlink" Target="https://scratch.mit.edu/projects/29802955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8923321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8923321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ratch.mit.edu/projects/277692898" TargetMode="External"/><Relationship Id="rId5" Type="http://schemas.openxmlformats.org/officeDocument/2006/relationships/hyperlink" Target="https://scratch.mit.edu/projects/142745286" TargetMode="External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9138999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hyperlink" Target="https://docs.google.com/presentation/d/1TeTtgX2VzOU1yqyAMDRW3v05NWrWg_QoVKwGClFLPlQ/edit#slide=id.p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9138999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hyperlink" Target="https://docs.google.com/presentation/d/1eOGBwpQc3B5RkrmbfvH1TvlFW7QplWKzdaWavttcap8/edit?usp=shari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forms.office.com/Pages/ShareFormPage.aspx?id=EF61Z5BlXEaXCQTxot_EPGUpWRFJktxEiclxsdXYqidUMDY4WDVCVUhURDRFMUMyOE1KNUVFWlhYMi4u&amp;sharetoken=QC17Zzw0pqD2LQua1dsE" TargetMode="External"/><Relationship Id="rId5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Relationship Id="rId4" Type="http://schemas.openxmlformats.org/officeDocument/2006/relationships/hyperlink" Target="https://docs.google.com/forms/u/0/d/1TVr-D7dLeTECrrlAC0QzsKpxG4wU2zqfXUfd9_u9Bnk/copy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hyperlink" Target="http://scratched.gse.harvard.edu/meetups/files/Guide_20160904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meetup.com/ScratchEd-Quebec/events/274534873/" TargetMode="Externa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google.com/document/d/1WirA-AReBRLJX5fP11XwF0DT7EJVQDicNqLLLPqH6dU/edit?usp=sharing" TargetMode="External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mailto:ocs@learnquebec.ca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equipe@recitmst.qc.ca" TargetMode="External"/><Relationship Id="rId5" Type="http://schemas.openxmlformats.org/officeDocument/2006/relationships/image" Target="../media/image30.png"/><Relationship Id="rId4" Type="http://schemas.openxmlformats.org/officeDocument/2006/relationships/hyperlink" Target="https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8" name="Google Shape;18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p26"/>
          <p:cNvSpPr txBox="1">
            <a:spLocks noGrp="1"/>
          </p:cNvSpPr>
          <p:nvPr>
            <p:ph type="body" idx="1"/>
          </p:nvPr>
        </p:nvSpPr>
        <p:spPr>
          <a:xfrm>
            <a:off x="1130300" y="410900"/>
            <a:ext cx="7217700" cy="25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25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et</a:t>
            </a:r>
            <a:r>
              <a:rPr lang="en" sz="2500">
                <a:solidFill>
                  <a:srgbClr val="E69138"/>
                </a:solidFill>
                <a:latin typeface="Ubuntu"/>
                <a:ea typeface="Ubuntu"/>
                <a:cs typeface="Ubuntu"/>
                <a:sym typeface="Ubuntu"/>
              </a:rPr>
              <a:t>/and</a:t>
            </a:r>
            <a:endParaRPr sz="2500">
              <a:solidFill>
                <a:srgbClr val="E69138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RÉCIT Services à la communauté anglophone</a:t>
            </a:r>
            <a:endParaRPr sz="25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38761D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38761D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endParaRPr sz="1500">
              <a:solidFill>
                <a:srgbClr val="38761D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https://bit.ly/jne13nov20</a:t>
            </a:r>
            <a:endParaRPr sz="1500">
              <a:solidFill>
                <a:srgbClr val="38761D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3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864" name="Google Shape;1864;p26"/>
          <p:cNvSpPr txBox="1"/>
          <p:nvPr/>
        </p:nvSpPr>
        <p:spPr>
          <a:xfrm>
            <a:off x="1061000" y="4566881"/>
            <a:ext cx="7356300" cy="6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65" name="Google Shape;18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7400" y="75166"/>
            <a:ext cx="1714500" cy="957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325" y="3715970"/>
            <a:ext cx="1464776" cy="1406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1763" y="3714825"/>
            <a:ext cx="1384025" cy="136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23500" y="3703850"/>
            <a:ext cx="1384000" cy="139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75225" y="3703851"/>
            <a:ext cx="1464772" cy="139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0" name="Google Shape;1870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98500" y="3714829"/>
            <a:ext cx="1464775" cy="1368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1" name="Google Shape;1871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21775" y="3675650"/>
            <a:ext cx="1400134" cy="139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2" name="Google Shape;1872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4601" y="82471"/>
            <a:ext cx="1060449" cy="102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873" name="Google Shape;1873;p26"/>
          <p:cNvSpPr txBox="1"/>
          <p:nvPr/>
        </p:nvSpPr>
        <p:spPr>
          <a:xfrm>
            <a:off x="1732425" y="2925438"/>
            <a:ext cx="1519500" cy="8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Christine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TRUESDALE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74" name="Google Shape;1874;p26"/>
          <p:cNvSpPr txBox="1"/>
          <p:nvPr/>
        </p:nvSpPr>
        <p:spPr>
          <a:xfrm>
            <a:off x="3345325" y="2925438"/>
            <a:ext cx="1714500" cy="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Thomas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STENZEL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75" name="Google Shape;1875;p26"/>
          <p:cNvSpPr txBox="1"/>
          <p:nvPr/>
        </p:nvSpPr>
        <p:spPr>
          <a:xfrm>
            <a:off x="4895425" y="2925438"/>
            <a:ext cx="1714500" cy="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Chris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COLLEY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76" name="Google Shape;1876;p26"/>
          <p:cNvSpPr txBox="1"/>
          <p:nvPr/>
        </p:nvSpPr>
        <p:spPr>
          <a:xfrm>
            <a:off x="6313175" y="2925438"/>
            <a:ext cx="1714500" cy="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Carolyn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BUTEAU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77" name="Google Shape;1877;p26"/>
          <p:cNvSpPr txBox="1"/>
          <p:nvPr/>
        </p:nvSpPr>
        <p:spPr>
          <a:xfrm>
            <a:off x="7844825" y="2925438"/>
            <a:ext cx="1714500" cy="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Craig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BULLETT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78" name="Google Shape;1878;p26"/>
          <p:cNvSpPr txBox="1"/>
          <p:nvPr/>
        </p:nvSpPr>
        <p:spPr>
          <a:xfrm>
            <a:off x="426125" y="2925438"/>
            <a:ext cx="1714500" cy="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Sonya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FISET</a:t>
            </a:r>
            <a:endParaRPr sz="1600" b="1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p27"/>
          <p:cNvSpPr txBox="1"/>
          <p:nvPr/>
        </p:nvSpPr>
        <p:spPr>
          <a:xfrm>
            <a:off x="177200" y="1101450"/>
            <a:ext cx="3210900" cy="40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Pourquoi ? Why?</a:t>
            </a: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 </a:t>
            </a:r>
            <a:r>
              <a:rPr lang="en" sz="2500" u="sng">
                <a:latin typeface="Viga"/>
                <a:ea typeface="Viga"/>
                <a:cs typeface="Viga"/>
                <a:sym typeface="Viga"/>
                <a:hlinkClick r:id="rId3"/>
              </a:rPr>
              <a:t>/ Digital Competency Framework</a:t>
            </a: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latin typeface="Viga"/>
                <a:ea typeface="Viga"/>
                <a:cs typeface="Viga"/>
                <a:sym typeface="Viga"/>
                <a:hlinkClick r:id="rId5"/>
              </a:rPr>
              <a:t>interactive version (Eng)</a:t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84" name="Google Shape;188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75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5" name="Google Shape;1885;p27"/>
          <p:cNvSpPr/>
          <p:nvPr/>
        </p:nvSpPr>
        <p:spPr>
          <a:xfrm>
            <a:off x="4623725" y="599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6" name="Google Shape;1886;p27"/>
          <p:cNvSpPr/>
          <p:nvPr/>
        </p:nvSpPr>
        <p:spPr>
          <a:xfrm>
            <a:off x="6068600" y="164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7" name="Google Shape;1887;p27"/>
          <p:cNvSpPr/>
          <p:nvPr/>
        </p:nvSpPr>
        <p:spPr>
          <a:xfrm>
            <a:off x="6155025" y="6603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27"/>
          <p:cNvSpPr/>
          <p:nvPr/>
        </p:nvSpPr>
        <p:spPr>
          <a:xfrm>
            <a:off x="7520775" y="2652550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9" name="Google Shape;1889;p27"/>
          <p:cNvSpPr/>
          <p:nvPr/>
        </p:nvSpPr>
        <p:spPr>
          <a:xfrm>
            <a:off x="5998250" y="449307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0" name="Google Shape;1890;p27"/>
          <p:cNvSpPr/>
          <p:nvPr/>
        </p:nvSpPr>
        <p:spPr>
          <a:xfrm>
            <a:off x="3070400" y="250162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1" name="Google Shape;1891;p27"/>
          <p:cNvSpPr/>
          <p:nvPr/>
        </p:nvSpPr>
        <p:spPr>
          <a:xfrm>
            <a:off x="3354675" y="3775025"/>
            <a:ext cx="1220400" cy="4350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28"/>
          <p:cNvSpPr txBox="1"/>
          <p:nvPr/>
        </p:nvSpPr>
        <p:spPr>
          <a:xfrm>
            <a:off x="3705775" y="1210913"/>
            <a:ext cx="153900" cy="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897" name="Google Shape;189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11929"/>
            <a:ext cx="8991601" cy="4955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p29"/>
          <p:cNvSpPr txBox="1"/>
          <p:nvPr/>
        </p:nvSpPr>
        <p:spPr>
          <a:xfrm>
            <a:off x="3705775" y="1210913"/>
            <a:ext cx="153900" cy="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03" name="Google Shape;190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25" y="1287313"/>
            <a:ext cx="8688264" cy="3351187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29"/>
          <p:cNvSpPr txBox="1"/>
          <p:nvPr/>
        </p:nvSpPr>
        <p:spPr>
          <a:xfrm>
            <a:off x="190725" y="343675"/>
            <a:ext cx="91065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585858"/>
                </a:solidFill>
                <a:latin typeface="Viga"/>
                <a:ea typeface="Viga"/>
                <a:cs typeface="Viga"/>
                <a:sym typeface="Viga"/>
              </a:rPr>
              <a:t> Learners' engagement according to levels of ICT usage </a:t>
            </a:r>
            <a:endParaRPr sz="1800" b="1">
              <a:solidFill>
                <a:srgbClr val="585858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585858"/>
                </a:solidFill>
                <a:latin typeface="Viga"/>
                <a:ea typeface="Viga"/>
                <a:cs typeface="Viga"/>
                <a:sym typeface="Viga"/>
              </a:rPr>
              <a:t>(Passive-Participatory Model)</a:t>
            </a:r>
            <a:endParaRPr sz="22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30"/>
          <p:cNvSpPr txBox="1">
            <a:spLocks noGrp="1"/>
          </p:cNvSpPr>
          <p:nvPr>
            <p:ph type="body" idx="1"/>
          </p:nvPr>
        </p:nvSpPr>
        <p:spPr>
          <a:xfrm>
            <a:off x="257425" y="1225950"/>
            <a:ext cx="4471200" cy="34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Allez à </a:t>
            </a:r>
            <a:r>
              <a:rPr lang="en" sz="2000" i="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Cliquez sur «Créer» en haut à droite.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Cliquez sur         en haut à gauche pour choisir la langue.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Enregistrez le programme sur 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votre appareil ou créez-vous un compte.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10" name="Google Shape;1910;p30"/>
          <p:cNvSpPr txBox="1"/>
          <p:nvPr/>
        </p:nvSpPr>
        <p:spPr>
          <a:xfrm>
            <a:off x="1737175" y="1365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1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du programme</a:t>
            </a:r>
            <a:endParaRPr sz="16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11" name="Google Shape;191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6429" y="235851"/>
            <a:ext cx="1953750" cy="14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4300" y="2801613"/>
            <a:ext cx="404663" cy="303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06400" y="2571750"/>
            <a:ext cx="4092400" cy="246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31"/>
          <p:cNvSpPr txBox="1">
            <a:spLocks noGrp="1"/>
          </p:cNvSpPr>
          <p:nvPr>
            <p:ph type="body" idx="1"/>
          </p:nvPr>
        </p:nvSpPr>
        <p:spPr>
          <a:xfrm>
            <a:off x="263575" y="931000"/>
            <a:ext cx="4981200" cy="40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Go to </a:t>
            </a: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br>
              <a:rPr lang="en" sz="1800">
                <a:latin typeface="Ubuntu"/>
                <a:ea typeface="Ubuntu"/>
                <a:cs typeface="Ubuntu"/>
                <a:sym typeface="Ubuntu"/>
              </a:rPr>
            </a:b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Click “Create” (top right). </a:t>
            </a:r>
            <a:b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Use drop down            to select your preferred language.</a:t>
            </a:r>
            <a:b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Save your project to your computer using “File”</a:t>
            </a:r>
            <a:endParaRPr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(top left).</a:t>
            </a:r>
            <a:b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1800" i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19" name="Google Shape;1919;p31"/>
          <p:cNvSpPr txBox="1"/>
          <p:nvPr/>
        </p:nvSpPr>
        <p:spPr>
          <a:xfrm>
            <a:off x="1737175" y="-15844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1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Hands-on time!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20" name="Google Shape;192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1775" y="731650"/>
            <a:ext cx="2122700" cy="159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1" name="Google Shape;1921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1838" y="2095038"/>
            <a:ext cx="404663" cy="303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2" name="Google Shape;1922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3519" y="2584800"/>
            <a:ext cx="3696874" cy="236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32"/>
          <p:cNvSpPr txBox="1"/>
          <p:nvPr/>
        </p:nvSpPr>
        <p:spPr>
          <a:xfrm>
            <a:off x="701475" y="136550"/>
            <a:ext cx="68910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1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Outil de dessin (Stylo)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du programme</a:t>
            </a:r>
            <a:endParaRPr sz="1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28" name="Google Shape;1928;p32"/>
          <p:cNvSpPr txBox="1"/>
          <p:nvPr/>
        </p:nvSpPr>
        <p:spPr>
          <a:xfrm>
            <a:off x="588750" y="1290475"/>
            <a:ext cx="8576100" cy="3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Ajouter l’extension «Stylo» 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Programmer tracer un carré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Autres possibilités :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Rectangle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Triangle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Pentagone, hexagone...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Étoile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Dessiner un motif créatif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29" name="Google Shape;192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2752" y="1457675"/>
            <a:ext cx="2941650" cy="321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0" name="Google Shape;193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3750" y="1290475"/>
            <a:ext cx="5905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33"/>
          <p:cNvSpPr txBox="1"/>
          <p:nvPr/>
        </p:nvSpPr>
        <p:spPr>
          <a:xfrm>
            <a:off x="1737175" y="136550"/>
            <a:ext cx="61200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1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The Drawing Tool (Pen)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36" name="Google Shape;1936;p33"/>
          <p:cNvSpPr txBox="1"/>
          <p:nvPr/>
        </p:nvSpPr>
        <p:spPr>
          <a:xfrm>
            <a:off x="588750" y="1299700"/>
            <a:ext cx="8576100" cy="3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Add the “Pen” Extension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Write a program to draw a square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More challenges - Draw a: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Rectangle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Triangle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Pentagon, Hexagon…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Star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Creative Design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37" name="Google Shape;193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6725" y="1147925"/>
            <a:ext cx="59055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8" name="Google Shape;193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1203" y="1404300"/>
            <a:ext cx="2387975" cy="35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3" name="Google Shape;1943;p34"/>
          <p:cNvSpPr txBox="1"/>
          <p:nvPr/>
        </p:nvSpPr>
        <p:spPr>
          <a:xfrm>
            <a:off x="959425" y="-92058"/>
            <a:ext cx="7419300" cy="14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D’autres défis géométriques…</a:t>
            </a:r>
            <a:endParaRPr sz="36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latin typeface="Viga"/>
                <a:ea typeface="Viga"/>
                <a:cs typeface="Viga"/>
                <a:sym typeface="Viga"/>
              </a:rPr>
              <a:t>Other Geometry Challenges... </a:t>
            </a:r>
            <a:endParaRPr sz="36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>
              <a:solidFill>
                <a:srgbClr val="222222"/>
              </a:solidFill>
              <a:highlight>
                <a:srgbClr val="F8F9FA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44" name="Google Shape;1944;p34"/>
          <p:cNvSpPr/>
          <p:nvPr/>
        </p:nvSpPr>
        <p:spPr>
          <a:xfrm>
            <a:off x="4826475" y="1223925"/>
            <a:ext cx="1984200" cy="429900"/>
          </a:xfrm>
          <a:prstGeom prst="wedgeRoundRectCallout">
            <a:avLst>
              <a:gd name="adj1" fmla="val -29860"/>
              <a:gd name="adj2" fmla="val 392116"/>
              <a:gd name="adj3" fmla="val 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</a:rPr>
              <a:t>Sine Law</a:t>
            </a:r>
            <a:endParaRPr sz="2200" b="1">
              <a:solidFill>
                <a:srgbClr val="FFFFFF"/>
              </a:solidFill>
            </a:endParaRPr>
          </a:p>
        </p:txBody>
      </p:sp>
      <p:sp>
        <p:nvSpPr>
          <p:cNvPr id="1945" name="Google Shape;1945;p34"/>
          <p:cNvSpPr/>
          <p:nvPr/>
        </p:nvSpPr>
        <p:spPr>
          <a:xfrm>
            <a:off x="852425" y="4561200"/>
            <a:ext cx="2659500" cy="429900"/>
          </a:xfrm>
          <a:prstGeom prst="wedgeRoundRectCallout">
            <a:avLst>
              <a:gd name="adj1" fmla="val -14201"/>
              <a:gd name="adj2" fmla="val -295286"/>
              <a:gd name="adj3" fmla="val 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Pythagorean Theorem</a:t>
            </a:r>
            <a:endParaRPr sz="1800" b="1">
              <a:solidFill>
                <a:srgbClr val="FFFFFF"/>
              </a:solidFill>
            </a:endParaRPr>
          </a:p>
        </p:txBody>
      </p:sp>
      <p:pic>
        <p:nvPicPr>
          <p:cNvPr id="1946" name="Google Shape;194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325" y="1544562"/>
            <a:ext cx="3274631" cy="24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7250" y="2397825"/>
            <a:ext cx="3376837" cy="2532638"/>
          </a:xfrm>
          <a:prstGeom prst="rect">
            <a:avLst/>
          </a:prstGeom>
          <a:noFill/>
          <a:ln>
            <a:noFill/>
          </a:ln>
        </p:spPr>
      </p:pic>
      <p:sp>
        <p:nvSpPr>
          <p:cNvPr id="1948" name="Google Shape;1948;p34"/>
          <p:cNvSpPr/>
          <p:nvPr/>
        </p:nvSpPr>
        <p:spPr>
          <a:xfrm>
            <a:off x="944225" y="4000500"/>
            <a:ext cx="2567700" cy="429900"/>
          </a:xfrm>
          <a:prstGeom prst="wedgeRoundRectCallout">
            <a:avLst>
              <a:gd name="adj1" fmla="val -14201"/>
              <a:gd name="adj2" fmla="val -295286"/>
              <a:gd name="adj3" fmla="val 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1949" name="Google Shape;1949;p34"/>
          <p:cNvSpPr txBox="1"/>
          <p:nvPr/>
        </p:nvSpPr>
        <p:spPr>
          <a:xfrm>
            <a:off x="904450" y="4015406"/>
            <a:ext cx="26595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</a:rPr>
              <a:t>Relation de </a:t>
            </a:r>
            <a:r>
              <a:rPr lang="en" sz="1800" b="1" u="sng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Pythagore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1950" name="Google Shape;1950;p34"/>
          <p:cNvSpPr/>
          <p:nvPr/>
        </p:nvSpPr>
        <p:spPr>
          <a:xfrm>
            <a:off x="4752825" y="1810875"/>
            <a:ext cx="2226600" cy="429900"/>
          </a:xfrm>
          <a:prstGeom prst="wedgeRoundRectCallout">
            <a:avLst>
              <a:gd name="adj1" fmla="val -29860"/>
              <a:gd name="adj2" fmla="val 392116"/>
              <a:gd name="adj3" fmla="val 0"/>
            </a:avLst>
          </a:prstGeom>
          <a:solidFill>
            <a:srgbClr val="00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1" name="Google Shape;1951;p34"/>
          <p:cNvSpPr txBox="1"/>
          <p:nvPr/>
        </p:nvSpPr>
        <p:spPr>
          <a:xfrm>
            <a:off x="4923375" y="1851975"/>
            <a:ext cx="22266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</a:rPr>
              <a:t>Loi des </a:t>
            </a:r>
            <a:r>
              <a:rPr lang="en" sz="2200" b="1" u="sng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sinus</a:t>
            </a:r>
            <a:endParaRPr sz="22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35"/>
          <p:cNvSpPr txBox="1">
            <a:spLocks noGrp="1"/>
          </p:cNvSpPr>
          <p:nvPr>
            <p:ph type="body" idx="1"/>
          </p:nvPr>
        </p:nvSpPr>
        <p:spPr>
          <a:xfrm>
            <a:off x="257425" y="1198300"/>
            <a:ext cx="4377300" cy="27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Somme de 2 nombres </a:t>
            </a:r>
            <a:endParaRPr sz="2200" i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i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lang="en" sz="2200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.	</a:t>
            </a: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Possibilité :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●"/>
            </a:pPr>
            <a:r>
              <a:rPr lang="en" sz="2200" b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somme de 3 ou 4 nombres</a:t>
            </a:r>
            <a:endParaRPr sz="2200" b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●"/>
            </a:pPr>
            <a:r>
              <a:rPr lang="en" sz="2200" b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produit de 2 nombres</a:t>
            </a:r>
            <a:endParaRPr sz="2200" b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●"/>
            </a:pPr>
            <a:r>
              <a:rPr lang="en" sz="2200" b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moyenne de 2, 3 ou 4 nombres</a:t>
            </a:r>
            <a:endParaRPr sz="2200" b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3.  Blocs «Capteurs» et   «réponse» 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i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             </a:t>
            </a:r>
            <a:endParaRPr sz="2400" i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000000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57" name="Google Shape;1957;p35"/>
          <p:cNvSpPr txBox="1"/>
          <p:nvPr/>
        </p:nvSpPr>
        <p:spPr>
          <a:xfrm>
            <a:off x="905850" y="136550"/>
            <a:ext cx="71136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1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La somme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du programme</a:t>
            </a:r>
            <a:endParaRPr sz="40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58" name="Google Shape;1958;p35"/>
          <p:cNvSpPr txBox="1"/>
          <p:nvPr/>
        </p:nvSpPr>
        <p:spPr>
          <a:xfrm>
            <a:off x="5134538" y="4391875"/>
            <a:ext cx="27831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Suivez le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r>
              <a:rPr lang="en" sz="24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59" name="Google Shape;195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3675" y="1199721"/>
            <a:ext cx="4377300" cy="3142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  <a:effectLst/>
      </p:bgPr>
    </p:bg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36"/>
          <p:cNvSpPr txBox="1">
            <a:spLocks noGrp="1"/>
          </p:cNvSpPr>
          <p:nvPr>
            <p:ph type="body" idx="1"/>
          </p:nvPr>
        </p:nvSpPr>
        <p:spPr>
          <a:xfrm>
            <a:off x="257425" y="1013950"/>
            <a:ext cx="5341200" cy="401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Challenge 1: Sum of 2 numbers</a:t>
            </a:r>
            <a:b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Can you apply the same principles to these additional challenges: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○"/>
            </a:pPr>
            <a:r>
              <a:rPr lang="en" sz="2200" b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Sum of 3 or 4 numbers</a:t>
            </a:r>
            <a:endParaRPr sz="2200" b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○"/>
            </a:pPr>
            <a:r>
              <a:rPr lang="en" sz="2200" b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Product of 2 numbers</a:t>
            </a:r>
            <a:endParaRPr sz="2200" b="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○"/>
            </a:pPr>
            <a:r>
              <a:rPr lang="en" sz="2200" b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Average of 2, 3, or 4 numbers.</a:t>
            </a:r>
            <a:b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Challenge: Use the sensing blocks “ask” and “answer” to ask for the user’s name and then greet them.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65" name="Google Shape;1965;p36"/>
          <p:cNvSpPr txBox="1"/>
          <p:nvPr/>
        </p:nvSpPr>
        <p:spPr>
          <a:xfrm>
            <a:off x="453900" y="60350"/>
            <a:ext cx="7882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1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A Sum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4000" b="1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66" name="Google Shape;1966;p36"/>
          <p:cNvSpPr txBox="1"/>
          <p:nvPr/>
        </p:nvSpPr>
        <p:spPr>
          <a:xfrm>
            <a:off x="5598613" y="4311875"/>
            <a:ext cx="27831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Follow the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r>
              <a:rPr lang="en" sz="24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67" name="Google Shape;196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9900" y="946931"/>
            <a:ext cx="3374794" cy="2782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37"/>
          <p:cNvSpPr txBox="1"/>
          <p:nvPr/>
        </p:nvSpPr>
        <p:spPr>
          <a:xfrm>
            <a:off x="186450" y="1260775"/>
            <a:ext cx="87711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300"/>
              <a:buFont typeface="Ubuntu"/>
              <a:buChar char="●"/>
            </a:pPr>
            <a:r>
              <a:rPr lang="en" sz="2300" b="1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 </a:t>
            </a:r>
            <a:r>
              <a:rPr lang="en" sz="2300" b="1">
                <a:latin typeface="Ubuntu"/>
                <a:ea typeface="Ubuntu"/>
                <a:cs typeface="Ubuntu"/>
                <a:sym typeface="Ubuntu"/>
              </a:rPr>
              <a:t>Using a learning management tool</a:t>
            </a:r>
            <a:br>
              <a:rPr lang="en" sz="2300" b="1">
                <a:latin typeface="Ubuntu"/>
                <a:ea typeface="Ubuntu"/>
                <a:cs typeface="Ubuntu"/>
                <a:sym typeface="Ubuntu"/>
              </a:rPr>
            </a:br>
            <a:endParaRPr sz="23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300"/>
              <a:buFont typeface="Ubuntu"/>
              <a:buChar char="●"/>
            </a:pPr>
            <a:r>
              <a:rPr lang="en" sz="2300" b="1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</a:t>
            </a:r>
            <a:r>
              <a:rPr lang="en" sz="2300" b="1">
                <a:latin typeface="Ubuntu"/>
                <a:ea typeface="Ubuntu"/>
                <a:cs typeface="Ubuntu"/>
                <a:sym typeface="Ubuntu"/>
              </a:rPr>
              <a:t>Using an online form to collate students’ programs</a:t>
            </a:r>
            <a:br>
              <a:rPr lang="en" sz="2300" b="1">
                <a:latin typeface="Ubuntu"/>
                <a:ea typeface="Ubuntu"/>
                <a:cs typeface="Ubuntu"/>
                <a:sym typeface="Ubuntu"/>
              </a:rPr>
            </a:br>
            <a:r>
              <a:rPr lang="en" sz="2300" b="1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Google en </a:t>
            </a:r>
            <a:r>
              <a:rPr lang="en" sz="23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FR</a:t>
            </a:r>
            <a:r>
              <a:rPr lang="en" sz="2300" b="1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 </a:t>
            </a:r>
            <a:r>
              <a:rPr lang="en" sz="2300" b="1">
                <a:latin typeface="Ubuntu"/>
                <a:ea typeface="Ubuntu"/>
                <a:cs typeface="Ubuntu"/>
                <a:sym typeface="Ubuntu"/>
              </a:rPr>
              <a:t>Google Form in </a:t>
            </a:r>
            <a:r>
              <a:rPr lang="en" sz="2300" b="1" u="sng">
                <a:latin typeface="Ubuntu"/>
                <a:ea typeface="Ubuntu"/>
                <a:cs typeface="Ubuntu"/>
                <a:sym typeface="Ubuntu"/>
                <a:hlinkClick r:id="rId4"/>
              </a:rPr>
              <a:t>EN</a:t>
            </a:r>
            <a:br>
              <a:rPr lang="en" sz="2300" b="1">
                <a:latin typeface="Ubuntu"/>
                <a:ea typeface="Ubuntu"/>
                <a:cs typeface="Ubuntu"/>
                <a:sym typeface="Ubuntu"/>
              </a:rPr>
            </a:br>
            <a:r>
              <a:rPr lang="en" sz="2300" b="1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Microsoft en </a:t>
            </a:r>
            <a:r>
              <a:rPr lang="en" sz="23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FR</a:t>
            </a:r>
            <a:r>
              <a:rPr lang="en" sz="2300" b="1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 </a:t>
            </a:r>
            <a:r>
              <a:rPr lang="en" sz="2300" b="1">
                <a:latin typeface="Ubuntu"/>
                <a:ea typeface="Ubuntu"/>
                <a:cs typeface="Ubuntu"/>
                <a:sym typeface="Ubuntu"/>
              </a:rPr>
              <a:t>Microsoft form in </a:t>
            </a:r>
            <a:r>
              <a:rPr lang="en" sz="2300" b="1" u="sng">
                <a:latin typeface="Ubuntu"/>
                <a:ea typeface="Ubuntu"/>
                <a:cs typeface="Ubuntu"/>
                <a:sym typeface="Ubuntu"/>
                <a:hlinkClick r:id="rId6"/>
              </a:rPr>
              <a:t>EN</a:t>
            </a:r>
            <a:endParaRPr sz="23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300">
              <a:solidFill>
                <a:srgbClr val="FF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73" name="Google Shape;1973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37"/>
          <p:cNvSpPr txBox="1">
            <a:spLocks noGrp="1"/>
          </p:cNvSpPr>
          <p:nvPr>
            <p:ph type="title" idx="4294967295"/>
          </p:nvPr>
        </p:nvSpPr>
        <p:spPr>
          <a:xfrm>
            <a:off x="948525" y="645500"/>
            <a:ext cx="7052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Partager ou enseigner à distance</a:t>
            </a:r>
            <a:endParaRPr sz="30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Sharing or Teaching Online</a:t>
            </a:r>
            <a:endParaRPr sz="3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9" name="Google Shape;19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04800"/>
            <a:ext cx="8991600" cy="4533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39"/>
          <p:cNvSpPr/>
          <p:nvPr/>
        </p:nvSpPr>
        <p:spPr>
          <a:xfrm>
            <a:off x="-141" y="4153386"/>
            <a:ext cx="9144000" cy="990300"/>
          </a:xfrm>
          <a:prstGeom prst="rect">
            <a:avLst/>
          </a:prstGeom>
          <a:solidFill>
            <a:srgbClr val="FFCC00">
              <a:alpha val="7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5" name="Google Shape;1985;p39" descr="SCRAT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828" y="4153373"/>
            <a:ext cx="880336" cy="880336"/>
          </a:xfrm>
          <a:prstGeom prst="rect">
            <a:avLst/>
          </a:prstGeom>
          <a:noFill/>
          <a:ln>
            <a:noFill/>
          </a:ln>
        </p:spPr>
      </p:pic>
      <p:sp>
        <p:nvSpPr>
          <p:cNvPr id="1986" name="Google Shape;1986;p39"/>
          <p:cNvSpPr txBox="1"/>
          <p:nvPr/>
        </p:nvSpPr>
        <p:spPr>
          <a:xfrm>
            <a:off x="1367203" y="-118468"/>
            <a:ext cx="67239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n" sz="45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What is a Meetup?</a:t>
            </a:r>
            <a:endParaRPr sz="4500">
              <a:solidFill>
                <a:schemeClr val="dk1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n" sz="4500" b="0" i="0" u="none" strike="noStrike" cap="none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Qu' est-ce qu 'un ScratchEd Meetup?</a:t>
            </a:r>
            <a:endParaRPr sz="4500" b="0" i="0" u="none" strike="noStrike" cap="none">
              <a:solidFill>
                <a:schemeClr val="accent5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1987" name="Google Shape;1987;p39"/>
          <p:cNvSpPr txBox="1"/>
          <p:nvPr/>
        </p:nvSpPr>
        <p:spPr>
          <a:xfrm>
            <a:off x="6415031" y="3828806"/>
            <a:ext cx="2199000" cy="2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sng" strike="noStrike" cap="none">
                <a:solidFill>
                  <a:schemeClr val="hlink"/>
                </a:solidFill>
                <a:latin typeface="Loved by the King"/>
                <a:ea typeface="Loved by the King"/>
                <a:cs typeface="Loved by the King"/>
                <a:sym typeface="Loved by the King"/>
                <a:hlinkClick r:id="rId4"/>
              </a:rPr>
              <a:t>Image source: ScratchEd Team Meetup Guide V2</a:t>
            </a:r>
            <a:endParaRPr sz="1000" b="0" i="0" u="none" strike="noStrike" cap="none">
              <a:solidFill>
                <a:srgbClr val="000000"/>
              </a:solidFill>
              <a:latin typeface="Loved by the King"/>
              <a:ea typeface="Loved by the King"/>
              <a:cs typeface="Loved by the King"/>
              <a:sym typeface="Loved by the King"/>
            </a:endParaRPr>
          </a:p>
        </p:txBody>
      </p:sp>
      <p:pic>
        <p:nvPicPr>
          <p:cNvPr id="1988" name="Google Shape;1988;p39"/>
          <p:cNvPicPr preferRelativeResize="0"/>
          <p:nvPr/>
        </p:nvPicPr>
        <p:blipFill rotWithShape="1">
          <a:blip r:embed="rId5">
            <a:alphaModFix/>
          </a:blip>
          <a:srcRect l="1931" b="5374"/>
          <a:stretch/>
        </p:blipFill>
        <p:spPr>
          <a:xfrm>
            <a:off x="3854859" y="1981652"/>
            <a:ext cx="5269968" cy="2086462"/>
          </a:xfrm>
          <a:prstGeom prst="rect">
            <a:avLst/>
          </a:prstGeom>
          <a:noFill/>
          <a:ln>
            <a:noFill/>
          </a:ln>
        </p:spPr>
      </p:pic>
      <p:sp>
        <p:nvSpPr>
          <p:cNvPr id="1989" name="Google Shape;1989;p39"/>
          <p:cNvSpPr/>
          <p:nvPr/>
        </p:nvSpPr>
        <p:spPr>
          <a:xfrm>
            <a:off x="4381077" y="2318700"/>
            <a:ext cx="3276000" cy="117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0" name="Google Shape;1990;p39"/>
          <p:cNvSpPr txBox="1"/>
          <p:nvPr/>
        </p:nvSpPr>
        <p:spPr>
          <a:xfrm>
            <a:off x="4017560" y="2103189"/>
            <a:ext cx="3954300" cy="14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RÉSEAUTAGE + PLANIFICATION</a:t>
            </a:r>
            <a:endParaRPr sz="2800" b="0" i="0" u="none" strike="noStrike" cap="none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EXPLORATION + APPRENTISSAGE</a:t>
            </a:r>
            <a:endParaRPr sz="2800" b="0" i="0" u="none" strike="noStrike" cap="none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PARTAGE + RÉFLEXIONS</a:t>
            </a:r>
            <a:endParaRPr sz="2800" b="0" i="0" u="none" strike="noStrike" cap="none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1" name="Google Shape;1991;p39"/>
          <p:cNvSpPr/>
          <p:nvPr/>
        </p:nvSpPr>
        <p:spPr>
          <a:xfrm rot="210585">
            <a:off x="6620260" y="1724502"/>
            <a:ext cx="1807820" cy="48436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  <a:latin typeface="Just Another Hand"/>
              </a:rPr>
              <a:t>Objectifs</a:t>
            </a:r>
          </a:p>
        </p:txBody>
      </p:sp>
      <p:pic>
        <p:nvPicPr>
          <p:cNvPr id="1992" name="Google Shape;1992;p39"/>
          <p:cNvPicPr preferRelativeResize="0"/>
          <p:nvPr/>
        </p:nvPicPr>
        <p:blipFill rotWithShape="1">
          <a:blip r:embed="rId5">
            <a:alphaModFix/>
          </a:blip>
          <a:srcRect r="25031" b="12732"/>
          <a:stretch/>
        </p:blipFill>
        <p:spPr>
          <a:xfrm>
            <a:off x="-141" y="1820786"/>
            <a:ext cx="3855001" cy="2086452"/>
          </a:xfrm>
          <a:prstGeom prst="rect">
            <a:avLst/>
          </a:prstGeom>
          <a:noFill/>
          <a:ln>
            <a:noFill/>
          </a:ln>
        </p:spPr>
      </p:pic>
      <p:sp>
        <p:nvSpPr>
          <p:cNvPr id="1993" name="Google Shape;1993;p39"/>
          <p:cNvSpPr/>
          <p:nvPr/>
        </p:nvSpPr>
        <p:spPr>
          <a:xfrm rot="-189234">
            <a:off x="369778" y="1477029"/>
            <a:ext cx="633912" cy="39016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5"/>
                </a:solidFill>
                <a:latin typeface="Just Another Hand"/>
              </a:rPr>
              <a:t>Goals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8" name="Google Shape;1998;p40" descr="SCRATCh"/>
          <p:cNvPicPr preferRelativeResize="0"/>
          <p:nvPr/>
        </p:nvPicPr>
        <p:blipFill rotWithShape="1">
          <a:blip r:embed="rId3">
            <a:alphaModFix/>
          </a:blip>
          <a:srcRect l="7706"/>
          <a:stretch/>
        </p:blipFill>
        <p:spPr>
          <a:xfrm>
            <a:off x="76200" y="24900"/>
            <a:ext cx="1614475" cy="174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9" name="Google Shape;1999;p40"/>
          <p:cNvSpPr txBox="1"/>
          <p:nvPr/>
        </p:nvSpPr>
        <p:spPr>
          <a:xfrm>
            <a:off x="1673438" y="1957525"/>
            <a:ext cx="9753600" cy="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5000" b="0" i="0" u="none" strike="noStrike" cap="none">
              <a:solidFill>
                <a:srgbClr val="0097A7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2000" name="Google Shape;2000;p40"/>
          <p:cNvSpPr txBox="1"/>
          <p:nvPr/>
        </p:nvSpPr>
        <p:spPr>
          <a:xfrm>
            <a:off x="421956" y="1829175"/>
            <a:ext cx="10074900" cy="8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546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Just Another Hand"/>
              <a:buAutoNum type="arabicPeriod"/>
            </a:pPr>
            <a:r>
              <a:rPr lang="en" sz="5000">
                <a:latin typeface="Just Another Hand"/>
                <a:ea typeface="Just Another Hand"/>
                <a:cs typeface="Just Another Hand"/>
                <a:sym typeface="Just Another Hand"/>
              </a:rPr>
              <a:t>Building a community </a:t>
            </a:r>
            <a:r>
              <a:rPr lang="en" sz="5000">
                <a:solidFill>
                  <a:srgbClr val="0097A7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La communauté de pratique</a:t>
            </a:r>
            <a:endParaRPr sz="5000">
              <a:solidFill>
                <a:srgbClr val="0097A7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457200" marR="0" lvl="0" indent="-546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Just Another Hand"/>
              <a:buAutoNum type="arabicPeriod"/>
            </a:pPr>
            <a:r>
              <a:rPr lang="en" sz="5000">
                <a:latin typeface="Just Another Hand"/>
                <a:ea typeface="Just Another Hand"/>
                <a:cs typeface="Just Another Hand"/>
                <a:sym typeface="Just Another Hand"/>
              </a:rPr>
              <a:t>Let’s establish themes together </a:t>
            </a:r>
            <a:r>
              <a:rPr lang="en" sz="5000">
                <a:solidFill>
                  <a:srgbClr val="0097A7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Établissons les thèmes</a:t>
            </a:r>
            <a:endParaRPr sz="5000">
              <a:solidFill>
                <a:srgbClr val="0097A7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3. Breakout rooms </a:t>
            </a:r>
            <a:r>
              <a:rPr lang="en" sz="5000">
                <a:solidFill>
                  <a:srgbClr val="0097A7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Discussions en sous-groupes</a:t>
            </a:r>
            <a:endParaRPr sz="5000">
              <a:solidFill>
                <a:srgbClr val="0097A7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4. Group share-out </a:t>
            </a:r>
            <a:r>
              <a:rPr lang="en" sz="5000">
                <a:solidFill>
                  <a:srgbClr val="0097A7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Partage</a:t>
            </a:r>
            <a:endParaRPr sz="5000">
              <a:solidFill>
                <a:srgbClr val="0097A7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5" name="Google Shape;200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875" y="1368213"/>
            <a:ext cx="7364250" cy="24070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06" name="Google Shape;2006;p41"/>
          <p:cNvSpPr txBox="1"/>
          <p:nvPr/>
        </p:nvSpPr>
        <p:spPr>
          <a:xfrm rot="-548936">
            <a:off x="228014" y="601439"/>
            <a:ext cx="4120722" cy="701632"/>
          </a:xfrm>
          <a:prstGeom prst="rect">
            <a:avLst/>
          </a:prstGeom>
          <a:solidFill>
            <a:srgbClr val="FFCC00">
              <a:alpha val="7843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Viga"/>
                <a:ea typeface="Viga"/>
                <a:cs typeface="Viga"/>
                <a:sym typeface="Viga"/>
              </a:rPr>
              <a:t>27 novembre 2020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07" name="Google Shape;2007;p41"/>
          <p:cNvSpPr/>
          <p:nvPr/>
        </p:nvSpPr>
        <p:spPr>
          <a:xfrm>
            <a:off x="-141" y="4153386"/>
            <a:ext cx="9144000" cy="990300"/>
          </a:xfrm>
          <a:prstGeom prst="rect">
            <a:avLst/>
          </a:prstGeom>
          <a:solidFill>
            <a:srgbClr val="FFCC00">
              <a:alpha val="7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8" name="Google Shape;2008;p41" descr="SCRATCh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28" y="4153373"/>
            <a:ext cx="880336" cy="880336"/>
          </a:xfrm>
          <a:prstGeom prst="rect">
            <a:avLst/>
          </a:prstGeom>
          <a:noFill/>
          <a:ln>
            <a:noFill/>
          </a:ln>
        </p:spPr>
      </p:pic>
      <p:sp>
        <p:nvSpPr>
          <p:cNvPr id="2009" name="Google Shape;2009;p41"/>
          <p:cNvSpPr txBox="1"/>
          <p:nvPr/>
        </p:nvSpPr>
        <p:spPr>
          <a:xfrm>
            <a:off x="869975" y="1773150"/>
            <a:ext cx="27297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Événements à venir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10" name="Google Shape;2010;p41">
            <a:hlinkClick r:id="rId5"/>
          </p:cNvPr>
          <p:cNvSpPr/>
          <p:nvPr/>
        </p:nvSpPr>
        <p:spPr>
          <a:xfrm>
            <a:off x="3110675" y="4312075"/>
            <a:ext cx="1989300" cy="6729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Participer/Register</a:t>
            </a:r>
            <a:endParaRPr sz="1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2"/>
          <p:cNvSpPr txBox="1">
            <a:spLocks noGrp="1"/>
          </p:cNvSpPr>
          <p:nvPr>
            <p:ph type="body" idx="1"/>
          </p:nvPr>
        </p:nvSpPr>
        <p:spPr>
          <a:xfrm>
            <a:off x="2393575" y="441275"/>
            <a:ext cx="6347100" cy="437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pour se former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Premiers pas Scratch pour tous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MST à distance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Fiche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de ressources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FR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et EN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2016" name="Google Shape;2016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43"/>
          <p:cNvSpPr txBox="1">
            <a:spLocks noGrp="1"/>
          </p:cNvSpPr>
          <p:nvPr>
            <p:ph type="title" idx="4294967295"/>
          </p:nvPr>
        </p:nvSpPr>
        <p:spPr>
          <a:xfrm>
            <a:off x="658325" y="929100"/>
            <a:ext cx="8025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E69138"/>
                </a:solidFill>
                <a:latin typeface="Viga"/>
                <a:ea typeface="Viga"/>
                <a:cs typeface="Viga"/>
                <a:sym typeface="Viga"/>
              </a:rPr>
              <a:t>Obtenez votre badge de participation </a:t>
            </a:r>
            <a:endParaRPr sz="3000">
              <a:solidFill>
                <a:srgbClr val="E69138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To get your participation badge</a:t>
            </a:r>
            <a:endParaRPr sz="3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23" name="Google Shape;2023;p43"/>
          <p:cNvSpPr txBox="1"/>
          <p:nvPr/>
        </p:nvSpPr>
        <p:spPr>
          <a:xfrm>
            <a:off x="3716950" y="1757700"/>
            <a:ext cx="4215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 / Follow the instructions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 / Participation Badge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024" name="Google Shape;202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325" y="1884200"/>
            <a:ext cx="2228875" cy="21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44"/>
          <p:cNvSpPr txBox="1"/>
          <p:nvPr/>
        </p:nvSpPr>
        <p:spPr>
          <a:xfrm>
            <a:off x="156175" y="3963206"/>
            <a:ext cx="78252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30" name="Google Shape;2030;p44"/>
          <p:cNvSpPr/>
          <p:nvPr/>
        </p:nvSpPr>
        <p:spPr>
          <a:xfrm>
            <a:off x="3213452" y="527701"/>
            <a:ext cx="2728142" cy="1892065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31" name="Google Shape;2031;p44"/>
          <p:cNvSpPr/>
          <p:nvPr/>
        </p:nvSpPr>
        <p:spPr>
          <a:xfrm>
            <a:off x="4014780" y="972224"/>
            <a:ext cx="1114426" cy="1003003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44"/>
          <p:cNvSpPr txBox="1"/>
          <p:nvPr/>
        </p:nvSpPr>
        <p:spPr>
          <a:xfrm>
            <a:off x="-148625" y="4715775"/>
            <a:ext cx="16173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RÉCIT MST 2020</a:t>
            </a:r>
            <a:endParaRPr/>
          </a:p>
        </p:txBody>
      </p:sp>
      <p:sp>
        <p:nvSpPr>
          <p:cNvPr id="2033" name="Google Shape;2033;p44"/>
          <p:cNvSpPr txBox="1"/>
          <p:nvPr/>
        </p:nvSpPr>
        <p:spPr>
          <a:xfrm>
            <a:off x="960225" y="224050"/>
            <a:ext cx="7734300" cy="14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AA22A"/>
                </a:solidFill>
                <a:latin typeface="Bangers"/>
                <a:ea typeface="Bangers"/>
                <a:cs typeface="Bangers"/>
                <a:sym typeface="Bangers"/>
              </a:rPr>
              <a:t>Merci et bon Scratch !</a:t>
            </a:r>
            <a:endParaRPr sz="4800">
              <a:solidFill>
                <a:srgbClr val="FAA22A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0097A7"/>
                </a:solidFill>
                <a:latin typeface="Bangers"/>
                <a:ea typeface="Bangers"/>
                <a:cs typeface="Bangers"/>
                <a:sym typeface="Bangers"/>
              </a:rPr>
              <a:t>Thank you and Happy Scratching!</a:t>
            </a:r>
            <a:endParaRPr sz="4800">
              <a:solidFill>
                <a:srgbClr val="0097A7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3C78D8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AA22A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034" name="Google Shape;203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50" y="2097925"/>
            <a:ext cx="1796395" cy="10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5" name="Google Shape;2035;p4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9488" y="4675802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6" name="Google Shape;2036;p44"/>
          <p:cNvSpPr txBox="1"/>
          <p:nvPr/>
        </p:nvSpPr>
        <p:spPr>
          <a:xfrm>
            <a:off x="2969700" y="2010850"/>
            <a:ext cx="61821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Questions? ou</a:t>
            </a:r>
            <a:endParaRPr sz="24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Formations dans vos milieux : </a:t>
            </a:r>
            <a:r>
              <a:rPr lang="en" sz="2400" u="sng">
                <a:solidFill>
                  <a:srgbClr val="3C78D8"/>
                </a:solidFill>
                <a:latin typeface="Varela Round"/>
                <a:ea typeface="Varela Round"/>
                <a:cs typeface="Varela Round"/>
                <a:sym typeface="Varela Rou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br>
              <a:rPr lang="en"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</a:br>
            <a:endParaRPr sz="24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For the English sector</a:t>
            </a:r>
            <a:endParaRPr sz="24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Questions or PD Opportunities: </a:t>
            </a:r>
            <a:r>
              <a:rPr lang="en" sz="2400" u="sng">
                <a:solidFill>
                  <a:srgbClr val="3C78D8"/>
                </a:solidFill>
                <a:latin typeface="Varela Round"/>
                <a:ea typeface="Varela Round"/>
                <a:cs typeface="Varela Round"/>
                <a:sym typeface="Varela Roun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ocs@learnquebec.ca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1044</Words>
  <Application>Microsoft Office PowerPoint</Application>
  <PresentationFormat>Affichage à l'écran (16:9)</PresentationFormat>
  <Paragraphs>190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33" baseType="lpstr">
      <vt:lpstr>Verdana</vt:lpstr>
      <vt:lpstr>Arial</vt:lpstr>
      <vt:lpstr>Calibri</vt:lpstr>
      <vt:lpstr>Loved by the King</vt:lpstr>
      <vt:lpstr>Ubuntu</vt:lpstr>
      <vt:lpstr>Varela Round</vt:lpstr>
      <vt:lpstr>Viga</vt:lpstr>
      <vt:lpstr>Bangers</vt:lpstr>
      <vt:lpstr>Amatic SC</vt:lpstr>
      <vt:lpstr>Just Another Hand</vt:lpstr>
      <vt:lpstr>Merriweather</vt:lpstr>
      <vt:lpstr>Nathaniel template</vt:lpstr>
      <vt:lpstr>Modern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Partager ou enseigner à distance Sharing or Teaching Online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Obtenez votre badge de participation  To get your participation badge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2020-11-12T18:53:05Z</dcterms:modified>
</cp:coreProperties>
</file>