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  <p:sldMasterId id="2147483678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sis" panose="020B0604020202020204" charset="0"/>
      <p:regular r:id="rId30"/>
      <p:bold r:id="rId31"/>
    </p:embeddedFont>
    <p:embeddedFont>
      <p:font typeface="Sniglet" panose="020B0604020202020204" charset="0"/>
      <p:regular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Ubuntu Light" panose="020B0604020202020204" charset="0"/>
      <p:regular r:id="rId37"/>
      <p:bold r:id="rId38"/>
      <p:italic r:id="rId39"/>
      <p:boldItalic r:id="rId40"/>
    </p:embeddedFont>
    <p:embeddedFont>
      <p:font typeface="Ubuntu Medium" panose="020B0604020202020204" charset="0"/>
      <p:regular r:id="rId41"/>
      <p:bold r:id="rId42"/>
      <p:italic r:id="rId43"/>
      <p:boldItalic r:id="rId44"/>
    </p:embeddedFont>
    <p:embeddedFont>
      <p:font typeface="Viga" panose="020B0604020202020204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12nov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YZ4qnbQ9Beuk5Sgy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orms.office.com/Pages/ShareFormPage.aspx?id=t5k83Wyb20qHQhT9OlhAG_vOO0nw8RdGkNEE02Bfc-tUMkxYTFRTN0FGSEs2U0laN0JWNFVNRkVYMS4u&amp;sharetoken=1PKytyajQrucBkTFqX0g" TargetMode="External"/><Relationship Id="rId5" Type="http://schemas.openxmlformats.org/officeDocument/2006/relationships/hyperlink" Target="https://forms.office.com/r/0ug7RJuYjr" TargetMode="External"/><Relationship Id="rId4" Type="http://schemas.openxmlformats.org/officeDocument/2006/relationships/hyperlink" Target="https://docs.google.com/forms/d/1cHh8XrkVyVz1gO2Hj-Le5Y8AbKiZqezP79VkkTUHNqI/copy" TargetMode="External"/></Relationships>
</file>

<file path=ppt/notesSlides/_rels/notes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b.socrative.com/login/student/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hyperlink" Target="https://student.desmos.com/?prepopulateCode=eyymhh&amp;lang=fr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tudent.desmos.com/?prepopulateCode=jsx22j&amp;lang=fr" TargetMode="External"/><Relationship Id="rId11" Type="http://schemas.openxmlformats.org/officeDocument/2006/relationships/hyperlink" Target="https://cscapitale-my.sharepoint.com/:w:/g/personal/fiset_sonia_cscapitale_qc_ca/EXKresh489xEtaQGQ4aEF54BBKjfqh6j7CoGpFFb6MGF7g?e=Zjimes" TargetMode="External"/><Relationship Id="rId5" Type="http://schemas.openxmlformats.org/officeDocument/2006/relationships/hyperlink" Target="https://student.desmos.com/join/9yaknz?lang=fr" TargetMode="External"/><Relationship Id="rId10" Type="http://schemas.openxmlformats.org/officeDocument/2006/relationships/hyperlink" Target="https://create.kahoot.it/" TargetMode="External"/><Relationship Id="rId4" Type="http://schemas.openxmlformats.org/officeDocument/2006/relationships/hyperlink" Target="https://www.wooclap.com/QIFIN21" TargetMode="External"/><Relationship Id="rId9" Type="http://schemas.openxmlformats.org/officeDocument/2006/relationships/hyperlink" Target="https://kahoot.it/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9yaknz?lang=fr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?prepopulateCode=jsx22j&amp;lang=fr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?prepopulateCode=eyymhh&amp;lang=fr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ahoot.it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scapitale-my.sharepoint.com/:w:/g/personal/fiset_sonia_cscapitale_qc_ca/EXKresh489xEtaQGQ4aEF54BBKjfqh6j7CoGpFFb6MGF7g?e=Zjimes" TargetMode="External"/><Relationship Id="rId4" Type="http://schemas.openxmlformats.org/officeDocument/2006/relationships/hyperlink" Target="https://create.kahoot.it/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ccpq.org/wp-content/uploads/2019/02/croquis-notes-vfinale.pdf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forms.office.com/r/Etq69UmMpJ" TargetMode="External"/><Relationship Id="rId4" Type="http://schemas.openxmlformats.org/officeDocument/2006/relationships/hyperlink" Target="https://docs.google.com/document/d/1zwv--MXy-Crapm5YuvM-SL6G1Si0eOZl9B7KepUI2ks/edit?usp=sharing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PGL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page/view.php?id=12053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e89047abe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e89047abe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https://bit.ly/mst12nov21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eb36c90d71_0_3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eb36c90d71_0_3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Lien de la présentation : </a:t>
            </a:r>
            <a:r>
              <a:rPr lang="fr-CA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https://bit.ly/mst9sept21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13:05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ed741b7032_4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ed741b7032_4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eeb94435cf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eeb94435cf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13:13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l’autoformation Les questionnaires interactifs en soutien à l’apprentissage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Pour partager son état d’esprit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Lien du </a:t>
            </a:r>
            <a:r>
              <a:rPr lang="fr-CA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formulaire pour partager son état d’esprit à dupliquer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https://docs.google.com/forms/d/1cHh8XrkVyVz1gO2Hj-Le5Y8AbKiZqezP79VkkTUHNqI/copy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formulaire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pour dupliquer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13:25 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13:30 2- Wooclap : </a:t>
            </a:r>
            <a:r>
              <a:rPr lang="fr-CA" sz="105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www.wooclap.com/QIFIN21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13:40 3- Desmos : cartes à associer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https://student.desmos.com/join/9yaknz?lang=fr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Polygraph unités de mesure </a:t>
            </a:r>
            <a:r>
              <a:rPr lang="fr-CA" u="sng">
                <a:solidFill>
                  <a:schemeClr val="hlink"/>
                </a:solidFill>
                <a:hlinkClick r:id="rId6"/>
              </a:rPr>
              <a:t>https://student.desmos.com/?prepopulateCode=jsx22j&amp;lang=fr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Polygraph termes électricité </a:t>
            </a:r>
            <a:r>
              <a:rPr lang="fr-CA" u="sng">
                <a:solidFill>
                  <a:schemeClr val="hlink"/>
                </a:solidFill>
                <a:hlinkClick r:id="rId7"/>
              </a:rPr>
              <a:t>https://student.desmos.com/?prepopulateCode=eyymhh&amp;lang=fr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13:45 4- Socrative : </a:t>
            </a:r>
            <a:r>
              <a:rPr lang="fr-CA" u="sng">
                <a:solidFill>
                  <a:srgbClr val="1155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PATRICECAMPUS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Kahoot! Pour jouer : </a:t>
            </a:r>
            <a:r>
              <a:rPr lang="fr-CA" u="sng">
                <a:solidFill>
                  <a:schemeClr val="hlink"/>
                </a:solidFill>
                <a:hlinkClick r:id="rId9"/>
              </a:rPr>
              <a:t>https://kahoot.it/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créer un QI : </a:t>
            </a:r>
            <a:r>
              <a:rPr lang="fr-CA" u="sng">
                <a:solidFill>
                  <a:schemeClr val="hlink"/>
                </a:solidFill>
                <a:hlinkClick r:id="rId10"/>
              </a:rPr>
              <a:t>https://create.kahoot.it/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Document collaboratif </a:t>
            </a:r>
            <a:r>
              <a:rPr lang="fr-CA" u="sng">
                <a:solidFill>
                  <a:schemeClr val="hlink"/>
                </a:solidFill>
                <a:hlinkClick r:id="rId11"/>
              </a:rPr>
              <a:t>https://cscapitale-my.sharepoint.com/:w:/g/personal/fiset_sonia_cscapitale_qc_ca/EXKresh489xEtaQGQ4aEF54BBKjfqh6j7CoGpFFb6MGF7g?e=Zjimes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dynamiser vos formation, on doit y inclure de l’interactivité sur trois volets: </a:t>
            </a:r>
            <a:r>
              <a:rPr lang="fr-CA"/>
              <a:t> interactivité avec le formateur, le contenu d’apprentissage et avec les participants à la formation.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1016e749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1016e749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: 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Cartes à associer termes bureautiques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1155CC"/>
                </a:solidFill>
                <a:highlight>
                  <a:srgbClr val="FFFF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https://student.desmos.com/join/9yaknz?lang=fr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eeb94435cf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eeb94435cf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: 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Polygraph - Unités de mesure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ighlight>
                  <a:srgbClr val="FFFF00"/>
                </a:highlight>
                <a:hlinkClick r:id="rId3"/>
              </a:rPr>
              <a:t>https://student.desmos.com/?prepopulateCode=jsx22j&amp;lang=fr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 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1016e7494f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1016e7494f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: 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Polygraph - Électricité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ighlight>
                  <a:srgbClr val="FFFF00"/>
                </a:highlight>
                <a:hlinkClick r:id="rId3"/>
              </a:rPr>
              <a:t>https://student.desmos.com/?prepopulateCode=eyymhh&amp;lang=fr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f38ffb87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f38ffb87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jouer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Jeu copie de constitution moteur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Pour créer :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https://create.kahoot.it/</a:t>
            </a:r>
            <a:r>
              <a:rPr lang="fr-C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 collaboratif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1016e7494f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1016e7494f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+ écran PT si le temps le permet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4- Socrative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 : </a:t>
            </a:r>
            <a:r>
              <a:rPr lang="fr-CA" b="1">
                <a:solidFill>
                  <a:schemeClr val="dk1"/>
                </a:solidFill>
              </a:rPr>
              <a:t>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Ouverture sur d’autres outils dont les documents collaboratifs pour soutenir l’apprentissage et dynamiser vos accompagnements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du croquis-notes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https://accpq.org/wp-content/uploads/2019/02/croquis-notes-vfinale.pdf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-CA">
                <a:solidFill>
                  <a:schemeClr val="dk1"/>
                </a:solidFill>
              </a:rPr>
              <a:t>Copie pour mettre mots-clés </a:t>
            </a:r>
            <a:r>
              <a:rPr lang="fr-CA">
                <a:solidFill>
                  <a:schemeClr val="dk1"/>
                </a:solidFill>
                <a:highlight>
                  <a:srgbClr val="FF00FF"/>
                </a:highlight>
              </a:rPr>
              <a:t>Sonya </a:t>
            </a:r>
            <a:r>
              <a:rPr lang="fr-CA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https://docs.google.com/document/d/1zwv--MXy-Crapm5YuvM-SL6G1Si0eOZl9B7KepUI2ks/edit?usp=sharing</a:t>
            </a:r>
            <a:r>
              <a:rPr lang="fr-CA"/>
              <a:t>naire 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fr-CA"/>
              <a:t>Prochaine diapo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fr-CA"/>
              <a:t>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https://forms.office.com/r/Etq69UmMpJ</a:t>
            </a:r>
            <a:endParaRPr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sz="1050" u="sng">
                <a:solidFill>
                  <a:schemeClr val="hlink"/>
                </a:solidFill>
                <a:hlinkClick r:id="rId3"/>
              </a:rPr>
              <a:t>www.wooclap.com/QIPGL</a:t>
            </a:r>
            <a:r>
              <a:rPr lang="fr-CA" sz="1050">
                <a:solidFill>
                  <a:schemeClr val="dk1"/>
                </a:solidFill>
              </a:rPr>
              <a:t>  + nuage de mots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eeb94435c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eeb94435c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eb36c90d71_0_4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eb36c90d71_0_4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14:16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Choisir quels QI on souhaite utiliser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Ce n’est pas néessaire d’en utiliser une grande variété.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A</a:t>
            </a:r>
            <a:r>
              <a:rPr lang="fr-CA">
                <a:solidFill>
                  <a:srgbClr val="0069BF"/>
                </a:solidFill>
              </a:rPr>
              <a:t>ttribution du badge « Participation», cliquer sur ce lien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https://campus.recit.qc.ca/mod/page/view.php?id=12053</a:t>
            </a:r>
            <a:r>
              <a:rPr lang="fr-CA">
                <a:solidFill>
                  <a:srgbClr val="0069BF"/>
                </a:solidFill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e89047a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e89047a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4" Type="http://schemas.openxmlformats.org/officeDocument/2006/relationships/hyperlink" Target="https://bit.ly/mst12nov21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deed.fr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mailto:campus@recit.qc.ca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campus.recit.qc.ca/admin/tool/policy/viewall.php?#policy-1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campus.recit.qc.ca/admin/tool/policy/viewall.php?#policy-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s://forms.gle/YZ4qnbQ9Beuk5Sgy8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hyperlink" Target="https://student.desmos.com/join/9hhsyf?lang=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edpuzzle.com/assignments/612cdd56e8317741203715d3/watch" TargetMode="External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openxmlformats.org/officeDocument/2006/relationships/hyperlink" Target="https://edpuzzle.com/assignments/612cdd56e8317741203715d3/watch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4" Type="http://schemas.openxmlformats.org/officeDocument/2006/relationships/hyperlink" Target="https://student.desmos.com/join/9hhsyf?lang=f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9hhsyf?lang=fr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9hhsyf?lang=fr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hyperlink" Target="https://forms.office.com/r/kHQhdRu3zG" TargetMode="Externa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hyperlink" Target="https://campus.recit.qc.ca/mod/page/view.php?id=12053" TargetMode="External"/><Relationship Id="rId4" Type="http://schemas.openxmlformats.org/officeDocument/2006/relationships/hyperlink" Target="https://campus.recit.qc.ca/course/view.php?id=342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hyperlink" Target="https://campus.recit.qc.ca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45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46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8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32"/>
          <p:cNvSpPr txBox="1"/>
          <p:nvPr/>
        </p:nvSpPr>
        <p:spPr>
          <a:xfrm>
            <a:off x="124925" y="505350"/>
            <a:ext cx="5559900" cy="26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Dynamiser votre enseignement à l’aide des questionnaires interactifs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32"/>
          <p:cNvSpPr txBox="1"/>
          <p:nvPr/>
        </p:nvSpPr>
        <p:spPr>
          <a:xfrm>
            <a:off x="5449475" y="3346175"/>
            <a:ext cx="36948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12 novembre 9 h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800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30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bit.ly/mst12nov21</a:t>
            </a:r>
            <a:endParaRPr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43" name="Google Shape;643;p32"/>
          <p:cNvSpPr txBox="1"/>
          <p:nvPr/>
        </p:nvSpPr>
        <p:spPr>
          <a:xfrm>
            <a:off x="6060225" y="4745475"/>
            <a:ext cx="342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4" name="Google Shape;644;p32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32"/>
          <p:cNvSpPr txBox="1"/>
          <p:nvPr/>
        </p:nvSpPr>
        <p:spPr>
          <a:xfrm>
            <a:off x="1037900" y="4268825"/>
            <a:ext cx="1604100" cy="6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RÉCIT MST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6" name="Google Shape;646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07051" y="160974"/>
            <a:ext cx="1393423" cy="9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9250" y="73950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body" idx="4294967295"/>
          </p:nvPr>
        </p:nvSpPr>
        <p:spPr>
          <a:xfrm>
            <a:off x="2957550" y="1022553"/>
            <a:ext cx="4641300" cy="30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Patrice Tourangeau</a:t>
            </a:r>
            <a:endParaRPr sz="36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Campus RÉCIT</a:t>
            </a:r>
            <a:endParaRPr sz="36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3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3" name="Google Shape;653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654" name="Google Shape;6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2475" y="291675"/>
            <a:ext cx="994575" cy="1067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5400" y="2571750"/>
            <a:ext cx="1779250" cy="17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3575" y="723250"/>
            <a:ext cx="1642900" cy="16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33"/>
          <p:cNvSpPr/>
          <p:nvPr/>
        </p:nvSpPr>
        <p:spPr>
          <a:xfrm>
            <a:off x="764475" y="4859950"/>
            <a:ext cx="7038000" cy="173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 du </a:t>
            </a:r>
            <a:r>
              <a:rPr lang="fr-CA" sz="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Campus RÉCIT</a:t>
            </a:r>
            <a:r>
              <a:rPr lang="fr-CA" sz="9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fr-CA" sz="9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-CA" sz="900">
                <a:latin typeface="Ubuntu"/>
                <a:ea typeface="Ubuntu"/>
                <a:cs typeface="Ubuntu"/>
                <a:sym typeface="Ubuntu"/>
              </a:rPr>
              <a:t>.</a:t>
            </a:r>
            <a:endParaRPr sz="9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8" name="Google Shape;658;p3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2249" y="4704324"/>
            <a:ext cx="1024125" cy="3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34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902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Réguler votre enseignement à l’aide des QI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Mains sur les touches en exploration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6" name="Google Shape;66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4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668" name="Google Shape;66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6925" y="1124453"/>
            <a:ext cx="1739599" cy="1828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5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674" name="Google Shape;674;p35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35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6" name="Google Shape;67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6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682" name="Google Shape;682;p36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3" name="Google Shape;683;p36"/>
          <p:cNvSpPr txBox="1"/>
          <p:nvPr/>
        </p:nvSpPr>
        <p:spPr>
          <a:xfrm>
            <a:off x="5295525" y="1369217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Avoir le suivi de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4" name="Google Shape;684;p36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685" name="Google Shape;685;p36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686" name="Google Shape;686;p36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2961219" y="3565522"/>
            <a:ext cx="14865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688" name="Google Shape;688;p36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6"/>
          <p:cNvSpPr/>
          <p:nvPr/>
        </p:nvSpPr>
        <p:spPr>
          <a:xfrm>
            <a:off x="2835826" y="2714050"/>
            <a:ext cx="1032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6"/>
          <p:cNvSpPr/>
          <p:nvPr/>
        </p:nvSpPr>
        <p:spPr>
          <a:xfrm>
            <a:off x="3387483" y="1925825"/>
            <a:ext cx="9984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connexion anonyme</a:t>
            </a:r>
            <a:endParaRPr sz="1000"/>
          </a:p>
        </p:txBody>
      </p:sp>
      <p:sp>
        <p:nvSpPr>
          <p:cNvPr id="691" name="Google Shape;691;p36"/>
          <p:cNvSpPr txBox="1"/>
          <p:nvPr/>
        </p:nvSpPr>
        <p:spPr>
          <a:xfrm>
            <a:off x="707782" y="1062934"/>
            <a:ext cx="27444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Types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7"/>
          <p:cNvSpPr txBox="1">
            <a:spLocks noGrp="1"/>
          </p:cNvSpPr>
          <p:nvPr>
            <p:ph type="sldNum" idx="12"/>
          </p:nvPr>
        </p:nvSpPr>
        <p:spPr>
          <a:xfrm>
            <a:off x="4208725" y="480497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697" name="Google Shape;697;p37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8" name="Google Shape;698;p37"/>
          <p:cNvSpPr txBox="1"/>
          <p:nvPr/>
        </p:nvSpPr>
        <p:spPr>
          <a:xfrm>
            <a:off x="465675" y="1139125"/>
            <a:ext cx="42918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40000" lnSpcReduction="10000"/>
          </a:bodyPr>
          <a:lstStyle/>
          <a:p>
            <a:pPr marL="91440" lvl="0" indent="-1016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4002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À la suite de la création d’un nouveau compte</a:t>
            </a:r>
            <a:endParaRPr sz="4002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1564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endParaRPr sz="4552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889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502" b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Une fois le compte créé, il faut…</a:t>
            </a:r>
            <a:endParaRPr sz="3502" b="1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599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99923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Confirmer le compte en cliquant un lien reçu par courriel.</a:t>
            </a:r>
            <a:b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(</a:t>
            </a:r>
            <a:r>
              <a:rPr lang="fr-CA" sz="31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Vérifiez au besoin les indésirables)</a:t>
            </a:r>
            <a:endParaRPr sz="31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Ajuster le champ </a:t>
            </a:r>
            <a:r>
              <a:rPr lang="fr-CA" sz="3752" i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Organisation</a:t>
            </a: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et </a:t>
            </a:r>
            <a:r>
              <a:rPr lang="fr-CA" sz="3752" i="1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Établissement</a:t>
            </a: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 de son profil.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Accepter les </a:t>
            </a:r>
            <a:r>
              <a:rPr lang="fr-CA" sz="3752" u="sng">
                <a:solidFill>
                  <a:srgbClr val="6EAC1C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conditions générales d’utilisation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514350" lvl="0" indent="-249672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AutoNum type="arabicPeriod"/>
            </a:pPr>
            <a:r>
              <a:rPr lang="fr-CA" sz="3752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Accepter la </a:t>
            </a:r>
            <a:r>
              <a:rPr lang="fr-CA" sz="3752" u="sng">
                <a:solidFill>
                  <a:srgbClr val="6EAC1C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politique de confidentialité</a:t>
            </a:r>
            <a:endParaRPr sz="3752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9" name="Google Shape;699;p37" descr="Capture d'écran - confirmation du comp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3662" y="1463599"/>
            <a:ext cx="3773459" cy="203135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0" name="Google Shape;700;p37"/>
          <p:cNvSpPr/>
          <p:nvPr/>
        </p:nvSpPr>
        <p:spPr>
          <a:xfrm>
            <a:off x="5321444" y="2610160"/>
            <a:ext cx="2006400" cy="2274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37"/>
          <p:cNvSpPr/>
          <p:nvPr/>
        </p:nvSpPr>
        <p:spPr>
          <a:xfrm>
            <a:off x="4954644" y="2368245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2" name="Google Shape;702;p37" descr="Capture d'écran - champ organisation scolair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80372" y="2111375"/>
            <a:ext cx="3646077" cy="197755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3" name="Google Shape;703;p37"/>
          <p:cNvSpPr/>
          <p:nvPr/>
        </p:nvSpPr>
        <p:spPr>
          <a:xfrm>
            <a:off x="6342259" y="3198434"/>
            <a:ext cx="1366800" cy="4131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37"/>
          <p:cNvSpPr/>
          <p:nvPr/>
        </p:nvSpPr>
        <p:spPr>
          <a:xfrm>
            <a:off x="5841764" y="2827117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pic>
        <p:nvPicPr>
          <p:cNvPr id="705" name="Google Shape;705;p37" descr="Capture d'écran - conditions générales d'utilisatio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9715" y="2778942"/>
            <a:ext cx="3710647" cy="129522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6" name="Google Shape;706;p37"/>
          <p:cNvSpPr/>
          <p:nvPr/>
        </p:nvSpPr>
        <p:spPr>
          <a:xfrm>
            <a:off x="5263551" y="3756038"/>
            <a:ext cx="2145300" cy="2274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37"/>
          <p:cNvSpPr/>
          <p:nvPr/>
        </p:nvSpPr>
        <p:spPr>
          <a:xfrm>
            <a:off x="7448880" y="3464311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8" name="Google Shape;708;p37" descr="Capture d'écran - politique de confidentialité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09885" y="3386625"/>
            <a:ext cx="3347376" cy="10376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09" name="Google Shape;709;p37"/>
          <p:cNvSpPr/>
          <p:nvPr/>
        </p:nvSpPr>
        <p:spPr>
          <a:xfrm>
            <a:off x="4905672" y="3972401"/>
            <a:ext cx="1745100" cy="272100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37"/>
          <p:cNvSpPr/>
          <p:nvPr/>
        </p:nvSpPr>
        <p:spPr>
          <a:xfrm>
            <a:off x="6732786" y="3784967"/>
            <a:ext cx="368700" cy="334500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8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sp>
        <p:nvSpPr>
          <p:cNvPr id="716" name="Google Shape;716;p38"/>
          <p:cNvSpPr txBox="1">
            <a:spLocks noGrp="1"/>
          </p:cNvSpPr>
          <p:nvPr>
            <p:ph type="title" idx="4294967295"/>
          </p:nvPr>
        </p:nvSpPr>
        <p:spPr>
          <a:xfrm>
            <a:off x="2133000" y="169750"/>
            <a:ext cx="5249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de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7" name="Google Shape;717;p38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18" name="Google Shape;71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39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sp>
        <p:nvSpPr>
          <p:cNvPr id="725" name="Google Shape;725;p39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39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7" name="Google Shape;727;p3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28" name="Google Shape;728;p3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29" name="Google Shape;729;p39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735" name="Google Shape;735;p40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0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7" name="Google Shape;737;p4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251803" y="1901610"/>
            <a:ext cx="481279" cy="6040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38" name="Google Shape;738;p40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40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0" name="Google Shape;740;p40"/>
          <p:cNvPicPr preferRelativeResize="0"/>
          <p:nvPr/>
        </p:nvPicPr>
        <p:blipFill rotWithShape="1">
          <a:blip r:embed="rId6">
            <a:alphaModFix/>
          </a:blip>
          <a:srcRect b="18012"/>
          <a:stretch/>
        </p:blipFill>
        <p:spPr>
          <a:xfrm>
            <a:off x="5327425" y="2171413"/>
            <a:ext cx="626400" cy="62207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1" name="Google Shape;741;p40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2" name="Google Shape;742;p40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r="73775"/>
          <a:stretch/>
        </p:blipFill>
        <p:spPr>
          <a:xfrm>
            <a:off x="2297370" y="3329913"/>
            <a:ext cx="438028" cy="4515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43" name="Google Shape;743;p40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4" name="Google Shape;744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52975" y="3230548"/>
            <a:ext cx="438025" cy="45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pic>
        <p:nvPicPr>
          <p:cNvPr id="750" name="Google Shape;7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4100" y="196750"/>
            <a:ext cx="5824825" cy="47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52" name="Google Shape;752;p41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53" name="Google Shape;753;p41"/>
          <p:cNvCxnSpPr/>
          <p:nvPr/>
        </p:nvCxnSpPr>
        <p:spPr>
          <a:xfrm>
            <a:off x="825500" y="2571750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877" y="1817400"/>
            <a:ext cx="5970000" cy="3005299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4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760" name="Google Shape;760;p4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61" name="Google Shape;761;p42"/>
          <p:cNvSpPr/>
          <p:nvPr/>
        </p:nvSpPr>
        <p:spPr>
          <a:xfrm>
            <a:off x="5814800" y="3725875"/>
            <a:ext cx="2869200" cy="52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2" name="Google Shape;76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00" y="1284000"/>
            <a:ext cx="4377950" cy="189827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42"/>
          <p:cNvSpPr/>
          <p:nvPr/>
        </p:nvSpPr>
        <p:spPr>
          <a:xfrm>
            <a:off x="3323125" y="2250225"/>
            <a:ext cx="810900" cy="4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42"/>
          <p:cNvSpPr txBox="1"/>
          <p:nvPr/>
        </p:nvSpPr>
        <p:spPr>
          <a:xfrm>
            <a:off x="2146125" y="371675"/>
            <a:ext cx="3788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Cartes à associer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3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770" name="Google Shape;770;p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71" name="Google Shape;77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3374" y="1829689"/>
            <a:ext cx="5215426" cy="2857762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43"/>
          <p:cNvSpPr/>
          <p:nvPr/>
        </p:nvSpPr>
        <p:spPr>
          <a:xfrm>
            <a:off x="6119600" y="3421075"/>
            <a:ext cx="2869200" cy="52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3" name="Google Shape;77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00" y="1284000"/>
            <a:ext cx="3619700" cy="1569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43"/>
          <p:cNvSpPr/>
          <p:nvPr/>
        </p:nvSpPr>
        <p:spPr>
          <a:xfrm>
            <a:off x="2637325" y="2021625"/>
            <a:ext cx="810900" cy="4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43"/>
          <p:cNvSpPr txBox="1"/>
          <p:nvPr/>
        </p:nvSpPr>
        <p:spPr>
          <a:xfrm>
            <a:off x="1906325" y="347700"/>
            <a:ext cx="6906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Polygraph - Qui est-ce qui?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6" name="Google Shape;776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3550" y="3379679"/>
            <a:ext cx="1664149" cy="1656421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43"/>
          <p:cNvSpPr/>
          <p:nvPr/>
        </p:nvSpPr>
        <p:spPr>
          <a:xfrm>
            <a:off x="1641150" y="3317875"/>
            <a:ext cx="810900" cy="345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43"/>
          <p:cNvSpPr txBox="1"/>
          <p:nvPr/>
        </p:nvSpPr>
        <p:spPr>
          <a:xfrm>
            <a:off x="2877475" y="1498700"/>
            <a:ext cx="371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9" name="Google Shape;779;p43"/>
          <p:cNvSpPr txBox="1"/>
          <p:nvPr/>
        </p:nvSpPr>
        <p:spPr>
          <a:xfrm>
            <a:off x="6119600" y="1342850"/>
            <a:ext cx="48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2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80" name="Google Shape;780;p43"/>
          <p:cNvSpPr txBox="1"/>
          <p:nvPr/>
        </p:nvSpPr>
        <p:spPr>
          <a:xfrm>
            <a:off x="3030075" y="3297125"/>
            <a:ext cx="323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3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pic>
        <p:nvPicPr>
          <p:cNvPr id="786" name="Google Shape;786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87" name="Google Shape;78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3374" y="1829689"/>
            <a:ext cx="5215426" cy="2857762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44"/>
          <p:cNvSpPr/>
          <p:nvPr/>
        </p:nvSpPr>
        <p:spPr>
          <a:xfrm>
            <a:off x="6119600" y="3421075"/>
            <a:ext cx="2869200" cy="524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9" name="Google Shape;78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500" y="1284000"/>
            <a:ext cx="4377950" cy="1898279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44"/>
          <p:cNvSpPr/>
          <p:nvPr/>
        </p:nvSpPr>
        <p:spPr>
          <a:xfrm>
            <a:off x="3323125" y="2250225"/>
            <a:ext cx="810900" cy="4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44"/>
          <p:cNvSpPr txBox="1"/>
          <p:nvPr/>
        </p:nvSpPr>
        <p:spPr>
          <a:xfrm>
            <a:off x="1906325" y="347700"/>
            <a:ext cx="6906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Polygraph - Qui est-ce qui?</a:t>
            </a:r>
            <a:endParaRPr sz="36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45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sp>
        <p:nvSpPr>
          <p:cNvPr id="797" name="Google Shape;797;p45"/>
          <p:cNvSpPr/>
          <p:nvPr/>
        </p:nvSpPr>
        <p:spPr>
          <a:xfrm>
            <a:off x="897650" y="1298700"/>
            <a:ext cx="196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Jouer</a:t>
            </a:r>
            <a:endParaRPr sz="2400"/>
          </a:p>
        </p:txBody>
      </p:sp>
      <p:pic>
        <p:nvPicPr>
          <p:cNvPr id="798" name="Google Shape;79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850" y="245800"/>
            <a:ext cx="946351" cy="97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575" y="2416273"/>
            <a:ext cx="2859775" cy="2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45"/>
          <p:cNvSpPr/>
          <p:nvPr/>
        </p:nvSpPr>
        <p:spPr>
          <a:xfrm>
            <a:off x="6071775" y="1298700"/>
            <a:ext cx="196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Créer</a:t>
            </a:r>
            <a:endParaRPr sz="2400"/>
          </a:p>
        </p:txBody>
      </p:sp>
      <p:pic>
        <p:nvPicPr>
          <p:cNvPr id="801" name="Google Shape;80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3075" y="2235725"/>
            <a:ext cx="5387276" cy="2627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2" name="Google Shape;802;p45"/>
          <p:cNvCxnSpPr/>
          <p:nvPr/>
        </p:nvCxnSpPr>
        <p:spPr>
          <a:xfrm>
            <a:off x="3567875" y="136782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6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pic>
        <p:nvPicPr>
          <p:cNvPr id="808" name="Google Shape;80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44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9" name="Google Shape;809;p46"/>
          <p:cNvCxnSpPr/>
          <p:nvPr/>
        </p:nvCxnSpPr>
        <p:spPr>
          <a:xfrm rot="10800000">
            <a:off x="6565350" y="3814725"/>
            <a:ext cx="1160700" cy="945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10" name="Google Shape;810;p46"/>
          <p:cNvSpPr/>
          <p:nvPr/>
        </p:nvSpPr>
        <p:spPr>
          <a:xfrm>
            <a:off x="29293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46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12" name="Google Shape;812;p46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de la salle</a:t>
            </a:r>
            <a:endParaRPr/>
          </a:p>
        </p:txBody>
      </p:sp>
      <p:sp>
        <p:nvSpPr>
          <p:cNvPr id="813" name="Google Shape;813;p46"/>
          <p:cNvSpPr txBox="1"/>
          <p:nvPr/>
        </p:nvSpPr>
        <p:spPr>
          <a:xfrm>
            <a:off x="3165075" y="25693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5ESONYA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47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19" name="Google Shape;819;p47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47"/>
          <p:cNvSpPr/>
          <p:nvPr/>
        </p:nvSpPr>
        <p:spPr>
          <a:xfrm>
            <a:off x="1190434" y="1807364"/>
            <a:ext cx="21996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1" name="Google Shape;82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1950" y="2385374"/>
            <a:ext cx="496275" cy="587100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47"/>
          <p:cNvSpPr/>
          <p:nvPr/>
        </p:nvSpPr>
        <p:spPr>
          <a:xfrm>
            <a:off x="5965375" y="256425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47"/>
          <p:cNvSpPr/>
          <p:nvPr/>
        </p:nvSpPr>
        <p:spPr>
          <a:xfrm>
            <a:off x="3536150" y="3177975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4" name="Google Shape;824;p4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52825" y="3105175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5" name="Google Shape;825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12306" y="2571757"/>
            <a:ext cx="1142100" cy="1190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8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17</a:t>
            </a:fld>
            <a:endParaRPr/>
          </a:p>
        </p:txBody>
      </p:sp>
      <p:pic>
        <p:nvPicPr>
          <p:cNvPr id="831" name="Google Shape;831;p4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32" name="Google Shape;83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2437" y="2688175"/>
            <a:ext cx="4199125" cy="2382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3" name="Google Shape;833;p48"/>
          <p:cNvCxnSpPr/>
          <p:nvPr/>
        </p:nvCxnSpPr>
        <p:spPr>
          <a:xfrm>
            <a:off x="2222500" y="3884075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34" name="Google Shape;834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0475" y="152400"/>
            <a:ext cx="7581124" cy="2163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49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18</a:t>
            </a:fld>
            <a:endParaRPr/>
          </a:p>
        </p:txBody>
      </p:sp>
      <p:sp>
        <p:nvSpPr>
          <p:cNvPr id="840" name="Google Shape;840;p49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1" name="Google Shape;841;p49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2" name="Google Shape;84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19</a:t>
            </a:fld>
            <a:endParaRPr/>
          </a:p>
        </p:txBody>
      </p:sp>
      <p:sp>
        <p:nvSpPr>
          <p:cNvPr id="848" name="Google Shape;848;p50"/>
          <p:cNvSpPr txBox="1">
            <a:spLocks noGrp="1"/>
          </p:cNvSpPr>
          <p:nvPr>
            <p:ph type="title" idx="4294967295"/>
          </p:nvPr>
        </p:nvSpPr>
        <p:spPr>
          <a:xfrm>
            <a:off x="943500" y="2143050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Période d’échanges</a:t>
            </a:r>
            <a:r>
              <a:rPr lang="fr-CA" sz="6000">
                <a:latin typeface="Viga"/>
                <a:ea typeface="Viga"/>
                <a:cs typeface="Viga"/>
                <a:sym typeface="Viga"/>
              </a:rPr>
              <a:t> </a:t>
            </a:r>
            <a:endParaRPr sz="6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9" name="Google Shape;849;p50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20</a:t>
            </a:fld>
            <a:endParaRPr/>
          </a:p>
        </p:txBody>
      </p:sp>
      <p:sp>
        <p:nvSpPr>
          <p:cNvPr id="855" name="Google Shape;855;p51"/>
          <p:cNvSpPr txBox="1">
            <a:spLocks noGrp="1"/>
          </p:cNvSpPr>
          <p:nvPr>
            <p:ph type="title" idx="4294967295"/>
          </p:nvPr>
        </p:nvSpPr>
        <p:spPr>
          <a:xfrm>
            <a:off x="563675" y="319500"/>
            <a:ext cx="7877400" cy="74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badge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56" name="Google Shape;856;p51"/>
          <p:cNvSpPr txBox="1"/>
          <p:nvPr/>
        </p:nvSpPr>
        <p:spPr>
          <a:xfrm>
            <a:off x="3090225" y="978938"/>
            <a:ext cx="56277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82204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et valider son inscription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S’inscrire à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 cours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3- Pour l’attribution du badge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« Participation»,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cliquer sur ce lien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7" name="Google Shape;857;p51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20</a:t>
            </a:fld>
            <a:endParaRPr/>
          </a:p>
        </p:txBody>
      </p:sp>
      <p:pic>
        <p:nvPicPr>
          <p:cNvPr id="858" name="Google Shape;85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825" y="3052149"/>
            <a:ext cx="9144000" cy="21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51"/>
          <p:cNvSpPr txBox="1"/>
          <p:nvPr/>
        </p:nvSpPr>
        <p:spPr>
          <a:xfrm>
            <a:off x="718675" y="2141950"/>
            <a:ext cx="14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60" name="Google Shape;86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8674" y="1081175"/>
            <a:ext cx="2014050" cy="197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Google Shape;86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66" name="Google Shape;866;p52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FFFFFF"/>
                </a:solidFill>
              </a:rPr>
              <a:t>Badge de participation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867" name="Google Shape;86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68" name="Google Shape;86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69" name="Google Shape;869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8580" y="3397450"/>
            <a:ext cx="2343145" cy="1689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70" name="Google Shape;870;p52"/>
          <p:cNvSpPr txBox="1"/>
          <p:nvPr/>
        </p:nvSpPr>
        <p:spPr>
          <a:xfrm>
            <a:off x="6558700" y="2730300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Pour demander le badge ajoutez un travail et résumez </a:t>
            </a:r>
            <a:br>
              <a:rPr lang="fr-CA" sz="1200">
                <a:latin typeface="Ubuntu Light"/>
                <a:ea typeface="Ubuntu Light"/>
                <a:cs typeface="Ubuntu Light"/>
                <a:sym typeface="Ubuntu Light"/>
              </a:rPr>
            </a:b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en quelques mots votre atelier.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71" name="Google Shape;871;p52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72" name="Google Shape;872;p52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73" name="Google Shape;873;p52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74" name="Google Shape;874;p52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75" name="Google Shape;875;p52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76" name="Google Shape;876;p52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877" name="Google Shape;877;p52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78" name="Google Shape;878;p52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79" name="Google Shape;879;p52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80" name="Google Shape;880;p52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81" name="Google Shape;881;p52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>
                <a:solidFill>
                  <a:srgbClr val="434343"/>
                </a:solidFill>
              </a:rPr>
              <a:t>monurl.ca/rdv2021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82" name="Google Shape;882;p52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83" name="Google Shape;883;p52"/>
          <p:cNvCxnSpPr/>
          <p:nvPr/>
        </p:nvCxnSpPr>
        <p:spPr>
          <a:xfrm flipH="1">
            <a:off x="8148100" y="3780075"/>
            <a:ext cx="347400" cy="550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84" name="Google Shape;884;p52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85" name="Google Shape;885;p52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86" name="Google Shape;886;p52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pic>
        <p:nvPicPr>
          <p:cNvPr id="887" name="Google Shape;887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624" y="3120025"/>
            <a:ext cx="3026301" cy="1794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888" name="Google Shape;888;p52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89" name="Google Shape;889;p52"/>
          <p:cNvSpPr txBox="1"/>
          <p:nvPr/>
        </p:nvSpPr>
        <p:spPr>
          <a:xfrm>
            <a:off x="3434500" y="2349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Cliquez sur le lien qui apparaît sous votre atelier pour accéder à la page d’obtention de ce badge.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90" name="Google Shape;890;p52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1" name="Google Shape;891;p52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92" name="Google Shape;892;p52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5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8" name="Google Shape;89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53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900" name="Google Shape;900;p53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1" name="Google Shape;901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22</a:t>
            </a:fld>
            <a:endParaRPr/>
          </a:p>
        </p:txBody>
      </p:sp>
      <p:pic>
        <p:nvPicPr>
          <p:cNvPr id="903" name="Google Shape;903;p5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1186</Words>
  <Application>Microsoft Office PowerPoint</Application>
  <PresentationFormat>Affichage à l'écran (16:9)</PresentationFormat>
  <Paragraphs>184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Ubuntu Medium</vt:lpstr>
      <vt:lpstr>Viga</vt:lpstr>
      <vt:lpstr>Dosis</vt:lpstr>
      <vt:lpstr>Ubuntu Light</vt:lpstr>
      <vt:lpstr>Ubuntu</vt:lpstr>
      <vt:lpstr>Open Sans</vt:lpstr>
      <vt:lpstr>Arial</vt:lpstr>
      <vt:lpstr>Calibri</vt:lpstr>
      <vt:lpstr>Sniglet</vt:lpstr>
      <vt:lpstr>Simple Light</vt:lpstr>
      <vt:lpstr>Friar template</vt:lpstr>
      <vt:lpstr>Présentation PowerPoint</vt:lpstr>
      <vt:lpstr>Présentation PowerPoint</vt:lpstr>
      <vt:lpstr>Plan de la rencontre</vt:lpstr>
      <vt:lpstr>Accéder à l’autoformation</vt:lpstr>
      <vt:lpstr>Connexion à Campus RÉCIT</vt:lpstr>
      <vt:lpstr>Connexion à Campus RÉCIT</vt:lpstr>
      <vt:lpstr>Survol de l’autoformation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Période d’échanges </vt:lpstr>
      <vt:lpstr>Obtenez votre badge </vt:lpstr>
      <vt:lpstr>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2021-11-12T14:25:05Z</dcterms:modified>
</cp:coreProperties>
</file>