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Dosis" panose="020B0604020202020204" charset="0"/>
      <p:regular r:id="rId30"/>
      <p:bold r:id="rId31"/>
    </p:embeddedFont>
    <p:embeddedFont>
      <p:font typeface="Sniglet" panose="020B0604020202020204" charset="0"/>
      <p:regular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Viga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9sept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YZ4qnbQ9Beuk5Sgy8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r/0ug7RJuYjr" TargetMode="Externa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.socrative.com/login/student/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5" Type="http://schemas.openxmlformats.org/officeDocument/2006/relationships/hyperlink" Target="https://view.genial.ly/6238b6445d201600187c076a/presentation-wooclap-pour-laquops" TargetMode="External"/><Relationship Id="rId4" Type="http://schemas.openxmlformats.org/officeDocument/2006/relationships/hyperlink" Target="https://app.wooclap.com/AQUOPSQI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AQUOPSQI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" TargetMode="External"/><Relationship Id="rId5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4" Type="http://schemas.openxmlformats.org/officeDocument/2006/relationships/hyperlink" Target="https://view.genial.ly/6238b6445d201600187c076a/presentation-wooclap-pour-laquops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Etq69UmMpJ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share/questionnaires-interactifs/2d4ea108-ccda-4f49-8126-fe461f08448b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kahoot.it?pin=3615522&amp;refer_method=link" TargetMode="Externa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AQUOPSQI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questionnaire/complete.php?id=14065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1aa7268d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11aa7268d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Patrice partage écran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eb36c90d71_0_3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eb36c90d71_0_3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https://bit.ly/mst9sept21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Patrice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Enlever Échanges pour les 2 ateliers FGA et FLS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eb36c90d71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eb36c90d71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Faire le survol de l’autoformation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highlight>
                  <a:schemeClr val="accent4"/>
                </a:highlight>
              </a:rPr>
              <a:t>Écran partage SF</a:t>
            </a:r>
            <a:endParaRPr b="1">
              <a:highlight>
                <a:schemeClr val="accent4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: 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: 2-Wooclap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https://app.wooclap.com/AQUOPSQI</a:t>
            </a:r>
            <a:r>
              <a:rPr lang="fr-CA"/>
              <a:t>  Activité de type brainstorming (juste réalisation et intégration)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lien tutoriel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Lien compte enseignants</a:t>
            </a:r>
            <a:r>
              <a:rPr lang="fr-CA"/>
              <a:t>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3- Desmos : cartes à associer </a:t>
            </a:r>
            <a:r>
              <a:rPr lang="fr-CA" u="sng">
                <a:solidFill>
                  <a:schemeClr val="hlink"/>
                </a:solidFill>
                <a:hlinkClick r:id="rId7"/>
              </a:rPr>
              <a:t>https://student.desmos.com/join/guk6z4?lang=fr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4- Socrative : </a:t>
            </a:r>
            <a:r>
              <a:rPr lang="fr-CA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5ESONYA compte hotmail.com</a:t>
            </a: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On veut qu’il retienne que les intentions pédagogiques diffèrent selon la phase du processus d’apprentissage.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Pour dynamiser vos formation, on doit y inclure de l’interactivité sur trois volets: </a:t>
            </a:r>
            <a:r>
              <a:rPr lang="fr-CA"/>
              <a:t> interactivité avec le formateur, le contenu d’apprentissage et avec les participants à la formation.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 Wooclap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https://app.wooclap.com/AQUOPSQI</a:t>
            </a:r>
            <a:r>
              <a:rPr lang="fr-CA">
                <a:solidFill>
                  <a:schemeClr val="dk1"/>
                </a:solidFill>
              </a:rPr>
              <a:t>  Activité de type brainstorming (juste réalisation et intégration)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lien tutoriel</a:t>
            </a:r>
            <a:r>
              <a:rPr lang="fr-CA">
                <a:solidFill>
                  <a:schemeClr val="dk1"/>
                </a:solidFill>
              </a:rPr>
              <a:t> Wooclap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Lien compte enseignants</a:t>
            </a:r>
            <a:r>
              <a:rPr lang="fr-CA">
                <a:solidFill>
                  <a:schemeClr val="dk1"/>
                </a:solidFill>
              </a:rPr>
              <a:t> :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https://docs.wooclap.com/fr/articles/2721084-wooclap-est-il-gratuit-pour-les-enseignants-d-ecoles-primaires-et-secondaires#:~:text=Depuis%20fin%202018%2C%20les%20enseignants,les%20int%C3%A9grations%20LMS%20et%20SSO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1016e749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1016e749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SF: Desmos séquences d’apprentissage :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https://student.desmos.com/join/guk6z4?lang=fr</a:t>
            </a:r>
            <a:r>
              <a:rPr lang="fr-CA"/>
              <a:t> 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1016e7494f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1016e7494f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Écran et anime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4- Socrative 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A à L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 : </a:t>
            </a:r>
            <a:r>
              <a:rPr lang="fr-CA" b="1">
                <a:solidFill>
                  <a:schemeClr val="dk1"/>
                </a:solidFill>
              </a:rPr>
              <a:t> PATRICE 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M à Z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solidFill>
                  <a:schemeClr val="dk1"/>
                </a:solidFill>
                <a:highlight>
                  <a:srgbClr val="FFFF00"/>
                </a:highlight>
              </a:rPr>
              <a:t>SF poursuit partage d’écran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https://forms.office.com/r/Etq69UmMpJ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Kahoot! Pour jouer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un QI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f38ffb87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f38ffb87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d’un jeu questionnaires intéractifs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https://create.kahoot.it/share/questionnaires-interactifs/2d4ea108-ccda-4f49-8126-fe461f08448b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jouer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https://kahoot.it?pin=3615522&amp;refer_method=link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016e7494f3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1016e7494f3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https://app.wooclap.com/AQUOPSQI</a:t>
            </a:r>
            <a:r>
              <a:rPr lang="fr-CA" sz="1050">
                <a:solidFill>
                  <a:schemeClr val="dk1"/>
                </a:solidFill>
              </a:rPr>
              <a:t> + nuage de mots à coller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10e018024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10e0180246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eb36c90d71_0_4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eb36c90d71_0_4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A</a:t>
            </a:r>
            <a:r>
              <a:rPr lang="fr-CA">
                <a:solidFill>
                  <a:srgbClr val="0069BF"/>
                </a:solidFill>
              </a:rPr>
              <a:t>ttribution du badge « Participation», cliquer sur ce lien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https://campus.recit.qc.ca/mod/questionnaire/complete.php?id=14065</a:t>
            </a:r>
            <a:r>
              <a:rPr lang="fr-CA">
                <a:solidFill>
                  <a:srgbClr val="0069BF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11aa7268dd8_1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11aa7268dd8_1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1aa7268dd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11aa7268dd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11aa7268dd8_1_1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11aa7268dd8_1_1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11aa7268dd8_1_1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11aa7268dd8_1_1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1128b54239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1128b542393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-sa/4.0/deed.fr" TargetMode="External"/><Relationship Id="rId5" Type="http://schemas.openxmlformats.org/officeDocument/2006/relationships/image" Target="../media/image2.png"/><Relationship Id="rId10" Type="http://schemas.openxmlformats.org/officeDocument/2006/relationships/hyperlink" Target="http://creativecommons.org/licenses/by-nc-sa/4.0/" TargetMode="External"/><Relationship Id="rId4" Type="http://schemas.openxmlformats.org/officeDocument/2006/relationships/hyperlink" Target="https://monurl.ca/mst13avril2022" TargetMode="External"/><Relationship Id="rId9" Type="http://schemas.openxmlformats.org/officeDocument/2006/relationships/hyperlink" Target="mailto:equipe@recitmst.qc.c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forms.office.com/r/kHQhdRu3zG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forms.gle/YZ4qnbQ9Beuk5Sgy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hyperlink" Target="https://kahoot.it/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s://campus.recit.qc.ca/mod/questionnaire/view.php?id=14065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35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4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help-use-presentation-templat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slidescarnival.com/copyright-and-legal-inform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2"/>
          <p:cNvSpPr txBox="1"/>
          <p:nvPr/>
        </p:nvSpPr>
        <p:spPr>
          <a:xfrm>
            <a:off x="1110425" y="3955475"/>
            <a:ext cx="6707100" cy="5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rgbClr val="E83C6C"/>
                </a:solidFill>
              </a:rPr>
              <a:t> AQUOPS 2022</a:t>
            </a:r>
            <a:endParaRPr sz="2800" u="sng">
              <a:solidFill>
                <a:srgbClr val="666666"/>
              </a:solidFill>
            </a:endParaRPr>
          </a:p>
        </p:txBody>
      </p:sp>
      <p:sp>
        <p:nvSpPr>
          <p:cNvPr id="642" name="Google Shape;642;p32"/>
          <p:cNvSpPr txBox="1"/>
          <p:nvPr/>
        </p:nvSpPr>
        <p:spPr>
          <a:xfrm>
            <a:off x="1930650" y="1769675"/>
            <a:ext cx="5409900" cy="1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b="1" i="1">
                <a:solidFill>
                  <a:srgbClr val="666666"/>
                </a:solidFill>
              </a:rPr>
              <a:t>Dynamiser votre enseignement à l’aide des questionnaires interactifs Atelier 1502V </a:t>
            </a:r>
            <a:endParaRPr sz="2200" b="1" i="1">
              <a:solidFill>
                <a:srgbClr val="666666"/>
              </a:solidFill>
            </a:endParaRPr>
          </a:p>
          <a:p>
            <a:pPr marL="0" marR="101600" lvl="0" indent="0" algn="ctr" rtl="0">
              <a:lnSpc>
                <a:spcPct val="107692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2200" b="1" i="1">
              <a:solidFill>
                <a:srgbClr val="666666"/>
              </a:solidFill>
            </a:endParaRPr>
          </a:p>
          <a:p>
            <a:pPr marL="0" marR="101600" lvl="0" indent="0" algn="ctr" rtl="0">
              <a:lnSpc>
                <a:spcPct val="107692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fr-CA" sz="3000" b="1" u="sng">
                <a:solidFill>
                  <a:srgbClr val="E83C6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monurl.ca/mst13avril2022</a:t>
            </a:r>
            <a:r>
              <a:rPr lang="fr-CA" sz="2200" b="1">
                <a:solidFill>
                  <a:srgbClr val="E83C6C"/>
                </a:solidFill>
              </a:rPr>
              <a:t> </a:t>
            </a:r>
            <a:endParaRPr sz="2200" b="1">
              <a:solidFill>
                <a:srgbClr val="E83C6C"/>
              </a:solidFill>
            </a:endParaRPr>
          </a:p>
        </p:txBody>
      </p:sp>
      <p:pic>
        <p:nvPicPr>
          <p:cNvPr id="643" name="Google Shape;643;p32"/>
          <p:cNvPicPr preferRelativeResize="0"/>
          <p:nvPr/>
        </p:nvPicPr>
        <p:blipFill rotWithShape="1">
          <a:blip r:embed="rId5">
            <a:alphaModFix/>
          </a:blip>
          <a:srcRect t="18540" b="15829"/>
          <a:stretch/>
        </p:blipFill>
        <p:spPr>
          <a:xfrm>
            <a:off x="203625" y="2014634"/>
            <a:ext cx="1383925" cy="1465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32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5338" y="4639970"/>
            <a:ext cx="1108530" cy="3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21200" y="1843145"/>
            <a:ext cx="1845525" cy="186372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2"/>
          <p:cNvSpPr txBox="1"/>
          <p:nvPr/>
        </p:nvSpPr>
        <p:spPr>
          <a:xfrm>
            <a:off x="83300" y="4838225"/>
            <a:ext cx="77343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fr-CA" sz="900" u="sng">
                <a:solidFill>
                  <a:srgbClr val="E83C6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monurl.ca/mst13avril2022</a:t>
            </a: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du </a:t>
            </a:r>
            <a:r>
              <a:rPr lang="fr-CA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fr-CA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fr-CA" sz="900">
                <a:solidFill>
                  <a:schemeClr val="dk1"/>
                </a:solidFill>
              </a:rPr>
              <a:t>.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3"/>
          <p:cNvSpPr txBox="1">
            <a:spLocks noGrp="1"/>
          </p:cNvSpPr>
          <p:nvPr>
            <p:ph type="body" idx="4294967295"/>
          </p:nvPr>
        </p:nvSpPr>
        <p:spPr>
          <a:xfrm>
            <a:off x="2957550" y="1022550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2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32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2" name="Google Shape;652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653" name="Google Shape;6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2475" y="291675"/>
            <a:ext cx="994575" cy="10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100" y="792500"/>
            <a:ext cx="1779250" cy="17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6475" y="2862450"/>
            <a:ext cx="1479550" cy="159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33"/>
          <p:cNvSpPr txBox="1">
            <a:spLocks noGrp="1"/>
          </p:cNvSpPr>
          <p:nvPr>
            <p:ph type="body" idx="4294967295"/>
          </p:nvPr>
        </p:nvSpPr>
        <p:spPr>
          <a:xfrm>
            <a:off x="1277550" y="2948150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Patrice Tourangeau</a:t>
            </a:r>
            <a:endParaRPr sz="3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 sz="3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2" name="Google Shape;662;p34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902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Réguler votre enseignement à l’aide des QI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Mains sur les touches en exploration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3" name="Google Shape;663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4" name="Google Shape;6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34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6" name="Google Shape;66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2425" y="2271975"/>
            <a:ext cx="1226151" cy="128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5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sp>
        <p:nvSpPr>
          <p:cNvPr id="672" name="Google Shape;672;p35"/>
          <p:cNvSpPr txBox="1">
            <a:spLocks noGrp="1"/>
          </p:cNvSpPr>
          <p:nvPr>
            <p:ph type="title" idx="4294967295"/>
          </p:nvPr>
        </p:nvSpPr>
        <p:spPr>
          <a:xfrm>
            <a:off x="2159000" y="169750"/>
            <a:ext cx="5201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Accéder à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3" name="Google Shape;673;p35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4" name="Google Shape;67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6"/>
          <p:cNvSpPr txBox="1">
            <a:spLocks noGrp="1"/>
          </p:cNvSpPr>
          <p:nvPr>
            <p:ph type="sldNum" idx="12"/>
          </p:nvPr>
        </p:nvSpPr>
        <p:spPr>
          <a:xfrm>
            <a:off x="43339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680" name="Google Shape;680;p36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1" name="Google Shape;681;p36"/>
          <p:cNvSpPr txBox="1"/>
          <p:nvPr/>
        </p:nvSpPr>
        <p:spPr>
          <a:xfrm>
            <a:off x="5295525" y="1369217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3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Avoir le suivi de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2" name="Google Shape;682;p36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683" name="Google Shape;683;p36"/>
          <p:cNvSpPr/>
          <p:nvPr/>
        </p:nvSpPr>
        <p:spPr>
          <a:xfrm>
            <a:off x="457204" y="4410161"/>
            <a:ext cx="1486500" cy="3267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200"/>
          </a:p>
        </p:txBody>
      </p:sp>
      <p:sp>
        <p:nvSpPr>
          <p:cNvPr id="684" name="Google Shape;684;p36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36"/>
          <p:cNvSpPr/>
          <p:nvPr/>
        </p:nvSpPr>
        <p:spPr>
          <a:xfrm>
            <a:off x="2961219" y="3565522"/>
            <a:ext cx="14865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000"/>
          </a:p>
        </p:txBody>
      </p:sp>
      <p:sp>
        <p:nvSpPr>
          <p:cNvPr id="686" name="Google Shape;686;p36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6"/>
          <p:cNvSpPr/>
          <p:nvPr/>
        </p:nvSpPr>
        <p:spPr>
          <a:xfrm>
            <a:off x="2835826" y="2714050"/>
            <a:ext cx="1032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36"/>
          <p:cNvSpPr/>
          <p:nvPr/>
        </p:nvSpPr>
        <p:spPr>
          <a:xfrm>
            <a:off x="3387483" y="1925825"/>
            <a:ext cx="9984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connexion anonyme</a:t>
            </a:r>
            <a:endParaRPr sz="1000"/>
          </a:p>
        </p:txBody>
      </p:sp>
      <p:sp>
        <p:nvSpPr>
          <p:cNvPr id="689" name="Google Shape;689;p36"/>
          <p:cNvSpPr txBox="1"/>
          <p:nvPr/>
        </p:nvSpPr>
        <p:spPr>
          <a:xfrm>
            <a:off x="707782" y="1062934"/>
            <a:ext cx="27444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iga"/>
              <a:buChar char=" "/>
            </a:pPr>
            <a:r>
              <a:rPr lang="fr-CA" sz="2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Types</a:t>
            </a:r>
            <a:endParaRPr sz="2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37"/>
          <p:cNvSpPr txBox="1">
            <a:spLocks noGrp="1"/>
          </p:cNvSpPr>
          <p:nvPr>
            <p:ph type="sldNum" idx="12"/>
          </p:nvPr>
        </p:nvSpPr>
        <p:spPr>
          <a:xfrm>
            <a:off x="4098675" y="479122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696" name="Google Shape;696;p37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7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8" name="Google Shape;698;p3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99" name="Google Shape;699;p37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2100" y="266750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0" name="Google Shape;700;p37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8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pic>
        <p:nvPicPr>
          <p:cNvPr id="706" name="Google Shape;706;p38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38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8" name="Google Shape;708;p38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205273" y="1843213"/>
            <a:ext cx="574327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9" name="Google Shape;709;p38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38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1" name="Google Shape;711;p38"/>
          <p:cNvPicPr preferRelativeResize="0"/>
          <p:nvPr/>
        </p:nvPicPr>
        <p:blipFill rotWithShape="1">
          <a:blip r:embed="rId5">
            <a:alphaModFix/>
          </a:blip>
          <a:srcRect b="18012"/>
          <a:stretch/>
        </p:blipFill>
        <p:spPr>
          <a:xfrm>
            <a:off x="5277675" y="2122000"/>
            <a:ext cx="725900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2" name="Google Shape;712;p38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3" name="Google Shape;713;p38"/>
          <p:cNvPicPr preferRelativeResize="0"/>
          <p:nvPr/>
        </p:nvPicPr>
        <p:blipFill rotWithShape="1">
          <a:blip r:embed="rId6">
            <a:alphaModFix/>
          </a:blip>
          <a:srcRect r="73775"/>
          <a:stretch/>
        </p:blipFill>
        <p:spPr>
          <a:xfrm>
            <a:off x="2229226" y="3259667"/>
            <a:ext cx="574326" cy="5920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4" name="Google Shape;714;p38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5" name="Google Shape;715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1525" y="3143824"/>
            <a:ext cx="626400" cy="65311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9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pic>
        <p:nvPicPr>
          <p:cNvPr id="721" name="Google Shape;7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800" y="130452"/>
            <a:ext cx="5906125" cy="481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9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23" name="Google Shape;723;p39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24" name="Google Shape;724;p39"/>
          <p:cNvCxnSpPr/>
          <p:nvPr/>
        </p:nvCxnSpPr>
        <p:spPr>
          <a:xfrm>
            <a:off x="825500" y="2571750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0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730" name="Google Shape;7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31" name="Google Shape;7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800" y="2156800"/>
            <a:ext cx="5055876" cy="286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2" name="Google Shape;732;p40"/>
          <p:cNvCxnSpPr/>
          <p:nvPr/>
        </p:nvCxnSpPr>
        <p:spPr>
          <a:xfrm>
            <a:off x="1938800" y="380952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33" name="Google Shape;733;p40"/>
          <p:cNvPicPr preferRelativeResize="0"/>
          <p:nvPr/>
        </p:nvPicPr>
        <p:blipFill rotWithShape="1">
          <a:blip r:embed="rId5">
            <a:alphaModFix/>
          </a:blip>
          <a:srcRect t="10905" b="9317"/>
          <a:stretch/>
        </p:blipFill>
        <p:spPr>
          <a:xfrm>
            <a:off x="1410475" y="211200"/>
            <a:ext cx="7032455" cy="19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877" y="750600"/>
            <a:ext cx="5970000" cy="30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1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pic>
        <p:nvPicPr>
          <p:cNvPr id="740" name="Google Shape;740;p41"/>
          <p:cNvPicPr preferRelativeResize="0"/>
          <p:nvPr/>
        </p:nvPicPr>
        <p:blipFill rotWithShape="1">
          <a:blip r:embed="rId4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1" name="Google Shape;741;p41"/>
          <p:cNvSpPr/>
          <p:nvPr/>
        </p:nvSpPr>
        <p:spPr>
          <a:xfrm>
            <a:off x="5738600" y="2626150"/>
            <a:ext cx="2869200" cy="48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41"/>
          <p:cNvSpPr txBox="1"/>
          <p:nvPr/>
        </p:nvSpPr>
        <p:spPr>
          <a:xfrm>
            <a:off x="2146125" y="371675"/>
            <a:ext cx="378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Cartes à associer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3" name="Google Shape;74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9946" y="3655546"/>
            <a:ext cx="2839925" cy="1346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41"/>
          <p:cNvSpPr/>
          <p:nvPr/>
        </p:nvSpPr>
        <p:spPr>
          <a:xfrm>
            <a:off x="6143825" y="4364475"/>
            <a:ext cx="1756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5" name="Google Shape;74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034375"/>
            <a:ext cx="5206150" cy="35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2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751" name="Google Shape;75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4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2" name="Google Shape;752;p42"/>
          <p:cNvCxnSpPr/>
          <p:nvPr/>
        </p:nvCxnSpPr>
        <p:spPr>
          <a:xfrm rot="10800000">
            <a:off x="6565350" y="3814725"/>
            <a:ext cx="1160700" cy="945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3" name="Google Shape;753;p42"/>
          <p:cNvSpPr/>
          <p:nvPr/>
        </p:nvSpPr>
        <p:spPr>
          <a:xfrm>
            <a:off x="29293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42"/>
          <p:cNvSpPr txBox="1"/>
          <p:nvPr/>
        </p:nvSpPr>
        <p:spPr>
          <a:xfrm>
            <a:off x="2825200" y="4184250"/>
            <a:ext cx="412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2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5" name="Google Shape;755;p42"/>
          <p:cNvSpPr txBox="1"/>
          <p:nvPr/>
        </p:nvSpPr>
        <p:spPr>
          <a:xfrm>
            <a:off x="2616700" y="235100"/>
            <a:ext cx="43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1. Inscrire le nom de la salle</a:t>
            </a:r>
            <a:endParaRPr/>
          </a:p>
        </p:txBody>
      </p:sp>
      <p:sp>
        <p:nvSpPr>
          <p:cNvPr id="756" name="Google Shape;756;p42"/>
          <p:cNvSpPr txBox="1"/>
          <p:nvPr/>
        </p:nvSpPr>
        <p:spPr>
          <a:xfrm>
            <a:off x="3165075" y="2569350"/>
            <a:ext cx="29784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/>
              <a:t>5ESONYA</a:t>
            </a:r>
            <a:endParaRPr sz="25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3"/>
          <p:cNvSpPr txBox="1">
            <a:spLocks noGrp="1"/>
          </p:cNvSpPr>
          <p:nvPr>
            <p:ph type="sldNum" idx="12"/>
          </p:nvPr>
        </p:nvSpPr>
        <p:spPr>
          <a:xfrm>
            <a:off x="3873461" y="4701190"/>
            <a:ext cx="6540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pic>
        <p:nvPicPr>
          <p:cNvPr id="762" name="Google Shape;762;p43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43"/>
          <p:cNvSpPr/>
          <p:nvPr/>
        </p:nvSpPr>
        <p:spPr>
          <a:xfrm>
            <a:off x="1190434" y="1807364"/>
            <a:ext cx="21996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43"/>
          <p:cNvSpPr/>
          <p:nvPr/>
        </p:nvSpPr>
        <p:spPr>
          <a:xfrm>
            <a:off x="5965375" y="256425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43"/>
          <p:cNvSpPr/>
          <p:nvPr/>
        </p:nvSpPr>
        <p:spPr>
          <a:xfrm>
            <a:off x="3536150" y="3177975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6" name="Google Shape;76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175" y="3052539"/>
            <a:ext cx="653999" cy="65382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67" name="Google Shape;76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5975" y="2471873"/>
            <a:ext cx="654000" cy="676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4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sp>
        <p:nvSpPr>
          <p:cNvPr id="773" name="Google Shape;773;p44"/>
          <p:cNvSpPr/>
          <p:nvPr/>
        </p:nvSpPr>
        <p:spPr>
          <a:xfrm>
            <a:off x="727425" y="1221400"/>
            <a:ext cx="2344800" cy="8685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L’élève se connecte</a:t>
            </a:r>
            <a:endParaRPr sz="2400"/>
          </a:p>
        </p:txBody>
      </p:sp>
      <p:pic>
        <p:nvPicPr>
          <p:cNvPr id="774" name="Google Shape;77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9888" y="176675"/>
            <a:ext cx="1084218" cy="11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887" y="2914175"/>
            <a:ext cx="2376975" cy="18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44"/>
          <p:cNvSpPr/>
          <p:nvPr/>
        </p:nvSpPr>
        <p:spPr>
          <a:xfrm>
            <a:off x="6071775" y="1109100"/>
            <a:ext cx="1966500" cy="81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Il s’identifie</a:t>
            </a:r>
            <a:endParaRPr sz="2400"/>
          </a:p>
        </p:txBody>
      </p:sp>
      <p:cxnSp>
        <p:nvCxnSpPr>
          <p:cNvPr id="777" name="Google Shape;777;p44"/>
          <p:cNvCxnSpPr/>
          <p:nvPr/>
        </p:nvCxnSpPr>
        <p:spPr>
          <a:xfrm>
            <a:off x="3559500" y="3521563"/>
            <a:ext cx="2006400" cy="192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78" name="Google Shape;778;p44"/>
          <p:cNvSpPr txBox="1"/>
          <p:nvPr/>
        </p:nvSpPr>
        <p:spPr>
          <a:xfrm>
            <a:off x="902578" y="2089900"/>
            <a:ext cx="2241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kahoot.it/</a:t>
            </a:r>
            <a:r>
              <a:rPr lang="fr-CA" sz="3600" b="1"/>
              <a:t>  </a:t>
            </a:r>
            <a:endParaRPr sz="3900" b="1"/>
          </a:p>
        </p:txBody>
      </p:sp>
      <p:pic>
        <p:nvPicPr>
          <p:cNvPr id="779" name="Google Shape;77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7300" y="2335701"/>
            <a:ext cx="2779661" cy="21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5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pic>
        <p:nvPicPr>
          <p:cNvPr id="785" name="Google Shape;785;p4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325" y="400400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86" name="Google Shape;786;p45"/>
          <p:cNvPicPr preferRelativeResize="0"/>
          <p:nvPr/>
        </p:nvPicPr>
        <p:blipFill rotWithShape="1">
          <a:blip r:embed="rId5">
            <a:alphaModFix/>
          </a:blip>
          <a:srcRect t="10905" b="9317"/>
          <a:stretch/>
        </p:blipFill>
        <p:spPr>
          <a:xfrm>
            <a:off x="575313" y="1602675"/>
            <a:ext cx="7993376" cy="221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46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15</a:t>
            </a:fld>
            <a:endParaRPr/>
          </a:p>
        </p:txBody>
      </p:sp>
      <p:sp>
        <p:nvSpPr>
          <p:cNvPr id="792" name="Google Shape;792;p46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3" name="Google Shape;793;p46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94" name="Google Shape;79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sp>
        <p:nvSpPr>
          <p:cNvPr id="800" name="Google Shape;800;p47"/>
          <p:cNvSpPr txBox="1">
            <a:spLocks noGrp="1"/>
          </p:cNvSpPr>
          <p:nvPr>
            <p:ph type="title" idx="4294967295"/>
          </p:nvPr>
        </p:nvSpPr>
        <p:spPr>
          <a:xfrm>
            <a:off x="563675" y="319500"/>
            <a:ext cx="7877400" cy="74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Obtenez votre badge 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1" name="Google Shape;801;p47"/>
          <p:cNvSpPr txBox="1"/>
          <p:nvPr/>
        </p:nvSpPr>
        <p:spPr>
          <a:xfrm>
            <a:off x="3090225" y="978950"/>
            <a:ext cx="57846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82204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1- Créer un compte sur le </a:t>
            </a:r>
            <a:r>
              <a:rPr lang="fr-CA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et valider son inscription.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2- Pour l’attribution du badge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« Participation», cliquer sur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ce lien</a:t>
            </a: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pour répondre au sondage et recevoir votre badge</a:t>
            </a: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02" name="Google Shape;802;p47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803" name="Google Shape;80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825" y="3052149"/>
            <a:ext cx="9144000" cy="2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47"/>
          <p:cNvSpPr txBox="1"/>
          <p:nvPr/>
        </p:nvSpPr>
        <p:spPr>
          <a:xfrm>
            <a:off x="718675" y="2141950"/>
            <a:ext cx="14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05" name="Google Shape;80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937" y="1098887"/>
            <a:ext cx="1805200" cy="18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8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11" name="Google Shape;81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8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813" name="Google Shape;813;p48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4" name="Google Shape;814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17</a:t>
            </a:fld>
            <a:endParaRPr/>
          </a:p>
        </p:txBody>
      </p:sp>
      <p:pic>
        <p:nvPicPr>
          <p:cNvPr id="816" name="Google Shape;816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18</a:t>
            </a:fld>
            <a:endParaRPr/>
          </a:p>
        </p:txBody>
      </p:sp>
      <p:pic>
        <p:nvPicPr>
          <p:cNvPr id="822" name="Google Shape;82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8873069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19</a:t>
            </a:fld>
            <a:endParaRPr/>
          </a:p>
        </p:txBody>
      </p:sp>
      <p:pic>
        <p:nvPicPr>
          <p:cNvPr id="828" name="Google Shape;82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8873069" cy="499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6200"/>
            <a:ext cx="8873069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20</a:t>
            </a:fld>
            <a:endParaRPr/>
          </a:p>
        </p:txBody>
      </p:sp>
      <p:pic>
        <p:nvPicPr>
          <p:cNvPr id="835" name="Google Shape;83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8872891" cy="499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21</a:t>
            </a:fld>
            <a:endParaRPr/>
          </a:p>
        </p:txBody>
      </p:sp>
      <p:pic>
        <p:nvPicPr>
          <p:cNvPr id="841" name="Google Shape;84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8872891" cy="499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/>
              <a:t>Instructions for use</a:t>
            </a:r>
            <a:endParaRPr sz="3600"/>
          </a:p>
        </p:txBody>
      </p:sp>
      <p:sp>
        <p:nvSpPr>
          <p:cNvPr id="847" name="Google Shape;847;p53"/>
          <p:cNvSpPr txBox="1"/>
          <p:nvPr/>
        </p:nvSpPr>
        <p:spPr>
          <a:xfrm>
            <a:off x="747925" y="1449675"/>
            <a:ext cx="29970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"Use as Google Slides Theme".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8" name="Google Shape;848;p53"/>
          <p:cNvSpPr txBox="1"/>
          <p:nvPr/>
        </p:nvSpPr>
        <p:spPr>
          <a:xfrm>
            <a:off x="4150426" y="1449675"/>
            <a:ext cx="31278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fr-CA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design slide</a:t>
            </a: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9" name="Google Shape;849;p53"/>
          <p:cNvSpPr txBox="1"/>
          <p:nvPr/>
        </p:nvSpPr>
        <p:spPr>
          <a:xfrm>
            <a:off x="747925" y="3982125"/>
            <a:ext cx="6530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lang="fr-CA" sz="1200" b="1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www.slidescarnival.com/help-use-presentation-template</a:t>
            </a:r>
            <a:endParaRPr sz="1200" b="1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fr-CA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</a:t>
            </a: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.You can keep the Credits slide or mention SlidesCarnival and other resources used in a slide footer.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50" name="Google Shape;850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1126</Words>
  <Application>Microsoft Office PowerPoint</Application>
  <PresentationFormat>Affichage à l'écran (16:9)</PresentationFormat>
  <Paragraphs>150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1" baseType="lpstr">
      <vt:lpstr>Dosis</vt:lpstr>
      <vt:lpstr>Ubuntu</vt:lpstr>
      <vt:lpstr>Arial</vt:lpstr>
      <vt:lpstr>Calibri</vt:lpstr>
      <vt:lpstr>Sniglet</vt:lpstr>
      <vt:lpstr>Open Sans</vt:lpstr>
      <vt:lpstr>Viga</vt:lpstr>
      <vt:lpstr>Simple Light</vt:lpstr>
      <vt:lpstr>Friar template</vt:lpstr>
      <vt:lpstr>Présentation PowerPoint</vt:lpstr>
      <vt:lpstr>Présentation PowerPoint</vt:lpstr>
      <vt:lpstr>Plan de la rencontre</vt:lpstr>
      <vt:lpstr>Accéder à l’autoformation</vt:lpstr>
      <vt:lpstr>Connexion à Campus RÉCIT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sections finales</vt:lpstr>
      <vt:lpstr>Obtenez votre badge </vt:lpstr>
      <vt:lpstr>MERCI !</vt:lpstr>
      <vt:lpstr>Présentation PowerPoint</vt:lpstr>
      <vt:lpstr>Présentation PowerPoint</vt:lpstr>
      <vt:lpstr>Présentation PowerPoint</vt:lpstr>
      <vt:lpstr>Présentation PowerPoint</vt:lpstr>
      <vt:lpstr>Instructions for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2022-04-08T20:10:56Z</dcterms:modified>
</cp:coreProperties>
</file>