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embeddedFontLst>
    <p:embeddedFont>
      <p:font typeface="Oswald" panose="020B0604020202020204" charset="0"/>
      <p:regular r:id="rId13"/>
      <p:bold r:id="rId14"/>
    </p:embeddedFont>
    <p:embeddedFont>
      <p:font typeface="Ubuntu" panose="020B0604020202020204" charset="0"/>
      <p:regular r:id="rId15"/>
      <p:bold r:id="rId16"/>
      <p:italic r:id="rId17"/>
      <p:boldItalic r:id="rId18"/>
    </p:embeddedFont>
    <p:embeddedFont>
      <p:font typeface="Viga" panose="020B0604020202020204" charset="0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2209A45-A07D-4E51-B4BD-71EB48538079}">
  <a:tblStyle styleId="{42209A45-A07D-4E51-B4BD-71EB4853807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rdv20220914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monurl.ca/rdv20220914.qr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aSPy2cnT_ZqisvaBBus61E2YRI7NOwFnUkizIGwWBTc/edit?usp=sharing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513c8a2854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513c8a2854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de la présentation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https://monurl.ca/rdv20220914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Code QR : </a:t>
            </a:r>
            <a:r>
              <a:rPr lang="fr-CA" u="sng">
                <a:solidFill>
                  <a:schemeClr val="hlink"/>
                </a:solidFill>
                <a:hlinkClick r:id="rId4"/>
              </a:rPr>
              <a:t>https://monurl.ca/rdv20220914.qr</a:t>
            </a:r>
            <a:r>
              <a:rPr lang="fr-CA"/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highlight>
                  <a:srgbClr val="FFFF00"/>
                </a:highlight>
              </a:rPr>
              <a:t>Article RÉCIT MST SF</a:t>
            </a:r>
            <a:endParaRPr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highlight>
                  <a:srgbClr val="FFFF00"/>
                </a:highlight>
              </a:rPr>
              <a:t>SF 1-2-3</a:t>
            </a:r>
            <a:endParaRPr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513c8a2854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513c8a2854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513c8a2854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513c8a2854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513c8a2854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513c8a2854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SL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513c8a2854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1513c8a2854_0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>
                <a:highlight>
                  <a:srgbClr val="FFFF00"/>
                </a:highlight>
              </a:rPr>
              <a:t>SL</a:t>
            </a:r>
            <a:endParaRPr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513c8a2854_0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1513c8a2854_0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390bcb1c7e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390bcb1c7e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 1-3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SL 2-4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390bcb1c7e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390bcb1c7e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SF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Lien à partager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https://docs.google.com/document/d/1aSPy2cnT_ZqisvaBBus61E2YRI7NOwFnUkizIGwWBTc/edit?usp=sharing</a:t>
            </a:r>
            <a:r>
              <a:rPr lang="fr-CA"/>
              <a:t>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513c8a2854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513c8a2854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hyperlink" Target="https://monurl.ca/rdv20220914" TargetMode="External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hyperlink" Target="https://creativecommons.org/licenses/by-nc-sa/4.0/deed.fr" TargetMode="External"/><Relationship Id="rId5" Type="http://schemas.openxmlformats.org/officeDocument/2006/relationships/image" Target="../media/image3.png"/><Relationship Id="rId10" Type="http://schemas.openxmlformats.org/officeDocument/2006/relationships/hyperlink" Target="mailto:info-recit@recit.qc.ca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bit.ly/recit-cc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choos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hyperlink" Target="https://monurl.ca/recitcc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hyperlink" Target="https://creativecommons.org/choose/" TargetMode="Externa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onurl.ca/recitcc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rspchang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sites.google.com/cssmi.qc.ca/elfaqifga/qui?authuser=0" TargetMode="External"/><Relationship Id="rId5" Type="http://schemas.openxmlformats.org/officeDocument/2006/relationships/hyperlink" Target="https://sites.google.com/ggl.csmb.qc.ca/algocsmb/r%C3%A9pertoire-dactivit%C3%A9s" TargetMode="External"/><Relationship Id="rId4" Type="http://schemas.openxmlformats.org/officeDocument/2006/relationships/hyperlink" Target="http://recit.csvdc.qc.ca/wp-content/uploads/sites/3/2019/05/Ateliers_AQUOPS19_Sommet19_Campus_RECIT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aSPy2cnT_ZqisvaBBus61E2YRI7NOwFnUkizIGwWBTc/edit?usp=sharin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mailto:Sonya.Fiset@recitmst.qc.ca" TargetMode="External"/><Relationship Id="rId7" Type="http://schemas.openxmlformats.org/officeDocument/2006/relationships/hyperlink" Target="https://creativecommons.org/licenses/by-nc-sa/4.0/deed.f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hyperlink" Target="mailto:info-recit@recit.qc.ca" TargetMode="External"/><Relationship Id="rId5" Type="http://schemas.openxmlformats.org/officeDocument/2006/relationships/hyperlink" Target="https://monurl.ca/rdv20220914" TargetMode="External"/><Relationship Id="rId4" Type="http://schemas.openxmlformats.org/officeDocument/2006/relationships/hyperlink" Target="mailto:stephane.lavoie@recit.q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3325" y="0"/>
            <a:ext cx="9177324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>
            <a:spLocks noGrp="1"/>
          </p:cNvSpPr>
          <p:nvPr>
            <p:ph type="ctrTitle"/>
          </p:nvPr>
        </p:nvSpPr>
        <p:spPr>
          <a:xfrm>
            <a:off x="2044725" y="903000"/>
            <a:ext cx="541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 sz="3400">
                <a:solidFill>
                  <a:srgbClr val="FFFFFF"/>
                </a:solidFill>
              </a:rPr>
              <a:t>Accoler une licence Creative Commons</a:t>
            </a:r>
            <a:endParaRPr sz="3400">
              <a:solidFill>
                <a:srgbClr val="FFFFFF"/>
              </a:solidFill>
            </a:endParaRPr>
          </a:p>
        </p:txBody>
      </p:sp>
      <p:sp>
        <p:nvSpPr>
          <p:cNvPr id="101" name="Google Shape;101;p25"/>
          <p:cNvSpPr txBox="1"/>
          <p:nvPr/>
        </p:nvSpPr>
        <p:spPr>
          <a:xfrm>
            <a:off x="1952775" y="2135975"/>
            <a:ext cx="67002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Sonya Fiset ● RÉCIT MST 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Stéphane Lavoie ● Service montérégien FGA FP 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02" name="Google Shape;10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07501" y="210487"/>
            <a:ext cx="1393423" cy="93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8700" y="2176550"/>
            <a:ext cx="1446176" cy="175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5"/>
          <p:cNvSpPr/>
          <p:nvPr/>
        </p:nvSpPr>
        <p:spPr>
          <a:xfrm>
            <a:off x="0" y="3866500"/>
            <a:ext cx="1446300" cy="9984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6650" y="3648263"/>
            <a:ext cx="879283" cy="141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5"/>
          <p:cNvSpPr txBox="1"/>
          <p:nvPr/>
        </p:nvSpPr>
        <p:spPr>
          <a:xfrm>
            <a:off x="3688125" y="3626050"/>
            <a:ext cx="3771000" cy="578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25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monurl.ca/rdv20220914</a:t>
            </a:r>
            <a:r>
              <a:rPr lang="fr-CA" sz="25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9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107" name="Google Shape;107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2230472">
            <a:off x="7422142" y="4145655"/>
            <a:ext cx="414011" cy="576662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5"/>
          <p:cNvSpPr txBox="1"/>
          <p:nvPr/>
        </p:nvSpPr>
        <p:spPr>
          <a:xfrm>
            <a:off x="-166150" y="4788825"/>
            <a:ext cx="83259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        </a:t>
            </a:r>
            <a:r>
              <a:rPr lang="fr-CA" sz="700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Le contenu de cette présentation est insprié de </a:t>
            </a:r>
            <a:r>
              <a:rPr lang="fr-CA" sz="700" u="sng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bit.ly/recit-cc</a:t>
            </a:r>
            <a:r>
              <a:rPr lang="fr-CA" sz="700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,  du </a:t>
            </a:r>
            <a:r>
              <a:rPr lang="fr-CA" sz="700" u="sng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10"/>
              </a:rPr>
              <a:t>RÉCIT,</a:t>
            </a:r>
            <a:r>
              <a:rPr lang="fr-CA" sz="700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 sauf mention contraire, est mis à disposition selon les termes de la licence</a:t>
            </a:r>
            <a:r>
              <a:rPr lang="fr-CA" sz="700">
                <a:solidFill>
                  <a:schemeClr val="lt1"/>
                </a:solidFill>
                <a:uFill>
                  <a:noFill/>
                </a:uFill>
                <a:latin typeface="Oswald"/>
                <a:ea typeface="Oswald"/>
                <a:cs typeface="Oswald"/>
                <a:sym typeface="Oswa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CA" sz="700">
                <a:solidFill>
                  <a:schemeClr val="accent5"/>
                </a:solidFill>
                <a:uFill>
                  <a:noFill/>
                </a:uFill>
                <a:latin typeface="Oswald"/>
                <a:ea typeface="Oswald"/>
                <a:cs typeface="Oswald"/>
                <a:sym typeface="Oswa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- Attribution - Pas d'Utilisation Commerciale - Partage des Conditions Initiales à l'Identique 4.0 International</a:t>
            </a:r>
            <a:endParaRPr sz="70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09" name="Google Shape;109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193502" y="4778800"/>
            <a:ext cx="904875" cy="31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4D8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Au menu</a:t>
            </a:r>
            <a:endParaRPr/>
          </a:p>
        </p:txBody>
      </p:sp>
      <p:sp>
        <p:nvSpPr>
          <p:cNvPr id="115" name="Google Shape;115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fr-CA" sz="2200" u="sng">
                <a:solidFill>
                  <a:schemeClr val="hlink"/>
                </a:solidFill>
                <a:hlinkClick r:id="rId3"/>
              </a:rPr>
              <a:t>Les licences Creative Commons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fr-CA" sz="2200"/>
              <a:t>ALOA!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fr-CA" sz="2200" u="sng">
                <a:solidFill>
                  <a:schemeClr val="hlink"/>
                </a:solidFill>
                <a:hlinkClick r:id="rId4"/>
              </a:rPr>
              <a:t>Infographie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AutoNum type="arabicPeriod"/>
            </a:pPr>
            <a:r>
              <a:rPr lang="fr-CA" sz="2200"/>
              <a:t>Expérimentation</a:t>
            </a:r>
            <a:endParaRPr sz="2200"/>
          </a:p>
        </p:txBody>
      </p:sp>
      <p:pic>
        <p:nvPicPr>
          <p:cNvPr id="116" name="Google Shape;11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7050" y="1069175"/>
            <a:ext cx="3921925" cy="392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4D8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fr-CA"/>
              <a:t>Les licences Creative Commons (CC)</a:t>
            </a:r>
            <a:endParaRPr/>
          </a:p>
        </p:txBody>
      </p:sp>
      <p:sp>
        <p:nvSpPr>
          <p:cNvPr id="122" name="Google Shape;122;p27"/>
          <p:cNvSpPr txBox="1">
            <a:spLocks noGrp="1"/>
          </p:cNvSpPr>
          <p:nvPr>
            <p:ph type="body" idx="1"/>
          </p:nvPr>
        </p:nvSpPr>
        <p:spPr>
          <a:xfrm>
            <a:off x="953700" y="1152475"/>
            <a:ext cx="7878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C’est quoi?</a:t>
            </a:r>
            <a:endParaRPr/>
          </a:p>
          <a:p>
            <a:pPr marL="914400" lvl="1" indent="-381000" algn="l" rtl="0">
              <a:spcBef>
                <a:spcPts val="1600"/>
              </a:spcBef>
              <a:spcAft>
                <a:spcPts val="0"/>
              </a:spcAft>
              <a:buSzPts val="2400"/>
              <a:buChar char="○"/>
            </a:pPr>
            <a:r>
              <a:rPr lang="fr-CA" sz="2400">
                <a:solidFill>
                  <a:schemeClr val="dk1"/>
                </a:solidFill>
              </a:rPr>
              <a:t>Depuis 2001</a:t>
            </a:r>
            <a:endParaRPr sz="2400">
              <a:solidFill>
                <a:schemeClr val="dk1"/>
              </a:solidFill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fr-CA" sz="2400">
                <a:solidFill>
                  <a:schemeClr val="dk1"/>
                </a:solidFill>
              </a:rPr>
              <a:t>Licence qui rend nos productions en </a:t>
            </a:r>
            <a:r>
              <a:rPr lang="fr-CA" sz="2400" b="1">
                <a:solidFill>
                  <a:schemeClr val="dk1"/>
                </a:solidFill>
              </a:rPr>
              <a:t>ressources éducatives libres, repérables et utilisables</a:t>
            </a:r>
            <a:endParaRPr sz="2400" b="1">
              <a:solidFill>
                <a:schemeClr val="dk1"/>
              </a:solidFill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○"/>
            </a:pPr>
            <a:r>
              <a:rPr lang="fr-CA" sz="2400">
                <a:solidFill>
                  <a:schemeClr val="dk1"/>
                </a:solidFill>
              </a:rPr>
              <a:t>3 couch</a:t>
            </a:r>
            <a:r>
              <a:rPr lang="fr-CA" sz="2400">
                <a:solidFill>
                  <a:srgbClr val="000000"/>
                </a:solidFill>
              </a:rPr>
              <a:t>es : juridique, humaine et machine</a:t>
            </a:r>
            <a:endParaRPr sz="2400">
              <a:solidFill>
                <a:srgbClr val="000000"/>
              </a:solidFill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○"/>
            </a:pPr>
            <a:r>
              <a:rPr lang="fr-CA" sz="2400">
                <a:solidFill>
                  <a:schemeClr val="dk1"/>
                </a:solidFill>
              </a:rPr>
              <a:t>Version 4.0</a:t>
            </a:r>
            <a:endParaRPr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4D8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SzPts val="2800"/>
              <a:buAutoNum type="arabicPeriod"/>
            </a:pPr>
            <a:r>
              <a:rPr lang="fr-CA"/>
              <a:t>Les licences Creative Commons</a:t>
            </a:r>
            <a:endParaRPr/>
          </a:p>
        </p:txBody>
      </p:sp>
      <p:sp>
        <p:nvSpPr>
          <p:cNvPr id="128" name="Google Shape;128;p28"/>
          <p:cNvSpPr txBox="1">
            <a:spLocks noGrp="1"/>
          </p:cNvSpPr>
          <p:nvPr>
            <p:ph type="body" idx="1"/>
          </p:nvPr>
        </p:nvSpPr>
        <p:spPr>
          <a:xfrm>
            <a:off x="953700" y="1152475"/>
            <a:ext cx="7878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6</a:t>
            </a:r>
            <a:r>
              <a:rPr lang="fr-CA" u="sng">
                <a:solidFill>
                  <a:schemeClr val="hlink"/>
                </a:solidFill>
                <a:hlinkClick r:id="rId3"/>
              </a:rPr>
              <a:t> types de licences CC</a:t>
            </a:r>
            <a:endParaRPr/>
          </a:p>
          <a:p>
            <a:pPr marL="914400" lvl="1" indent="-317500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SzPts val="1400"/>
              <a:buAutoNum type="alphaLcPeriod"/>
            </a:pPr>
            <a:r>
              <a:rPr lang="fr-CA"/>
              <a:t>CC BY </a:t>
            </a:r>
            <a:endParaRPr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-CA"/>
              <a:t>CC BY-SA 	</a:t>
            </a:r>
            <a:endParaRPr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-CA"/>
              <a:t>CC BY-NC</a:t>
            </a:r>
            <a:endParaRPr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-CA"/>
              <a:t> CC BY-SA</a:t>
            </a:r>
            <a:endParaRPr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-CA"/>
              <a:t>CC BY-NC-SA</a:t>
            </a:r>
            <a:endParaRPr/>
          </a:p>
          <a:p>
            <a:pPr marL="914400" lvl="1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fr-CA"/>
              <a:t>CC BY-ND </a:t>
            </a:r>
            <a:endParaRPr/>
          </a:p>
        </p:txBody>
      </p:sp>
      <p:pic>
        <p:nvPicPr>
          <p:cNvPr id="129" name="Google Shape;129;p28" descr="Le crédit doit être attribué au créateur.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4625" y="1577950"/>
            <a:ext cx="3743887" cy="36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225" y="1547037"/>
            <a:ext cx="1029936" cy="36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22" y="2026447"/>
            <a:ext cx="1030006" cy="36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223" y="2505873"/>
            <a:ext cx="1030023" cy="36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222" y="2985297"/>
            <a:ext cx="1030030" cy="36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8" descr="SA - Les adaptations doivent être partagées dans les mêmes conditions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09850" y="2032825"/>
            <a:ext cx="5876925" cy="405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8" descr="NC - Seules les utilisations non commerciales de l'oeuvre sont autorisées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14625" y="2551150"/>
            <a:ext cx="5870310" cy="36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8" descr="ND - Aucun dérivé ou adaptation de l'oeuvre n'est autorisé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824025" y="3896175"/>
            <a:ext cx="4975168" cy="36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6223" y="3944148"/>
            <a:ext cx="1030004" cy="36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6216" y="3464716"/>
            <a:ext cx="1030025" cy="3603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4D8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2. ALOA! </a:t>
            </a:r>
            <a:endParaRPr/>
          </a:p>
        </p:txBody>
      </p:sp>
      <p:graphicFrame>
        <p:nvGraphicFramePr>
          <p:cNvPr id="144" name="Google Shape;144;p29"/>
          <p:cNvGraphicFramePr/>
          <p:nvPr/>
        </p:nvGraphicFramePr>
        <p:xfrm>
          <a:off x="460725" y="12091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{42209A45-A07D-4E51-B4BD-71EB48538079}</a:tableStyleId>
              </a:tblPr>
              <a:tblGrid>
                <a:gridCol w="159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00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34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A" sz="1800" b="1">
                          <a:solidFill>
                            <a:srgbClr val="365F91"/>
                          </a:solidFill>
                          <a:highlight>
                            <a:srgbClr val="FFFF00"/>
                          </a:highlight>
                          <a:latin typeface="Ubuntu"/>
                          <a:ea typeface="Ubuntu"/>
                          <a:cs typeface="Ubuntu"/>
                          <a:sym typeface="Ubuntu"/>
                        </a:rPr>
                        <a:t>A</a:t>
                      </a:r>
                      <a:r>
                        <a:rPr lang="fr-CA" sz="1800">
                          <a:solidFill>
                            <a:srgbClr val="365F9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uteur</a:t>
                      </a:r>
                      <a:endParaRPr sz="1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rgbClr val="365F9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Est-ce que l’auteur est clairement indiqué avec un moyen pour le joindre?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72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800" b="1">
                          <a:solidFill>
                            <a:srgbClr val="365F91"/>
                          </a:solidFill>
                          <a:highlight>
                            <a:srgbClr val="FFFF00"/>
                          </a:highlight>
                          <a:latin typeface="Ubuntu"/>
                          <a:ea typeface="Ubuntu"/>
                          <a:cs typeface="Ubuntu"/>
                          <a:sym typeface="Ubuntu"/>
                        </a:rPr>
                        <a:t>L</a:t>
                      </a:r>
                      <a:r>
                        <a:rPr lang="fr-CA" sz="1800">
                          <a:solidFill>
                            <a:srgbClr val="365F9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icence</a:t>
                      </a:r>
                      <a:endParaRPr sz="1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rgbClr val="365F9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Est-ce que la licence est visible? Y a-t-il des icônes et textes sous-tendus par un hyperlien qui pointent vers le code juridique de la licence? Le code juridique est-il en français? Avez-vous inclus le numéro de version de la licence? 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1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800" b="1">
                          <a:solidFill>
                            <a:srgbClr val="365F91"/>
                          </a:solidFill>
                          <a:highlight>
                            <a:srgbClr val="FFFF00"/>
                          </a:highlight>
                          <a:latin typeface="Ubuntu"/>
                          <a:ea typeface="Ubuntu"/>
                          <a:cs typeface="Ubuntu"/>
                          <a:sym typeface="Ubuntu"/>
                        </a:rPr>
                        <a:t>O</a:t>
                      </a:r>
                      <a:r>
                        <a:rPr lang="fr-CA" sz="1800">
                          <a:solidFill>
                            <a:srgbClr val="365F9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rdinolingue</a:t>
                      </a:r>
                      <a:endParaRPr sz="1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rgbClr val="365F9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Lors de l’indexation de votre œuvre, le moteur sera-t-il en mesure de détecter la licence appliquée? Y a-t-il des métadonnées? Y a-t-il un hyperlien vers le code juridique?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 sz="1800" b="1">
                          <a:solidFill>
                            <a:srgbClr val="365F91"/>
                          </a:solidFill>
                          <a:highlight>
                            <a:srgbClr val="FFFF00"/>
                          </a:highlight>
                          <a:latin typeface="Ubuntu"/>
                          <a:ea typeface="Ubuntu"/>
                          <a:cs typeface="Ubuntu"/>
                          <a:sym typeface="Ubuntu"/>
                        </a:rPr>
                        <a:t>A</a:t>
                      </a:r>
                      <a:r>
                        <a:rPr lang="fr-CA" sz="1800">
                          <a:solidFill>
                            <a:srgbClr val="365F9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utres informations</a:t>
                      </a:r>
                      <a:endParaRPr sz="18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rgbClr val="365F9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L'œuvre possède-t-elle une URL? Dans l’affirmative, l’URL est-elle visible?</a:t>
                      </a:r>
                      <a:endParaRPr>
                        <a:solidFill>
                          <a:srgbClr val="365F91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-CA">
                          <a:solidFill>
                            <a:srgbClr val="365F91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Y a-t-il des portions de votre œuvre qui sont sous une autre licence (images, par exemple)? Dans ce cas, indiquez-vous leur licence et un « sauf avis contraire » dans le libellé de la licence de votre œuvre?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4D8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3. Infographie : </a:t>
            </a:r>
            <a:r>
              <a:rPr lang="fr-CA" u="sng">
                <a:solidFill>
                  <a:schemeClr val="hlink"/>
                </a:solidFill>
                <a:hlinkClick r:id="rId3"/>
              </a:rPr>
              <a:t>monurl.ca/recitcc</a:t>
            </a:r>
            <a:r>
              <a:rPr lang="fr-CA"/>
              <a:t> </a:t>
            </a:r>
            <a:endParaRPr/>
          </a:p>
        </p:txBody>
      </p:sp>
      <p:sp>
        <p:nvSpPr>
          <p:cNvPr id="150" name="Google Shape;150;p30"/>
          <p:cNvSpPr txBox="1">
            <a:spLocks noGrp="1"/>
          </p:cNvSpPr>
          <p:nvPr>
            <p:ph type="body" idx="1"/>
          </p:nvPr>
        </p:nvSpPr>
        <p:spPr>
          <a:xfrm>
            <a:off x="953700" y="1152475"/>
            <a:ext cx="5175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fr-CA" sz="2400"/>
              <a:t>Document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fr-CA" sz="2400"/>
              <a:t>Présentation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fr-CA" sz="2400"/>
              <a:t>Site Web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fr-CA" sz="2400"/>
              <a:t>YouTube</a:t>
            </a:r>
            <a:endParaRPr sz="2400"/>
          </a:p>
        </p:txBody>
      </p:sp>
      <p:pic>
        <p:nvPicPr>
          <p:cNvPr id="151" name="Google Shape;15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65050" y="190225"/>
            <a:ext cx="2829625" cy="469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4D8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4. Expérimentation collective</a:t>
            </a:r>
            <a:endParaRPr/>
          </a:p>
        </p:txBody>
      </p:sp>
      <p:sp>
        <p:nvSpPr>
          <p:cNvPr id="157" name="Google Shape;157;p31"/>
          <p:cNvSpPr txBox="1">
            <a:spLocks noGrp="1"/>
          </p:cNvSpPr>
          <p:nvPr>
            <p:ph type="body" idx="1"/>
          </p:nvPr>
        </p:nvSpPr>
        <p:spPr>
          <a:xfrm>
            <a:off x="953700" y="1152475"/>
            <a:ext cx="7878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fr-CA" sz="2400" u="sng">
                <a:solidFill>
                  <a:srgbClr val="1155C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Exemple présentation</a:t>
            </a:r>
            <a:endParaRPr sz="24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fr-CA" sz="2400" u="sng">
                <a:solidFill>
                  <a:srgbClr val="1155C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Exemple texte</a:t>
            </a:r>
            <a:endParaRPr sz="24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fr-CA" sz="24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Exemple site</a:t>
            </a:r>
            <a:r>
              <a:rPr lang="fr-CA" sz="2400">
                <a:solidFill>
                  <a:schemeClr val="dk1"/>
                </a:solidFill>
              </a:rPr>
              <a:t> 1</a:t>
            </a:r>
            <a:endParaRPr sz="2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</a:pPr>
            <a:r>
              <a:rPr lang="fr-CA" sz="2400" u="sng">
                <a:solidFill>
                  <a:srgbClr val="1155C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Exemple site</a:t>
            </a:r>
            <a:r>
              <a:rPr lang="fr-CA" sz="2400"/>
              <a:t> 2</a:t>
            </a:r>
            <a:endParaRPr sz="2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4D8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/>
              <a:t>4. Expérimentation</a:t>
            </a:r>
            <a:endParaRPr/>
          </a:p>
        </p:txBody>
      </p:sp>
      <p:sp>
        <p:nvSpPr>
          <p:cNvPr id="163" name="Google Shape;163;p32"/>
          <p:cNvSpPr txBox="1">
            <a:spLocks noGrp="1"/>
          </p:cNvSpPr>
          <p:nvPr>
            <p:ph type="body" idx="1"/>
          </p:nvPr>
        </p:nvSpPr>
        <p:spPr>
          <a:xfrm>
            <a:off x="953700" y="1076275"/>
            <a:ext cx="7878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fr-CA" sz="2400"/>
              <a:t>Sélectionnez une de vos oeuvres portant une licence CC.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fr-CA" sz="2400"/>
              <a:t>Ajoutez-la à ce </a:t>
            </a:r>
            <a:r>
              <a:rPr lang="fr-CA" sz="2400" u="sng">
                <a:solidFill>
                  <a:schemeClr val="hlink"/>
                </a:solidFill>
                <a:hlinkClick r:id="rId3"/>
              </a:rPr>
              <a:t>document collaboratif</a:t>
            </a:r>
            <a:r>
              <a:rPr lang="fr-CA" sz="2400"/>
              <a:t>.</a:t>
            </a:r>
            <a:endParaRPr sz="2400"/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AutoNum type="alphaLcPeriod"/>
            </a:pPr>
            <a:r>
              <a:rPr lang="fr-CA" sz="2400"/>
              <a:t>Visitez les oeuvres de vos collègues et commentez.</a:t>
            </a:r>
            <a:endParaRPr sz="240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4D8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3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0000" b="1"/>
              <a:t>Merci</a:t>
            </a:r>
            <a:r>
              <a:rPr lang="fr-CA" sz="10000" b="1">
                <a:latin typeface="Viga"/>
                <a:ea typeface="Viga"/>
                <a:cs typeface="Viga"/>
                <a:sym typeface="Viga"/>
              </a:rPr>
              <a:t>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169" name="Google Shape;169;p33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Stephane.Lavoie@recit.qc.ca</a:t>
            </a:r>
            <a:r>
              <a:rPr lang="fr-CA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900">
              <a:solidFill>
                <a:schemeClr val="dk2"/>
              </a:solidFill>
            </a:endParaRPr>
          </a:p>
        </p:txBody>
      </p:sp>
      <p:sp>
        <p:nvSpPr>
          <p:cNvPr id="170" name="Google Shape;170;p33"/>
          <p:cNvSpPr txBox="1"/>
          <p:nvPr/>
        </p:nvSpPr>
        <p:spPr>
          <a:xfrm>
            <a:off x="443038" y="27197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A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171" name="Google Shape;171;p33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800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L</a:t>
            </a:r>
            <a:r>
              <a:rPr lang="fr-CA" sz="700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e contenu de cette présentation, </a:t>
            </a:r>
            <a:r>
              <a:rPr lang="fr-CA" sz="700" u="sng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monurl.ca/rdv20220914</a:t>
            </a:r>
            <a:r>
              <a:rPr lang="fr-CA" sz="700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  du </a:t>
            </a:r>
            <a:r>
              <a:rPr lang="fr-CA" sz="700" u="sng">
                <a:solidFill>
                  <a:schemeClr val="accent5"/>
                </a:solidFill>
                <a:latin typeface="Oswald"/>
                <a:ea typeface="Oswald"/>
                <a:cs typeface="Oswald"/>
                <a:sym typeface="Oswa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RÉCIT,</a:t>
            </a:r>
            <a:r>
              <a:rPr lang="fr-CA" sz="700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 sauf mention contraire, est mis à disposition selon les termes de la licence</a:t>
            </a:r>
            <a:r>
              <a:rPr lang="fr-CA" sz="700">
                <a:solidFill>
                  <a:schemeClr val="lt1"/>
                </a:solidFill>
                <a:uFill>
                  <a:noFill/>
                </a:uFill>
                <a:latin typeface="Oswald"/>
                <a:ea typeface="Oswald"/>
                <a:cs typeface="Oswald"/>
                <a:sym typeface="Oswa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fr-CA" sz="700">
                <a:solidFill>
                  <a:schemeClr val="accent5"/>
                </a:solidFill>
                <a:uFill>
                  <a:noFill/>
                </a:uFill>
                <a:latin typeface="Oswald"/>
                <a:ea typeface="Oswald"/>
                <a:cs typeface="Oswald"/>
                <a:sym typeface="Oswa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- Attribution - Pas d'Utilisation Commerciale - Partage des Conditions Initiales à l'Identique 4.0 International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172" name="Google Shape;172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478</Words>
  <Application>Microsoft Office PowerPoint</Application>
  <PresentationFormat>Affichage à l'écran (16:9)</PresentationFormat>
  <Paragraphs>67</Paragraphs>
  <Slides>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Oswald</vt:lpstr>
      <vt:lpstr>Viga</vt:lpstr>
      <vt:lpstr>Ubuntu</vt:lpstr>
      <vt:lpstr>Arial</vt:lpstr>
      <vt:lpstr>Simple Light</vt:lpstr>
      <vt:lpstr>Simple Light</vt:lpstr>
      <vt:lpstr>Accoler une licence Creative Commons</vt:lpstr>
      <vt:lpstr>Au menu</vt:lpstr>
      <vt:lpstr>Les licences Creative Commons (CC)</vt:lpstr>
      <vt:lpstr>Les licences Creative Commons</vt:lpstr>
      <vt:lpstr>2. ALOA! </vt:lpstr>
      <vt:lpstr>3. Infographie : monurl.ca/recitcc </vt:lpstr>
      <vt:lpstr>4. Expérimentation collective</vt:lpstr>
      <vt:lpstr>4. Expérimentation</vt:lpstr>
      <vt:lpstr>Merci!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Accoler une licence Creative Commons</dc:title>
  <dc:creator>Sonya Fiset</dc:creator>
  <cp:lastModifiedBy>Fiset Sonia</cp:lastModifiedBy>
  <cp:revision>1</cp:revision>
  <dcterms:modified xsi:type="dcterms:W3CDTF">2022-09-13T11:41:22Z</dcterms:modified>
</cp:coreProperties>
</file>