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5143500" type="screen16x9"/>
  <p:notesSz cx="6858000" cy="9144000"/>
  <p:embeddedFontLst>
    <p:embeddedFont>
      <p:font typeface="Dosis" panose="020B0604020202020204" charset="0"/>
      <p:regular r:id="rId37"/>
      <p:bold r:id="rId38"/>
    </p:embeddedFont>
    <p:embeddedFont>
      <p:font typeface="Nixie One" panose="020B0604020202020204" charset="0"/>
      <p:regular r:id="rId39"/>
    </p:embeddedFont>
    <p:embeddedFont>
      <p:font typeface="Sniglet" panose="020B0604020202020204" charset="0"/>
      <p:regular r:id="rId40"/>
    </p:embeddedFont>
    <p:embeddedFont>
      <p:font typeface="Ubuntu" panose="020B0604020202020204" charset="0"/>
      <p:regular r:id="rId41"/>
      <p:bold r:id="rId42"/>
      <p:italic r:id="rId43"/>
      <p:boldItalic r:id="rId44"/>
    </p:embeddedFont>
    <p:embeddedFont>
      <p:font typeface="Varela Round" panose="020B0604020202020204" charset="-79"/>
      <p:regular r:id="rId45"/>
    </p:embeddedFont>
    <p:embeddedFont>
      <p:font typeface="Viga" panose="020B0604020202020204" charset="0"/>
      <p:regular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zoblockly.com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ozoblockly.com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ozoblockly.com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ozoblockly.com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blockly4thymio.net/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blockly4thymio.net/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blockly4thymio.net/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d%C3%A9fis" TargetMode="External"/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Programmation quoi pourquoi 30-45 min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30 min main sur les touches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pause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Robots 30-45 min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4a297c642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4a297c642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25420b375d_0_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25420b375d_0_5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54c840e89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54c840e89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f99bc9cd7d_0_10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f99bc9cd7d_0_10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http://www.education.gouv.qc.ca/dossiers-thematiques/plan-daction-numerique/cadre-de-reference-de-la-competence-numerique/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54c840e896_0_18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54c840e896_0_18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88a4d0fb93_0_5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88a4d0fb93_0_5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43d92a4765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43d92a4765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Démo : suivre une ligne, code sur le site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https://ozoblockly.com/</a:t>
            </a:r>
            <a:r>
              <a:rPr lang="en"/>
              <a:t> Défi couleurs et avancer puis téléchargement du fichier. Exécution du programme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8b4cc182d0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8b4cc182d0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Démo : suivre une ligne, code sur le site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https://ozoblockly.com/</a:t>
            </a:r>
            <a:r>
              <a:rPr lang="en"/>
              <a:t> Défi couleurs et avancer puis téléchargement du fichier. Exécution du programme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4e2a75e2cf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4e2a75e2cf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Démo : suivre une ligne, code sur le site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https://ozoblockly.com/</a:t>
            </a:r>
            <a:r>
              <a:rPr lang="en"/>
              <a:t> Défi couleurs et avancer puis téléchargement du fichier. Exécution du programme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8b4cc182d0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8b4cc182d0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Démo : suivre une ligne, code sur le site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https://ozoblockly.com/</a:t>
            </a:r>
            <a:r>
              <a:rPr lang="en"/>
              <a:t> Défi couleurs et avancer puis téléchargement du fichier. Exécution du programme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4f0878d2f5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4f0878d2f5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8b4cc182d0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8b4cc182d0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8bee63520d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8bee63520d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4b1a0a153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4b1a0a153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Avec tablette, détecter la distance sous l’onglet jaune avec le temps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f99bc9cd7d_0_16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f99bc9cd7d_0_16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f99bc9cd7d_0_20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f99bc9cd7d_0_20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f99bc9cd7d_0_16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f99bc9cd7d_0_16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f99bc9cd7d_0_2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f99bc9cd7d_0_2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f99bc9cd7d_0_2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3" name="Google Shape;683;gf99bc9cd7d_0_2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http://blockly4thymio.net/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pour faire un carré, mettre un crayon, 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4b1a0a1538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4b1a0a1538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http://blockly4thymio.net/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pour faire un carré, mettre un crayon, 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f99bc9cd7d_0_23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" name="Google Shape;696;gf99bc9cd7d_0_23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4e2a75e2cf_0_3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4e2a75e2cf_0_3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4b1a0a18b6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4b1a0a18b6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4b1a0a18b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Google Shape;716;g4b1a0a18b6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g4e2a75e2c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3" name="Google Shape;723;g4e2a75e2c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http://blockly4thymio.net/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pour faire un carré, mettre un crayon, 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4b1a0a18b6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4b1a0a18b6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4b1a0a18b6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" name="Google Shape;741;g4b1a0a18b6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gfa3369964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7" name="Google Shape;747;gfa3369964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Défis autonomes en robotique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http://bit.ly/mstdéfis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557936855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2" name="Google Shape;752;g557936855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4e2a75a64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4e2a75a64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g4b1a0a18b6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5" name="Google Shape;765;g4b1a0a18b6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512c84f93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0" name="Google Shape;770;g512c84f93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Stéphane Lavoie a présenté le Campus Récit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 rtl="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6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28" name="Google Shape;328;p6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0" name="Google Shape;360;p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7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7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7" name="Google Shape;397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 rtl="0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23" name="Google Shape;523;p1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24" name="Google Shape;52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3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28" name="Google Shape;528;p13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3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3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3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3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13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13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13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13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3">
  <p:cSld name="TITLE_3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9" name="Google Shape;539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40" name="Google Shape;540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sa/4.0/" TargetMode="External"/><Relationship Id="rId3" Type="http://schemas.openxmlformats.org/officeDocument/2006/relationships/hyperlink" Target="https://bit.ly/mst11nov21" TargetMode="External"/><Relationship Id="rId7" Type="http://schemas.openxmlformats.org/officeDocument/2006/relationships/hyperlink" Target="http://creativecommons.org/licenses/by-nc-sa/4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quipe@recitmst.qc.ca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-FIq4Ysb4pDoZKv33_6h1em0NSzb_nXScQyc6-2rySM/edit?usp=sharin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docs.google.com/document/d/1QZ2WyIRuBkD-zHZs6giQUkvQONkSfWVZhTVG3qqJ2Tk/edit?usp=sharin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http://www.education.gouv.qc.ca/dossiers-thematiques/plan-daction-numerique/cadre-de-reference-de-la-competence-numerique/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qdLCgFs9-56ugUriim5ZdelxBN_GYFq34Ap4y4T2OKQ/edit?usp=sharin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docs.google.com/document/d/12MzPH-MaBssmohZMCgvfAoZqzBqPu0MflwJ5o27KLv0/edit?usp=sharing" TargetMode="External"/><Relationship Id="rId5" Type="http://schemas.openxmlformats.org/officeDocument/2006/relationships/hyperlink" Target="https://docs.google.com/document/d/1hy_f_SDzV-epKRK7Ig3OTouiR0obx66jSY-ihmD8bmA/edit?usp=sharing" TargetMode="Externa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classedeflorent.fr/accueil/jeux/beebot/introdefi30fleurs.php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yceeePuUiFwlx8cuA8FD4nbHSSfb3EIANbAC1IKH34Q/edit?usp=sharin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docs.google.com/document/d/13d9IFjIsoYu2AmNepouQKo6kS7xb0oQSBTn5JNz_O_g/edit?usp=sharing" TargetMode="External"/><Relationship Id="rId5" Type="http://schemas.openxmlformats.org/officeDocument/2006/relationships/hyperlink" Target="https://docs.google.com/document/d/11XUGRgFrifqsXOCQ1obHpVsWPGGMT4kr6tngk1UbRds/edit?usp=sharing" TargetMode="Externa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ozobot.com/create/games" TargetMode="Externa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hyperlink" Target="http://games.ozoblockly.com/shapetracer-advanced" TargetMode="External"/><Relationship Id="rId4" Type="http://schemas.openxmlformats.org/officeDocument/2006/relationships/hyperlink" Target="http://games.ozoblockly.com/shapetracer-basic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wkFYhdQEIZLk9RJJN5XAhwQonFPN5gK-grKZlpWuE0c/edit?usp=sharin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makecode.microbit.org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4AhHp-Vt1YAj9t2HzX7xNrHLNuKxKF4yjDQx8qMKWUU/edit?usp=sharin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rfwsPzUbkBrEaV4OJ0FSj3pCvVGVMijnJQdHpQycE1Y/edit?usp=sharing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docs.google.com/document/d/1IUKqkHaOsFrsmfN96Zcliz9pSth01ge31sOyLU0VDqA/edit?usp=sharing" TargetMode="Externa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makecode.mindstorms.com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9-84sK50VrXQSrRbfLgpov2Qzbb9Q8OrLrjytwhGz5s/edit?usp=sharing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hyperlink" Target="https://docs.google.com/document/d/17i7jhAniMiFl3PG58T4YW_sLIros5mrw_FQx6T4DT0I/edit?usp=sharin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By5CL12XtMREUNrwGHZqI3E3rPH7rpEPV8aLlgCsJE0/edit?usp=sharing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1DjMvGAJ74cT1biOFKP2AAX6vVmkrDwWDqdMmi4BOwM/edit?usp=sharing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ocs.google.com/document/d/1vd-76cABslDGvZuidN8TuTloDrLJ5oYWgBkDin-hHJE/edit?usp=sharing" TargetMode="External"/><Relationship Id="rId5" Type="http://schemas.openxmlformats.org/officeDocument/2006/relationships/hyperlink" Target="https://docs.google.com/document/d/1gHubL8O7yY9SWv8kRqpY6kfGdpAfJKB-2OfV6ec6cws/edit?usp=sharing" TargetMode="Externa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jAyBVEwgMQVKiCvNU0Po1G_q8QduVpHeJWww0uTblMY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3j9lM206YPUbFPQFlp8u1YMY0Du20hkztVb_4e-w2Gs/edit?usp=sharing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docs.google.com/document/d/14FFm74Y7NXaAFH3Jn9k9O5Z5MpGfQW40Pid3ZjS6G9w/edit?usp=sharing" TargetMode="External"/><Relationship Id="rId5" Type="http://schemas.openxmlformats.org/officeDocument/2006/relationships/hyperlink" Target="https://docs.google.com/document/d/1gHubL8O7yY9SWv8kRqpY6kfGdpAfJKB-2OfV6ec6cws/edit?usp=sharing" TargetMode="Externa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uqJuWjqT64NDhkwJnsBzyJ4dtTE4v1RizE6-1p9SRs0/edit?usp=sharing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docs.google.com/document/d/1goMUN7ncKR8-XCOvR1--nwyUQO_tRRJp-NEow4hpzmI/edit?usp=sharing" TargetMode="Externa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oOWK8e48i8fuHCsgBeYF9Bj7fxGomo3-8-NXS8xCR6k/edit?usp=sharing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docs.google.com/document/d/17i7jhAniMiFl3PG58T4YW_sLIros5mrw_FQx6T4DT0I/edit?usp=sharing" TargetMode="External"/><Relationship Id="rId5" Type="http://schemas.openxmlformats.org/officeDocument/2006/relationships/image" Target="../media/image35.png"/><Relationship Id="rId4" Type="http://schemas.openxmlformats.org/officeDocument/2006/relationships/hyperlink" Target="https://edwareapp.com/?_ga=2.228750875.685382098.1594765621-1399119598.1594223243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RRvEuIXqokGMTZHmAACHRWB_Qhhga1U-ktFfXdwPJkM/edit?usp=sharing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docs.google.com/document/d/1AiZ-bCFAQL8FSMSNTV_BvkaM7fFGvJdwhaYaSMk29l4/edit?usp=sharing" TargetMode="Externa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pXCvGlheZWRoYBWYBt8QH_cg3YkdZ7GTIb86KBk1sv0/edit?usp=sharing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ocs.google.com/document/d/1wkZC25UYjbCuFPXOOKXoyno6371lw8auUYhsc1rzHmU/edit?usp=sharing" TargetMode="Externa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l8zWnIkVf7YOmuXukXEmhALialAQ4FLGas9Vb8AgnbI/edit?usp=sharing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fIoCVhdEIPDQpsXM_qlLBOxjf0lfrAKO_iZaUGuf2Oc/edit?usp=sharing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ecit.qc.ca/parcours-de-formation-combos-numeriques-robotique1/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campus.recit.qc.ca/pan-robotique/dash" TargetMode="External"/><Relationship Id="rId13" Type="http://schemas.openxmlformats.org/officeDocument/2006/relationships/hyperlink" Target="https://campus.recit.qc.ca/course/view.php?id=294" TargetMode="External"/><Relationship Id="rId3" Type="http://schemas.openxmlformats.org/officeDocument/2006/relationships/hyperlink" Target="https://campus.recit.qc.ca/" TargetMode="External"/><Relationship Id="rId7" Type="http://schemas.openxmlformats.org/officeDocument/2006/relationships/hyperlink" Target="https://campus.recit.qc.ca/math%c3%a9matique-science-et-technologie/r_microbit101" TargetMode="External"/><Relationship Id="rId12" Type="http://schemas.openxmlformats.org/officeDocument/2006/relationships/hyperlink" Target="https://campus.recit.qc.ca/course/view.php?id=8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ampus.recit.qc.ca/course/view.php?id=102" TargetMode="External"/><Relationship Id="rId11" Type="http://schemas.openxmlformats.org/officeDocument/2006/relationships/hyperlink" Target="https://campus.recit.qc.ca/Edison" TargetMode="External"/><Relationship Id="rId5" Type="http://schemas.openxmlformats.org/officeDocument/2006/relationships/hyperlink" Target="https://campus.recit.qc.ca/MakeyMakey" TargetMode="External"/><Relationship Id="rId15" Type="http://schemas.openxmlformats.org/officeDocument/2006/relationships/hyperlink" Target="https://campus.recit.qc.ca/course/view.php?id=51" TargetMode="External"/><Relationship Id="rId10" Type="http://schemas.openxmlformats.org/officeDocument/2006/relationships/hyperlink" Target="https://campus.recit.qc.ca/course/view.php?id=109" TargetMode="External"/><Relationship Id="rId4" Type="http://schemas.openxmlformats.org/officeDocument/2006/relationships/hyperlink" Target="https://campus.recit.qc.ca/course/view.php?id=101" TargetMode="External"/><Relationship Id="rId9" Type="http://schemas.openxmlformats.org/officeDocument/2006/relationships/hyperlink" Target="https://campus.recit.qc.ca/course/view.php?id=58" TargetMode="External"/><Relationship Id="rId14" Type="http://schemas.openxmlformats.org/officeDocument/2006/relationships/hyperlink" Target="https://campus.recit.qc.ca/pan-robotique/thymio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101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hyperlink" Target="https://campus.recit.qc.ca/" TargetMode="External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campus.recit.qc.ca/mod/assign/view.php?id=8093" TargetMode="External"/><Relationship Id="rId5" Type="http://schemas.openxmlformats.org/officeDocument/2006/relationships/hyperlink" Target="https://campus.recit.qc.ca/mod/page/view.php?id=3952" TargetMode="External"/><Relationship Id="rId4" Type="http://schemas.openxmlformats.org/officeDocument/2006/relationships/hyperlink" Target="https://campus.recit.qc.ca/course/view.php?id=145" TargetMode="Externa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hyperlink" Target="mailto:sonya.fiset@recitmst.qc.ca" TargetMode="External"/><Relationship Id="rId7" Type="http://schemas.openxmlformats.org/officeDocument/2006/relationships/hyperlink" Target="https://www.youtube.com/channel/UC7IcadI_rZFwso9N81PYqFg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twitter.com/recitmst" TargetMode="External"/><Relationship Id="rId5" Type="http://schemas.openxmlformats.org/officeDocument/2006/relationships/hyperlink" Target="https://www.facebook.com/RECITMST2020/" TargetMode="External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5"/>
          <p:cNvSpPr txBox="1">
            <a:spLocks noGrp="1"/>
          </p:cNvSpPr>
          <p:nvPr>
            <p:ph type="ctrTitle"/>
          </p:nvPr>
        </p:nvSpPr>
        <p:spPr>
          <a:xfrm>
            <a:off x="2172625" y="136725"/>
            <a:ext cx="5303100" cy="425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Viga"/>
                <a:ea typeface="Viga"/>
                <a:cs typeface="Viga"/>
                <a:sym typeface="Viga"/>
              </a:rPr>
              <a:t>Formation RÉCIT MST</a:t>
            </a:r>
            <a:endParaRPr sz="32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Viga"/>
                <a:ea typeface="Viga"/>
                <a:cs typeface="Viga"/>
                <a:sym typeface="Viga"/>
              </a:rPr>
              <a:t>Robotique</a:t>
            </a:r>
            <a:endParaRPr sz="32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UQAM</a:t>
            </a:r>
            <a:endParaRPr sz="30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Cours de M. Raoul Kamga</a:t>
            </a:r>
            <a:endParaRPr sz="22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https://bit.ly/mst11nov21</a:t>
            </a:r>
            <a:r>
              <a:rPr lang="en" sz="3000" b="1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/>
          </a:p>
        </p:txBody>
      </p:sp>
      <p:pic>
        <p:nvPicPr>
          <p:cNvPr id="546" name="Google Shape;54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225" y="920025"/>
            <a:ext cx="1867825" cy="2156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06700" y="1105338"/>
            <a:ext cx="1664075" cy="1786049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p15"/>
          <p:cNvSpPr txBox="1"/>
          <p:nvPr/>
        </p:nvSpPr>
        <p:spPr>
          <a:xfrm>
            <a:off x="277575" y="4743450"/>
            <a:ext cx="67899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Ces formations du </a:t>
            </a:r>
            <a:r>
              <a:rPr lang="en" sz="800" u="sng">
                <a:solidFill>
                  <a:srgbClr val="0097A7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RÉCIT MST</a:t>
            </a:r>
            <a:r>
              <a:rPr lang="en" sz="800"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 sont mises à disposition, sauf exception, selon les termes de la</a:t>
            </a:r>
            <a:r>
              <a:rPr lang="en" sz="800">
                <a:solidFill>
                  <a:schemeClr val="accent1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ighlight>
                  <a:schemeClr val="lt1"/>
                </a:highlight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  <a:highlight>
                  <a:schemeClr val="lt1"/>
                </a:highlight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highlight>
                <a:schemeClr val="lt1"/>
              </a:highlight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549" name="Google Shape;549;p15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582788" y="4605812"/>
            <a:ext cx="1387975" cy="48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16"/>
          <p:cNvSpPr txBox="1">
            <a:spLocks noGrp="1"/>
          </p:cNvSpPr>
          <p:nvPr>
            <p:ph type="title"/>
          </p:nvPr>
        </p:nvSpPr>
        <p:spPr>
          <a:xfrm>
            <a:off x="335700" y="192750"/>
            <a:ext cx="7996800" cy="80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>
                <a:latin typeface="Ubuntu"/>
                <a:ea typeface="Ubuntu"/>
                <a:cs typeface="Ubuntu"/>
                <a:sym typeface="Ubuntu"/>
              </a:rPr>
              <a:t>Lien de la documentation : </a:t>
            </a:r>
            <a:r>
              <a:rPr lang="en" sz="2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http://recitmst.qc.ca</a:t>
            </a:r>
            <a:r>
              <a:rPr lang="en" sz="2400"/>
              <a:t> </a:t>
            </a:r>
            <a:endParaRPr sz="2400"/>
          </a:p>
        </p:txBody>
      </p:sp>
      <p:sp>
        <p:nvSpPr>
          <p:cNvPr id="555" name="Google Shape;555;p16"/>
          <p:cNvSpPr txBox="1">
            <a:spLocks noGrp="1"/>
          </p:cNvSpPr>
          <p:nvPr>
            <p:ph type="body" idx="1"/>
          </p:nvPr>
        </p:nvSpPr>
        <p:spPr>
          <a:xfrm>
            <a:off x="4056975" y="3610100"/>
            <a:ext cx="4696500" cy="12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latin typeface="Nixie One"/>
                <a:ea typeface="Nixie One"/>
                <a:cs typeface="Nixie One"/>
                <a:sym typeface="Nixie One"/>
              </a:rPr>
              <a:t>Sonya Fiset</a:t>
            </a: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, 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Service national du RÉCIT MST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556" name="Google Shape;55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34925" y="1511675"/>
            <a:ext cx="2584775" cy="346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26525" y="1220988"/>
            <a:ext cx="2152575" cy="216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7"/>
          <p:cNvSpPr txBox="1">
            <a:spLocks noGrp="1"/>
          </p:cNvSpPr>
          <p:nvPr>
            <p:ph type="title" idx="4294967295"/>
          </p:nvPr>
        </p:nvSpPr>
        <p:spPr>
          <a:xfrm>
            <a:off x="1045075" y="0"/>
            <a:ext cx="7130100" cy="490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Viga"/>
                <a:ea typeface="Viga"/>
                <a:cs typeface="Viga"/>
                <a:sym typeface="Viga"/>
              </a:rPr>
              <a:t>Plan :</a:t>
            </a:r>
            <a:endParaRPr sz="3600">
              <a:latin typeface="Viga"/>
              <a:ea typeface="Viga"/>
              <a:cs typeface="Viga"/>
              <a:sym typeface="Vig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Bienvenue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Plan d’action numérique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Simulateurs pour s’initier à la robotique pédagogique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Temps d’expérimentation</a:t>
            </a:r>
            <a:endParaRPr sz="2400">
              <a:solidFill>
                <a:srgbClr val="7F888F"/>
              </a:solidFill>
              <a:uFill>
                <a:noFill/>
              </a:u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Ateliers mains sur les touches en robotique pédagogique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Temps d’expérimentation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Documentation et ressources </a:t>
            </a:r>
            <a:endParaRPr sz="2400">
              <a:solidFill>
                <a:srgbClr val="7F888F"/>
              </a:solidFill>
              <a:uFill>
                <a:noFill/>
              </a:uFill>
              <a:latin typeface="Ubuntu"/>
              <a:ea typeface="Ubuntu"/>
              <a:cs typeface="Ubuntu"/>
              <a:sym typeface="Ubuntu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Retour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18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8" name="Google Shape;568;p18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9" name="Google Shape;569;p18"/>
          <p:cNvSpPr txBox="1"/>
          <p:nvPr/>
        </p:nvSpPr>
        <p:spPr>
          <a:xfrm>
            <a:off x="228600" y="1060856"/>
            <a:ext cx="87921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PAN: Plan d’action numérique du MEES</a:t>
            </a:r>
            <a:r>
              <a:rPr lang="en" sz="3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(Orientation 1, mesure 02, pages 27-28)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70" name="Google Shape;57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9200" y="2078608"/>
            <a:ext cx="6858001" cy="1229172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18"/>
          <p:cNvSpPr/>
          <p:nvPr/>
        </p:nvSpPr>
        <p:spPr>
          <a:xfrm>
            <a:off x="19716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18"/>
          <p:cNvSpPr/>
          <p:nvPr/>
        </p:nvSpPr>
        <p:spPr>
          <a:xfrm>
            <a:off x="73284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73" name="Google Shape;57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86" y="3744121"/>
            <a:ext cx="2922438" cy="64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5724" y="3744112"/>
            <a:ext cx="2922450" cy="518690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18"/>
          <p:cNvSpPr txBox="1"/>
          <p:nvPr/>
        </p:nvSpPr>
        <p:spPr>
          <a:xfrm>
            <a:off x="2559450" y="4699125"/>
            <a:ext cx="41304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tableau synoptique du  PAN, p.2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19"/>
          <p:cNvSpPr/>
          <p:nvPr/>
        </p:nvSpPr>
        <p:spPr>
          <a:xfrm>
            <a:off x="4742875" y="1166475"/>
            <a:ext cx="3324300" cy="37281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" name="Google Shape;581;p19"/>
          <p:cNvSpPr txBox="1">
            <a:spLocks noGrp="1"/>
          </p:cNvSpPr>
          <p:nvPr>
            <p:ph type="title"/>
          </p:nvPr>
        </p:nvSpPr>
        <p:spPr>
          <a:xfrm>
            <a:off x="176050" y="102350"/>
            <a:ext cx="88023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Usage pédagogique de la programmation…</a:t>
            </a:r>
            <a:endParaRPr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82" name="Google Shape;582;p19"/>
          <p:cNvSpPr txBox="1"/>
          <p:nvPr/>
        </p:nvSpPr>
        <p:spPr>
          <a:xfrm>
            <a:off x="311700" y="4707425"/>
            <a:ext cx="53556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83" name="Google Shape;58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068575"/>
            <a:ext cx="3996223" cy="3681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19"/>
          <p:cNvPicPr preferRelativeResize="0"/>
          <p:nvPr/>
        </p:nvPicPr>
        <p:blipFill rotWithShape="1">
          <a:blip r:embed="rId5">
            <a:alphaModFix/>
          </a:blip>
          <a:srcRect r="24161" b="74378"/>
          <a:stretch/>
        </p:blipFill>
        <p:spPr>
          <a:xfrm>
            <a:off x="4864875" y="1220850"/>
            <a:ext cx="2583203" cy="708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19"/>
          <p:cNvPicPr preferRelativeResize="0"/>
          <p:nvPr/>
        </p:nvPicPr>
        <p:blipFill rotWithShape="1">
          <a:blip r:embed="rId6">
            <a:alphaModFix/>
          </a:blip>
          <a:srcRect r="37150" b="65286"/>
          <a:stretch/>
        </p:blipFill>
        <p:spPr>
          <a:xfrm>
            <a:off x="4864875" y="1981188"/>
            <a:ext cx="2089607" cy="65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19"/>
          <p:cNvPicPr preferRelativeResize="0"/>
          <p:nvPr/>
        </p:nvPicPr>
        <p:blipFill rotWithShape="1">
          <a:blip r:embed="rId7">
            <a:alphaModFix/>
          </a:blip>
          <a:srcRect r="6576" b="61836"/>
          <a:stretch/>
        </p:blipFill>
        <p:spPr>
          <a:xfrm>
            <a:off x="4864875" y="3478812"/>
            <a:ext cx="3023007" cy="65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19"/>
          <p:cNvPicPr preferRelativeResize="0"/>
          <p:nvPr/>
        </p:nvPicPr>
        <p:blipFill rotWithShape="1">
          <a:blip r:embed="rId8">
            <a:alphaModFix/>
          </a:blip>
          <a:srcRect t="1354" r="9624" b="58573"/>
          <a:stretch/>
        </p:blipFill>
        <p:spPr>
          <a:xfrm>
            <a:off x="4864875" y="2703967"/>
            <a:ext cx="3009278" cy="659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19"/>
          <p:cNvPicPr preferRelativeResize="0"/>
          <p:nvPr/>
        </p:nvPicPr>
        <p:blipFill rotWithShape="1">
          <a:blip r:embed="rId9">
            <a:alphaModFix/>
          </a:blip>
          <a:srcRect l="35084" t="27081" r="35823" b="31073"/>
          <a:stretch/>
        </p:blipFill>
        <p:spPr>
          <a:xfrm>
            <a:off x="6065195" y="4138050"/>
            <a:ext cx="746556" cy="70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"/>
          <p:cNvSpPr txBox="1">
            <a:spLocks noGrp="1"/>
          </p:cNvSpPr>
          <p:nvPr>
            <p:ph type="title"/>
          </p:nvPr>
        </p:nvSpPr>
        <p:spPr>
          <a:xfrm>
            <a:off x="836975" y="1731900"/>
            <a:ext cx="3304800" cy="18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FFFFF"/>
                </a:solidFill>
              </a:rPr>
              <a:t>Demande d’un badge de participation en robotique</a:t>
            </a:r>
            <a:endParaRPr sz="3000" b="1">
              <a:solidFill>
                <a:srgbClr val="FFFFFF"/>
              </a:solidFill>
            </a:endParaRPr>
          </a:p>
        </p:txBody>
      </p:sp>
      <p:sp>
        <p:nvSpPr>
          <p:cNvPr id="594" name="Google Shape;594;p20"/>
          <p:cNvSpPr txBox="1">
            <a:spLocks noGrp="1"/>
          </p:cNvSpPr>
          <p:nvPr>
            <p:ph type="body" idx="1"/>
          </p:nvPr>
        </p:nvSpPr>
        <p:spPr>
          <a:xfrm>
            <a:off x="4583525" y="2380600"/>
            <a:ext cx="4354200" cy="22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Campus RÉCIT</a:t>
            </a:r>
            <a:endParaRPr/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Char char="-"/>
            </a:pPr>
            <a:r>
              <a:rPr lang="en"/>
              <a:t>Se créer un compte 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/>
              <a:t>S’inscrire au cours</a:t>
            </a:r>
            <a:endParaRPr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95" name="Google Shape;59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1613" y="126288"/>
            <a:ext cx="258127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1"/>
          <p:cNvSpPr txBox="1">
            <a:spLocks noGrp="1"/>
          </p:cNvSpPr>
          <p:nvPr>
            <p:ph type="title" idx="4294967295"/>
          </p:nvPr>
        </p:nvSpPr>
        <p:spPr>
          <a:xfrm>
            <a:off x="677100" y="1706325"/>
            <a:ext cx="7789800" cy="300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E8004C"/>
                </a:solidFill>
                <a:latin typeface="Ubuntu"/>
                <a:ea typeface="Ubuntu"/>
                <a:cs typeface="Ubuntu"/>
                <a:sym typeface="Ubuntu"/>
              </a:rPr>
              <a:t>Robotique pédagogique</a:t>
            </a:r>
            <a:endParaRPr sz="3600">
              <a:solidFill>
                <a:srgbClr val="E8004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D1C6"/>
                </a:solidFill>
                <a:latin typeface="Ubuntu"/>
                <a:ea typeface="Ubuntu"/>
                <a:cs typeface="Ubuntu"/>
                <a:sym typeface="Ubuntu"/>
              </a:rPr>
              <a:t>Simulateurs</a:t>
            </a:r>
            <a:endParaRPr sz="3600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3600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3600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sz="3600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22"/>
          <p:cNvSpPr txBox="1">
            <a:spLocks noGrp="1"/>
          </p:cNvSpPr>
          <p:nvPr>
            <p:ph type="body" idx="1"/>
          </p:nvPr>
        </p:nvSpPr>
        <p:spPr>
          <a:xfrm>
            <a:off x="4393400" y="76575"/>
            <a:ext cx="4417200" cy="50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latin typeface="Viga"/>
                <a:ea typeface="Viga"/>
                <a:cs typeface="Viga"/>
                <a:sym typeface="Viga"/>
              </a:rPr>
              <a:t>R</a:t>
            </a:r>
            <a:r>
              <a:rPr lang="en" sz="2400" b="1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obots : </a:t>
            </a:r>
            <a:endParaRPr sz="2400" b="1" u="sng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Bee-Bot et Blue-Bot</a:t>
            </a:r>
            <a:endParaRPr sz="2400" b="1" u="sng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Ressources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Avantages :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-ne nécessite pas d’ordinateur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-application sur tablette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-beaucoup de matériel en lien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-facile de produire des images sous un tapis transparent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-jeu en ligne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06" name="Google Shape;60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7975" y="1408838"/>
            <a:ext cx="2021025" cy="2021025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22"/>
          <p:cNvSpPr txBox="1"/>
          <p:nvPr/>
        </p:nvSpPr>
        <p:spPr>
          <a:xfrm>
            <a:off x="1372375" y="3563550"/>
            <a:ext cx="2021100" cy="7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Ateliers</a:t>
            </a:r>
            <a:endParaRPr sz="1800" b="1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6"/>
              </a:rPr>
              <a:t>Défis maths</a:t>
            </a:r>
            <a:r>
              <a:rPr lang="en" sz="1800" b="1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 </a:t>
            </a:r>
            <a:endParaRPr sz="1800" b="1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23"/>
          <p:cNvSpPr txBox="1">
            <a:spLocks noGrp="1"/>
          </p:cNvSpPr>
          <p:nvPr>
            <p:ph type="body" idx="1"/>
          </p:nvPr>
        </p:nvSpPr>
        <p:spPr>
          <a:xfrm>
            <a:off x="4393400" y="76575"/>
            <a:ext cx="4417200" cy="50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Mains sur les touches</a:t>
            </a:r>
            <a:endParaRPr sz="2400" b="1" u="sng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Bee-Bot et Blue-Bot</a:t>
            </a:r>
            <a:endParaRPr sz="2400" b="1" u="sng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Jeu en ligne : le défi des 30 fleurs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Intentions pédagogiques :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Font typeface="Ubuntu"/>
              <a:buChar char="✘"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3" name="Google Shape;61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5050" y="1632150"/>
            <a:ext cx="2868699" cy="1942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24"/>
          <p:cNvSpPr txBox="1">
            <a:spLocks noGrp="1"/>
          </p:cNvSpPr>
          <p:nvPr>
            <p:ph type="body" idx="1"/>
          </p:nvPr>
        </p:nvSpPr>
        <p:spPr>
          <a:xfrm>
            <a:off x="4196300" y="-112350"/>
            <a:ext cx="4835100" cy="52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latin typeface="Viga"/>
                <a:ea typeface="Viga"/>
                <a:cs typeface="Viga"/>
                <a:sym typeface="Viga"/>
              </a:rPr>
              <a:t>R</a:t>
            </a:r>
            <a:r>
              <a:rPr lang="en" sz="2400" b="1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obot : </a:t>
            </a:r>
            <a:r>
              <a:rPr lang="en" sz="3600" b="1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Ozobot</a:t>
            </a:r>
            <a:endParaRPr sz="3600" b="1" u="sng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2 modèles : Bit et EVO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Ressources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Avantages :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-petit et précis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-ne nécessite pas d’ordinateur ou de tablette pour le dessin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-progressif, du préscolaire au secondaire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Inconvénient : 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autonomie de batterie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Capteurs : couleurs, suivre une ligne, objets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9" name="Google Shape;619;p24"/>
          <p:cNvPicPr preferRelativeResize="0"/>
          <p:nvPr/>
        </p:nvPicPr>
        <p:blipFill rotWithShape="1">
          <a:blip r:embed="rId4">
            <a:alphaModFix/>
          </a:blip>
          <a:srcRect t="9046" r="33660" b="13965"/>
          <a:stretch/>
        </p:blipFill>
        <p:spPr>
          <a:xfrm>
            <a:off x="1295700" y="1261150"/>
            <a:ext cx="2127168" cy="1851336"/>
          </a:xfrm>
          <a:prstGeom prst="cloud">
            <a:avLst/>
          </a:prstGeom>
          <a:noFill/>
          <a:ln>
            <a:noFill/>
          </a:ln>
        </p:spPr>
      </p:pic>
      <p:sp>
        <p:nvSpPr>
          <p:cNvPr id="620" name="Google Shape;620;p24"/>
          <p:cNvSpPr txBox="1"/>
          <p:nvPr/>
        </p:nvSpPr>
        <p:spPr>
          <a:xfrm>
            <a:off x="1545350" y="3330600"/>
            <a:ext cx="1877400" cy="8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Ateliers D4</a:t>
            </a:r>
            <a:endParaRPr sz="1800" b="1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6"/>
              </a:rPr>
              <a:t>Défis maths</a:t>
            </a:r>
            <a:endParaRPr sz="1800" b="1"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25"/>
          <p:cNvSpPr txBox="1">
            <a:spLocks noGrp="1"/>
          </p:cNvSpPr>
          <p:nvPr>
            <p:ph type="body" idx="1"/>
          </p:nvPr>
        </p:nvSpPr>
        <p:spPr>
          <a:xfrm>
            <a:off x="4196300" y="-112350"/>
            <a:ext cx="4835100" cy="52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Mains sur les touches</a:t>
            </a:r>
            <a:endParaRPr sz="2400" b="1" u="sng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Ozobot</a:t>
            </a:r>
            <a:endParaRPr sz="3600" b="1" u="sng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Jeu en ligne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: </a:t>
            </a:r>
            <a:r>
              <a:rPr lang="en" b="1">
                <a:solidFill>
                  <a:srgbClr val="0069BF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Shape Tracer </a:t>
            </a:r>
            <a:r>
              <a:rPr lang="en" b="1" u="sng">
                <a:solidFill>
                  <a:srgbClr val="0069BF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</a:t>
            </a:r>
            <a:r>
              <a:rPr lang="en" b="1">
                <a:solidFill>
                  <a:srgbClr val="0069BF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et </a:t>
            </a:r>
            <a:r>
              <a:rPr lang="en" b="1" u="sng">
                <a:solidFill>
                  <a:srgbClr val="0069BF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Intentions pédagogiques :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Font typeface="Ubuntu"/>
              <a:buChar char="✘"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26" name="Google Shape;626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7525" y="1807375"/>
            <a:ext cx="3073824" cy="16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81025" y="3479874"/>
            <a:ext cx="1770500" cy="120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26"/>
          <p:cNvSpPr txBox="1">
            <a:spLocks noGrp="1"/>
          </p:cNvSpPr>
          <p:nvPr>
            <p:ph type="title"/>
          </p:nvPr>
        </p:nvSpPr>
        <p:spPr>
          <a:xfrm>
            <a:off x="2583650" y="247925"/>
            <a:ext cx="6084000" cy="441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latin typeface="Viga"/>
                <a:ea typeface="Viga"/>
                <a:cs typeface="Viga"/>
                <a:sym typeface="Viga"/>
              </a:rPr>
              <a:t>Lab créatif : </a:t>
            </a:r>
            <a:r>
              <a:rPr lang="en" sz="3600" b="1" u="sng">
                <a:latin typeface="Viga"/>
                <a:ea typeface="Viga"/>
                <a:cs typeface="Viga"/>
                <a:sym typeface="Viga"/>
              </a:rPr>
              <a:t>Micro:bit</a:t>
            </a:r>
            <a:endParaRPr sz="3600" b="1" u="sng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Ressources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latin typeface="Ubuntu"/>
                <a:ea typeface="Ubuntu"/>
                <a:cs typeface="Ubuntu"/>
                <a:sym typeface="Ubuntu"/>
              </a:rPr>
              <a:t>Avantages :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-moins coûteux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Inconvénient :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-ressources en anglais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Capteurs : lumière, température, accéléromètre et boussole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33" name="Google Shape;63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4875" y="1691600"/>
            <a:ext cx="2278850" cy="18990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27"/>
          <p:cNvSpPr txBox="1">
            <a:spLocks noGrp="1"/>
          </p:cNvSpPr>
          <p:nvPr>
            <p:ph type="title"/>
          </p:nvPr>
        </p:nvSpPr>
        <p:spPr>
          <a:xfrm>
            <a:off x="4969275" y="393900"/>
            <a:ext cx="3698400" cy="42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latin typeface="Viga"/>
                <a:ea typeface="Viga"/>
                <a:cs typeface="Viga"/>
                <a:sym typeface="Viga"/>
              </a:rPr>
              <a:t>Mains sur les touches : </a:t>
            </a:r>
            <a:endParaRPr sz="2400" b="1" u="sng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u="sng">
                <a:latin typeface="Viga"/>
                <a:ea typeface="Viga"/>
                <a:cs typeface="Viga"/>
                <a:sym typeface="Viga"/>
              </a:rPr>
              <a:t>Micro:bit</a:t>
            </a:r>
            <a:endParaRPr sz="3600" b="1" u="sng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Simulateur : Makecode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Intentions pédagogiques :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Font typeface="Ubuntu"/>
              <a:buChar char="●"/>
            </a:pP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39" name="Google Shape;63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2376" y="1257469"/>
            <a:ext cx="4326850" cy="2339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8"/>
          <p:cNvSpPr txBox="1">
            <a:spLocks noGrp="1"/>
          </p:cNvSpPr>
          <p:nvPr>
            <p:ph type="title"/>
          </p:nvPr>
        </p:nvSpPr>
        <p:spPr>
          <a:xfrm>
            <a:off x="719375" y="431625"/>
            <a:ext cx="4440900" cy="414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u="sng">
                <a:latin typeface="Viga"/>
                <a:ea typeface="Viga"/>
                <a:cs typeface="Viga"/>
                <a:sym typeface="Viga"/>
              </a:rPr>
              <a:t>Micro:bit</a:t>
            </a:r>
            <a:endParaRPr sz="3600" b="1" u="sng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b="1" u="sng">
              <a:latin typeface="Viga"/>
              <a:ea typeface="Viga"/>
              <a:cs typeface="Viga"/>
              <a:sym typeface="Viga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●"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Écrire son nom pour qu’il défile et animer un personnage qui danse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●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Fiches : activité D-1 et D-2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45" name="Google Shape;64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0400" y="303900"/>
            <a:ext cx="3887599" cy="452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29"/>
          <p:cNvSpPr txBox="1">
            <a:spLocks noGrp="1"/>
          </p:cNvSpPr>
          <p:nvPr>
            <p:ph type="body" idx="1"/>
          </p:nvPr>
        </p:nvSpPr>
        <p:spPr>
          <a:xfrm>
            <a:off x="4311675" y="116500"/>
            <a:ext cx="4832400" cy="49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latin typeface="Viga"/>
                <a:ea typeface="Viga"/>
                <a:cs typeface="Viga"/>
                <a:sym typeface="Viga"/>
              </a:rPr>
              <a:t>R</a:t>
            </a:r>
            <a:r>
              <a:rPr lang="en" sz="2400" b="1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obot : </a:t>
            </a:r>
            <a:r>
              <a:rPr lang="en" sz="3600" b="1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E</a:t>
            </a:r>
            <a:r>
              <a:rPr lang="en" sz="3600" b="1" u="sng">
                <a:latin typeface="Viga"/>
                <a:ea typeface="Viga"/>
                <a:cs typeface="Viga"/>
                <a:sym typeface="Viga"/>
              </a:rPr>
              <a:t>V</a:t>
            </a:r>
            <a:r>
              <a:rPr lang="en" sz="3600" b="1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3</a:t>
            </a:r>
            <a:endParaRPr sz="3600" b="1" u="sng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Ressources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Avantages :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-3 moteurs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-plusieurs montages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-plusieurs applications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-concours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-en lien avec Scratch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Inconvénients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-Dispendieux et gestion du matériel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Capteurs :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ultrasons, tactile, couleurs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51" name="Google Shape;65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7875" y="1771650"/>
            <a:ext cx="2857500" cy="16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29"/>
          <p:cNvSpPr txBox="1"/>
          <p:nvPr/>
        </p:nvSpPr>
        <p:spPr>
          <a:xfrm>
            <a:off x="1672225" y="3598150"/>
            <a:ext cx="1614600" cy="7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Défis maths</a:t>
            </a:r>
            <a:endParaRPr sz="1800" b="1"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30"/>
          <p:cNvSpPr txBox="1">
            <a:spLocks noGrp="1"/>
          </p:cNvSpPr>
          <p:nvPr>
            <p:ph type="title"/>
          </p:nvPr>
        </p:nvSpPr>
        <p:spPr>
          <a:xfrm>
            <a:off x="747925" y="242350"/>
            <a:ext cx="7932600" cy="140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Viga"/>
                <a:ea typeface="Viga"/>
                <a:cs typeface="Viga"/>
                <a:sym typeface="Viga"/>
              </a:rPr>
              <a:t>Simulateur : </a:t>
            </a:r>
            <a:r>
              <a:rPr lang="en" sz="36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https://makecode.mindstorms.com/</a:t>
            </a:r>
            <a:r>
              <a:rPr lang="en" sz="3600">
                <a:latin typeface="Viga"/>
                <a:ea typeface="Viga"/>
                <a:cs typeface="Viga"/>
                <a:sym typeface="Viga"/>
              </a:rPr>
              <a:t> 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8" name="Google Shape;658;p30"/>
          <p:cNvSpPr txBox="1">
            <a:spLocks noGrp="1"/>
          </p:cNvSpPr>
          <p:nvPr>
            <p:ph type="body" idx="1"/>
          </p:nvPr>
        </p:nvSpPr>
        <p:spPr>
          <a:xfrm>
            <a:off x="747925" y="2290000"/>
            <a:ext cx="8112300" cy="262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7350" algn="l" rtl="0">
              <a:spcBef>
                <a:spcPts val="600"/>
              </a:spcBef>
              <a:spcAft>
                <a:spcPts val="0"/>
              </a:spcAft>
              <a:buSzPts val="2500"/>
              <a:buFont typeface="Ubuntu"/>
              <a:buChar char="✘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Afficher une image sur l’écran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Ubuntu"/>
              <a:buChar char="✘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Faire tourner un moteur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Ubuntu"/>
              <a:buChar char="✘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Programmer le départ d’une action par un capteur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59" name="Google Shape;65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1850" y="3590913"/>
            <a:ext cx="4171950" cy="155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91748" y="1564673"/>
            <a:ext cx="1762800" cy="161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3488" y="3667113"/>
            <a:ext cx="3895725" cy="140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31"/>
          <p:cNvSpPr txBox="1">
            <a:spLocks noGrp="1"/>
          </p:cNvSpPr>
          <p:nvPr>
            <p:ph type="body" idx="1"/>
          </p:nvPr>
        </p:nvSpPr>
        <p:spPr>
          <a:xfrm>
            <a:off x="4262450" y="-41350"/>
            <a:ext cx="4830000" cy="5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Robot : Root</a:t>
            </a:r>
            <a:endParaRPr sz="2400" b="1" u="sng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Ressources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Avantages :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-aimanté pout tenir sur un tableau vertical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-plaque créativité LEGO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-3 niveaux de programmation (picto, blocs et prog textuelle)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Inconvénient :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-nouveauté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Capteurs : 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son, lumière, obstacles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" name="Google Shape;667;p31"/>
          <p:cNvSpPr txBox="1"/>
          <p:nvPr/>
        </p:nvSpPr>
        <p:spPr>
          <a:xfrm>
            <a:off x="1731375" y="3829075"/>
            <a:ext cx="15936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4"/>
              </a:rPr>
              <a:t>Défis maths</a:t>
            </a:r>
            <a:endParaRPr sz="1800" b="1">
              <a:solidFill>
                <a:srgbClr val="0069BF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668" name="Google Shape;668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800" y="1089688"/>
            <a:ext cx="3957649" cy="29641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32"/>
          <p:cNvSpPr txBox="1">
            <a:spLocks noGrp="1"/>
          </p:cNvSpPr>
          <p:nvPr>
            <p:ph type="title"/>
          </p:nvPr>
        </p:nvSpPr>
        <p:spPr>
          <a:xfrm>
            <a:off x="747925" y="155875"/>
            <a:ext cx="6140400" cy="155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Viga"/>
                <a:ea typeface="Viga"/>
                <a:cs typeface="Viga"/>
                <a:sym typeface="Viga"/>
              </a:rPr>
              <a:t>Simulateur : https://code.irobot.com/#/ 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4" name="Google Shape;674;p32"/>
          <p:cNvSpPr txBox="1">
            <a:spLocks noGrp="1"/>
          </p:cNvSpPr>
          <p:nvPr>
            <p:ph type="body" idx="1"/>
          </p:nvPr>
        </p:nvSpPr>
        <p:spPr>
          <a:xfrm>
            <a:off x="747925" y="1870377"/>
            <a:ext cx="6140400" cy="30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7350" algn="l" rtl="0">
              <a:spcBef>
                <a:spcPts val="600"/>
              </a:spcBef>
              <a:spcAft>
                <a:spcPts val="0"/>
              </a:spcAft>
              <a:buSzPts val="2500"/>
              <a:buFont typeface="Ubuntu"/>
              <a:buChar char="✘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Bouger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Ubuntu"/>
              <a:buChar char="✘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Abaisser le crayon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Ubuntu"/>
              <a:buChar char="✘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Tracer une lettre avec le crayon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Ubuntu"/>
              <a:buChar char="✘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Quelle lettre?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Ubuntu"/>
              <a:buChar char="✘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Allumer des DEL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✘"/>
            </a:pPr>
            <a:endParaRPr/>
          </a:p>
        </p:txBody>
      </p:sp>
      <p:pic>
        <p:nvPicPr>
          <p:cNvPr id="675" name="Google Shape;67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1600" y="1363355"/>
            <a:ext cx="2718750" cy="336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33"/>
          <p:cNvSpPr txBox="1">
            <a:spLocks noGrp="1"/>
          </p:cNvSpPr>
          <p:nvPr>
            <p:ph type="title" idx="4294967295"/>
          </p:nvPr>
        </p:nvSpPr>
        <p:spPr>
          <a:xfrm>
            <a:off x="677100" y="1706325"/>
            <a:ext cx="7789800" cy="300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E8004C"/>
                </a:solidFill>
                <a:latin typeface="Ubuntu"/>
                <a:ea typeface="Ubuntu"/>
                <a:cs typeface="Ubuntu"/>
                <a:sym typeface="Ubuntu"/>
              </a:rPr>
              <a:t>Robotique pédagogique</a:t>
            </a:r>
            <a:endParaRPr sz="3600">
              <a:solidFill>
                <a:srgbClr val="E8004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E8004C"/>
                </a:solidFill>
                <a:latin typeface="Ubuntu"/>
                <a:ea typeface="Ubuntu"/>
                <a:cs typeface="Ubuntu"/>
                <a:sym typeface="Ubuntu"/>
              </a:rPr>
              <a:t>Avantages et inconvénients</a:t>
            </a:r>
            <a:endParaRPr sz="3600">
              <a:solidFill>
                <a:srgbClr val="E8004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3600">
              <a:solidFill>
                <a:srgbClr val="E8004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3600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3600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3600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sz="3600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34"/>
          <p:cNvSpPr txBox="1">
            <a:spLocks noGrp="1"/>
          </p:cNvSpPr>
          <p:nvPr>
            <p:ph type="title"/>
          </p:nvPr>
        </p:nvSpPr>
        <p:spPr>
          <a:xfrm>
            <a:off x="2621925" y="362148"/>
            <a:ext cx="6084000" cy="466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Robot : Botley</a:t>
            </a:r>
            <a:endParaRPr sz="2400" b="1" u="sng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Ressources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latin typeface="Ubuntu"/>
                <a:ea typeface="Ubuntu"/>
                <a:cs typeface="Ubuntu"/>
                <a:sym typeface="Ubuntu"/>
              </a:rPr>
              <a:t>Avantages :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-sans ordinateur ou de tablette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-beaucoup d’accessoires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 u="sng">
                <a:latin typeface="Ubuntu"/>
                <a:ea typeface="Ubuntu"/>
                <a:cs typeface="Ubuntu"/>
                <a:sym typeface="Ubuntu"/>
              </a:rPr>
              <a:t>Inconvénients :</a:t>
            </a:r>
            <a:endParaRPr sz="2000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-piles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-nécessité un outil pour le changement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latin typeface="Ubuntu"/>
                <a:ea typeface="Ubuntu"/>
                <a:cs typeface="Ubuntu"/>
                <a:sym typeface="Ubuntu"/>
              </a:rPr>
              <a:t>Capteurs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 : distance, suivre les lignes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86" name="Google Shape;68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28700" y="1489875"/>
            <a:ext cx="2317125" cy="1740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35"/>
          <p:cNvSpPr txBox="1">
            <a:spLocks noGrp="1"/>
          </p:cNvSpPr>
          <p:nvPr>
            <p:ph type="title"/>
          </p:nvPr>
        </p:nvSpPr>
        <p:spPr>
          <a:xfrm>
            <a:off x="2621925" y="362148"/>
            <a:ext cx="6084000" cy="466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latin typeface="Viga"/>
                <a:ea typeface="Viga"/>
                <a:cs typeface="Viga"/>
                <a:sym typeface="Viga"/>
              </a:rPr>
              <a:t>Robot : </a:t>
            </a:r>
            <a:r>
              <a:rPr lang="en" sz="3600" b="1" u="sng">
                <a:latin typeface="Viga"/>
                <a:ea typeface="Viga"/>
                <a:cs typeface="Viga"/>
                <a:sym typeface="Viga"/>
              </a:rPr>
              <a:t>WeDo2.0</a:t>
            </a:r>
            <a:endParaRPr sz="3600" b="1" u="sng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linkClick r:id="rId3"/>
              </a:rPr>
              <a:t>Ressources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/>
              <a:t>Avantages :</a:t>
            </a:r>
            <a:r>
              <a:rPr lang="en" sz="2000"/>
              <a:t> 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-beaucoup de modèles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-créativité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-lien avec Scratch 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 u="sng"/>
              <a:t>Inconvénient :</a:t>
            </a:r>
            <a:endParaRPr sz="2000"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-Un seul moteur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Capteurs : distance et inclinaison</a:t>
            </a:r>
            <a:endParaRPr sz="2000"/>
          </a:p>
        </p:txBody>
      </p:sp>
      <p:pic>
        <p:nvPicPr>
          <p:cNvPr id="692" name="Google Shape;69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79675" y="1661775"/>
            <a:ext cx="2317125" cy="2064558"/>
          </a:xfrm>
          <a:prstGeom prst="rect">
            <a:avLst/>
          </a:prstGeom>
          <a:noFill/>
          <a:ln>
            <a:noFill/>
          </a:ln>
        </p:spPr>
      </p:pic>
      <p:sp>
        <p:nvSpPr>
          <p:cNvPr id="693" name="Google Shape;693;p35"/>
          <p:cNvSpPr txBox="1"/>
          <p:nvPr/>
        </p:nvSpPr>
        <p:spPr>
          <a:xfrm>
            <a:off x="52050" y="1031150"/>
            <a:ext cx="1386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Ateliers</a:t>
            </a:r>
            <a:r>
              <a:rPr lang="en" sz="1800" b="1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 </a:t>
            </a:r>
            <a:endParaRPr sz="120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6"/>
              </a:rPr>
              <a:t>Défis maths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36"/>
          <p:cNvSpPr txBox="1">
            <a:spLocks noGrp="1"/>
          </p:cNvSpPr>
          <p:nvPr>
            <p:ph type="title"/>
          </p:nvPr>
        </p:nvSpPr>
        <p:spPr>
          <a:xfrm>
            <a:off x="2621925" y="362148"/>
            <a:ext cx="6084000" cy="466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Robot : SPIKE Prime</a:t>
            </a:r>
            <a:endParaRPr sz="2400" b="1" u="sng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Ressources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latin typeface="Ubuntu"/>
                <a:ea typeface="Ubuntu"/>
                <a:cs typeface="Ubuntu"/>
                <a:sym typeface="Ubuntu"/>
              </a:rPr>
              <a:t>Avantages :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-beaucoup de modèles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-créativité, approche MATIS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-progression du primaire au secondaire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-leçons disponibles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latin typeface="Ubuntu"/>
                <a:ea typeface="Ubuntu"/>
                <a:cs typeface="Ubuntu"/>
                <a:sym typeface="Ubuntu"/>
              </a:rPr>
              <a:t>Inconvénients :</a:t>
            </a:r>
            <a:endParaRPr sz="2000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-Gestion du matériel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-nouveau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99" name="Google Shape;699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88800" y="1562100"/>
            <a:ext cx="2317125" cy="15419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37"/>
          <p:cNvSpPr txBox="1">
            <a:spLocks noGrp="1"/>
          </p:cNvSpPr>
          <p:nvPr>
            <p:ph type="body" idx="1"/>
          </p:nvPr>
        </p:nvSpPr>
        <p:spPr>
          <a:xfrm>
            <a:off x="4262450" y="241300"/>
            <a:ext cx="4429200" cy="44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latin typeface="Ubuntu"/>
                <a:ea typeface="Ubuntu"/>
                <a:cs typeface="Ubuntu"/>
                <a:sym typeface="Ubuntu"/>
              </a:rPr>
              <a:t>R</a:t>
            </a:r>
            <a:r>
              <a:rPr lang="en" sz="2400" b="1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obots : </a:t>
            </a:r>
            <a:endParaRPr sz="2400" b="1" u="sng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Dash and Dot, Cue</a:t>
            </a:r>
            <a:endParaRPr sz="3600" b="1" u="sng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Ressources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Avantages :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-plusieurs accessoires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-plusieurs applications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Inconvénient :</a:t>
            </a:r>
            <a:endParaRPr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-tablette seulement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05" name="Google Shape;705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2525" y="1440650"/>
            <a:ext cx="2743800" cy="1919316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37"/>
          <p:cNvSpPr txBox="1"/>
          <p:nvPr/>
        </p:nvSpPr>
        <p:spPr>
          <a:xfrm>
            <a:off x="1641300" y="3594675"/>
            <a:ext cx="17568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Ateliers B-10</a:t>
            </a:r>
            <a:endParaRPr sz="1800" b="1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6"/>
              </a:rPr>
              <a:t>Défis maths</a:t>
            </a:r>
            <a:endParaRPr sz="1800" b="1"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38"/>
          <p:cNvSpPr txBox="1">
            <a:spLocks noGrp="1"/>
          </p:cNvSpPr>
          <p:nvPr>
            <p:ph type="body" idx="1"/>
          </p:nvPr>
        </p:nvSpPr>
        <p:spPr>
          <a:xfrm>
            <a:off x="4251375" y="75"/>
            <a:ext cx="4952400" cy="514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latin typeface="Ubuntu"/>
                <a:ea typeface="Ubuntu"/>
                <a:cs typeface="Ubuntu"/>
                <a:sym typeface="Ubuntu"/>
              </a:rPr>
              <a:t>R</a:t>
            </a:r>
            <a:r>
              <a:rPr lang="en" sz="2400" b="1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obots : </a:t>
            </a:r>
            <a:r>
              <a:rPr lang="en" sz="3600" b="1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Sphero</a:t>
            </a:r>
            <a:endParaRPr sz="3600" b="1" u="sng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3 modèles : mini, Edu et Ollie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Ressources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Avantages :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-solide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-progressif, du préscolaire au secondaire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Inconvénient :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peu d’autonomie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Capteurs : </a:t>
            </a:r>
            <a:r>
              <a:rPr lang="en"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couleur, lumière, infrarouge, magnétomètre, 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accéléromètre et gyroscope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12" name="Google Shape;712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3100" y="1779875"/>
            <a:ext cx="2782175" cy="1399625"/>
          </a:xfrm>
          <a:prstGeom prst="rect">
            <a:avLst/>
          </a:prstGeom>
          <a:noFill/>
          <a:ln>
            <a:noFill/>
          </a:ln>
        </p:spPr>
      </p:pic>
      <p:sp>
        <p:nvSpPr>
          <p:cNvPr id="713" name="Google Shape;713;p38"/>
          <p:cNvSpPr txBox="1"/>
          <p:nvPr/>
        </p:nvSpPr>
        <p:spPr>
          <a:xfrm>
            <a:off x="1580625" y="3485150"/>
            <a:ext cx="15501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Défis maths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39"/>
          <p:cNvSpPr txBox="1">
            <a:spLocks noGrp="1"/>
          </p:cNvSpPr>
          <p:nvPr>
            <p:ph type="body" idx="1"/>
          </p:nvPr>
        </p:nvSpPr>
        <p:spPr>
          <a:xfrm>
            <a:off x="4262450" y="155875"/>
            <a:ext cx="4830000" cy="422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latin typeface="Ubuntu"/>
                <a:ea typeface="Ubuntu"/>
                <a:cs typeface="Ubuntu"/>
                <a:sym typeface="Ubuntu"/>
              </a:rPr>
              <a:t>R</a:t>
            </a:r>
            <a:r>
              <a:rPr lang="en" sz="2400" b="1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obot : </a:t>
            </a:r>
            <a:r>
              <a:rPr lang="en" sz="3600" b="1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Edison</a:t>
            </a:r>
            <a:endParaRPr sz="3600" b="1" u="sng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Ressources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Avantages :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-moins coûteux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-créativité Lego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-branchement prise jack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application maintenant en FR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Capteurs : son, lumière, obstacles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19" name="Google Shape;719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0050" y="1730100"/>
            <a:ext cx="2466975" cy="18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720" name="Google Shape;720;p39"/>
          <p:cNvSpPr txBox="1"/>
          <p:nvPr/>
        </p:nvSpPr>
        <p:spPr>
          <a:xfrm>
            <a:off x="1731375" y="3829075"/>
            <a:ext cx="15936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6"/>
              </a:rPr>
              <a:t>Défis maths</a:t>
            </a:r>
            <a:endParaRPr sz="1800" b="1">
              <a:solidFill>
                <a:srgbClr val="0069BF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40"/>
          <p:cNvSpPr txBox="1">
            <a:spLocks noGrp="1"/>
          </p:cNvSpPr>
          <p:nvPr>
            <p:ph type="title"/>
          </p:nvPr>
        </p:nvSpPr>
        <p:spPr>
          <a:xfrm>
            <a:off x="2621925" y="362148"/>
            <a:ext cx="6084000" cy="466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/>
              <a:t>Robot : </a:t>
            </a:r>
            <a:r>
              <a:rPr lang="en" sz="3600" b="1" u="sng"/>
              <a:t>Thymio</a:t>
            </a:r>
            <a:endParaRPr sz="3600" b="1"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linkClick r:id="rId3"/>
              </a:rPr>
              <a:t>Ressources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/>
              <a:t>Avantages :</a:t>
            </a:r>
            <a:r>
              <a:rPr lang="en" sz="2000"/>
              <a:t> 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-peut s’utiliser sans ordinateur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-progressif, du préscolaire au secondaire 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/>
              <a:t>Inconvénient :</a:t>
            </a:r>
            <a:r>
              <a:rPr lang="en" sz="2000"/>
              <a:t> programme à télécharger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Capteurs : distance, infrarouge, tactile, accéléromètre, température et son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pic>
        <p:nvPicPr>
          <p:cNvPr id="726" name="Google Shape;726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65225" y="450425"/>
            <a:ext cx="1740700" cy="1740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40"/>
          <p:cNvSpPr txBox="1"/>
          <p:nvPr/>
        </p:nvSpPr>
        <p:spPr>
          <a:xfrm>
            <a:off x="4278550" y="1441575"/>
            <a:ext cx="3321300" cy="5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728" name="Google Shape;728;p40"/>
          <p:cNvSpPr txBox="1"/>
          <p:nvPr/>
        </p:nvSpPr>
        <p:spPr>
          <a:xfrm>
            <a:off x="0" y="1061075"/>
            <a:ext cx="1649100" cy="7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latin typeface="Varela Round"/>
                <a:ea typeface="Varela Round"/>
                <a:cs typeface="Varela Round"/>
                <a:sym typeface="Varela Round"/>
              </a:rPr>
              <a:t>Ateliers </a:t>
            </a:r>
            <a:r>
              <a:rPr lang="en" sz="1200">
                <a:latin typeface="Varela Round"/>
                <a:ea typeface="Varela Round"/>
                <a:cs typeface="Varela Round"/>
                <a:sym typeface="Varela Round"/>
              </a:rPr>
              <a:t>à venir</a:t>
            </a:r>
            <a:endParaRPr sz="1200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Défis maths</a:t>
            </a:r>
            <a:endParaRPr sz="1800" b="1"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729" name="Google Shape;729;p40"/>
          <p:cNvCxnSpPr/>
          <p:nvPr/>
        </p:nvCxnSpPr>
        <p:spPr>
          <a:xfrm flipH="1">
            <a:off x="720675" y="380575"/>
            <a:ext cx="17400" cy="708000"/>
          </a:xfrm>
          <a:prstGeom prst="straightConnector1">
            <a:avLst/>
          </a:prstGeom>
          <a:noFill/>
          <a:ln w="114300" cap="flat" cmpd="sng">
            <a:solidFill>
              <a:srgbClr val="00D1C6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41"/>
          <p:cNvSpPr txBox="1">
            <a:spLocks noGrp="1"/>
          </p:cNvSpPr>
          <p:nvPr>
            <p:ph type="title"/>
          </p:nvPr>
        </p:nvSpPr>
        <p:spPr>
          <a:xfrm>
            <a:off x="2583650" y="163000"/>
            <a:ext cx="6084000" cy="471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latin typeface="Viga"/>
                <a:ea typeface="Viga"/>
                <a:cs typeface="Viga"/>
                <a:sym typeface="Viga"/>
              </a:rPr>
              <a:t>Robots : </a:t>
            </a:r>
            <a:r>
              <a:rPr lang="en" sz="3600" b="1" u="sng">
                <a:latin typeface="Viga"/>
                <a:ea typeface="Viga"/>
                <a:cs typeface="Viga"/>
                <a:sym typeface="Viga"/>
              </a:rPr>
              <a:t>mBot et Ranger</a:t>
            </a:r>
            <a:endParaRPr sz="3600" b="1" u="sng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Ressources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latin typeface="Ubuntu"/>
                <a:ea typeface="Ubuntu"/>
                <a:cs typeface="Ubuntu"/>
                <a:sym typeface="Ubuntu"/>
              </a:rPr>
              <a:t>Avantages :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-moins coûteux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latin typeface="Ubuntu"/>
                <a:ea typeface="Ubuntu"/>
                <a:cs typeface="Ubuntu"/>
                <a:sym typeface="Ubuntu"/>
              </a:rPr>
              <a:t>Inconvénients :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-difficulté Bluetooth et filaire, mais fonctionne bien avec l’application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-piles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Capteurs : ultrasons, son et luminosité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35" name="Google Shape;735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3175" y="1056125"/>
            <a:ext cx="1549600" cy="141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49400" y="1409100"/>
            <a:ext cx="1619550" cy="16195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7" name="Google Shape;737;p41"/>
          <p:cNvCxnSpPr/>
          <p:nvPr/>
        </p:nvCxnSpPr>
        <p:spPr>
          <a:xfrm flipH="1">
            <a:off x="720675" y="380575"/>
            <a:ext cx="17400" cy="708000"/>
          </a:xfrm>
          <a:prstGeom prst="straightConnector1">
            <a:avLst/>
          </a:prstGeom>
          <a:noFill/>
          <a:ln w="114300" cap="flat" cmpd="sng">
            <a:solidFill>
              <a:srgbClr val="00D1C6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38" name="Google Shape;738;p41"/>
          <p:cNvSpPr txBox="1"/>
          <p:nvPr/>
        </p:nvSpPr>
        <p:spPr>
          <a:xfrm>
            <a:off x="0" y="1088575"/>
            <a:ext cx="1467900" cy="10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Ateliers </a:t>
            </a:r>
            <a:endParaRPr sz="120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6"/>
              </a:rPr>
              <a:t>Défis maths</a:t>
            </a:r>
            <a:endParaRPr sz="1800" b="1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42"/>
          <p:cNvSpPr txBox="1">
            <a:spLocks noGrp="1"/>
          </p:cNvSpPr>
          <p:nvPr>
            <p:ph type="title"/>
          </p:nvPr>
        </p:nvSpPr>
        <p:spPr>
          <a:xfrm>
            <a:off x="2583650" y="909050"/>
            <a:ext cx="6084000" cy="423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latin typeface="Viga"/>
                <a:ea typeface="Viga"/>
                <a:cs typeface="Viga"/>
                <a:sym typeface="Viga"/>
              </a:rPr>
              <a:t>Lab créatif : </a:t>
            </a:r>
            <a:r>
              <a:rPr lang="en" sz="3600" b="1" u="sng">
                <a:latin typeface="Viga"/>
                <a:ea typeface="Viga"/>
                <a:cs typeface="Viga"/>
                <a:sym typeface="Viga"/>
              </a:rPr>
              <a:t>Makey Makey</a:t>
            </a:r>
            <a:endParaRPr sz="3600" b="1" u="sng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Ressources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latin typeface="Ubuntu"/>
                <a:ea typeface="Ubuntu"/>
                <a:cs typeface="Ubuntu"/>
                <a:sym typeface="Ubuntu"/>
              </a:rPr>
              <a:t>Avantages :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-peu coûteux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-créatif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-s’utilise avec Scratch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pic>
        <p:nvPicPr>
          <p:cNvPr id="744" name="Google Shape;744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39400" y="2082099"/>
            <a:ext cx="3447350" cy="257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43"/>
          <p:cNvSpPr txBox="1">
            <a:spLocks noGrp="1"/>
          </p:cNvSpPr>
          <p:nvPr>
            <p:ph type="body" idx="1"/>
          </p:nvPr>
        </p:nvSpPr>
        <p:spPr>
          <a:xfrm>
            <a:off x="491550" y="176155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4800">
                <a:latin typeface="Viga"/>
                <a:ea typeface="Viga"/>
                <a:cs typeface="Viga"/>
                <a:sym typeface="Viga"/>
              </a:rPr>
              <a:t>Mains sur les touches </a:t>
            </a:r>
            <a:endParaRPr sz="48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48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Exploration</a:t>
            </a:r>
            <a:endParaRPr sz="48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44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5" name="Google Shape;755;p44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56" name="Google Shape;75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425" y="221600"/>
            <a:ext cx="8093676" cy="4714324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44"/>
          <p:cNvSpPr txBox="1"/>
          <p:nvPr/>
        </p:nvSpPr>
        <p:spPr>
          <a:xfrm>
            <a:off x="4601475" y="288325"/>
            <a:ext cx="3298200" cy="5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arela Round"/>
                <a:ea typeface="Varela Round"/>
                <a:cs typeface="Varela Round"/>
                <a:sym typeface="Varela Round"/>
              </a:rPr>
              <a:t>Ressource complète sous le pico :</a:t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arela Round"/>
                <a:ea typeface="Varela Round"/>
                <a:cs typeface="Varela Round"/>
                <a:sym typeface="Varela Round"/>
              </a:rPr>
              <a:t> </a:t>
            </a:r>
            <a:r>
              <a:rPr lang="en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4"/>
              </a:rPr>
              <a:t>Aide-mémoire technologique</a:t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45"/>
          <p:cNvSpPr txBox="1">
            <a:spLocks noGrp="1"/>
          </p:cNvSpPr>
          <p:nvPr>
            <p:ph type="body" idx="1"/>
          </p:nvPr>
        </p:nvSpPr>
        <p:spPr>
          <a:xfrm>
            <a:off x="752650" y="0"/>
            <a:ext cx="8094600" cy="49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/>
              <a:t>7. </a:t>
            </a:r>
            <a:r>
              <a:rPr lang="en" sz="3600">
                <a:solidFill>
                  <a:schemeClr val="dk1"/>
                </a:solidFill>
              </a:rPr>
              <a:t>Autoformations </a:t>
            </a:r>
            <a:r>
              <a:rPr lang="en" sz="3600" u="sng">
                <a:solidFill>
                  <a:schemeClr val="hlink"/>
                </a:solidFill>
                <a:hlinkClick r:id="rId3"/>
              </a:rPr>
              <a:t>Campus RÉCIT</a:t>
            </a:r>
            <a:r>
              <a:rPr lang="en" sz="3600">
                <a:solidFill>
                  <a:schemeClr val="dk1"/>
                </a:solidFill>
              </a:rPr>
              <a:t> </a:t>
            </a:r>
            <a:endParaRPr sz="36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ED4A00"/>
                </a:solidFill>
              </a:rPr>
              <a:t>Robotique</a:t>
            </a:r>
            <a:r>
              <a:rPr lang="en" sz="1600">
                <a:solidFill>
                  <a:srgbClr val="ED4A00"/>
                </a:solidFill>
              </a:rPr>
              <a:t>	</a:t>
            </a:r>
            <a:r>
              <a:rPr lang="en" sz="1600">
                <a:solidFill>
                  <a:schemeClr val="dk1"/>
                </a:solidFill>
              </a:rPr>
              <a:t>						</a:t>
            </a:r>
            <a:r>
              <a:rPr lang="en" sz="1600" b="1">
                <a:solidFill>
                  <a:srgbClr val="FF0000"/>
                </a:solidFill>
              </a:rPr>
              <a:t>Laboratoire créatif</a:t>
            </a:r>
            <a:endParaRPr sz="1600" b="1">
              <a:solidFill>
                <a:srgbClr val="FF0000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-</a:t>
            </a:r>
            <a:r>
              <a:rPr lang="en" sz="1600" u="sng">
                <a:solidFill>
                  <a:schemeClr val="hlink"/>
                </a:solidFill>
                <a:hlinkClick r:id="rId4"/>
              </a:rPr>
              <a:t>Bee-Bot ou Blue-Bot</a:t>
            </a:r>
            <a:r>
              <a:rPr lang="en" sz="1600">
                <a:solidFill>
                  <a:schemeClr val="dk1"/>
                </a:solidFill>
              </a:rPr>
              <a:t> 					-</a:t>
            </a:r>
            <a:r>
              <a:rPr lang="en" sz="1600" u="sng">
                <a:solidFill>
                  <a:schemeClr val="hlink"/>
                </a:solidFill>
                <a:hlinkClick r:id="rId5"/>
              </a:rPr>
              <a:t>Makey Makey</a:t>
            </a:r>
            <a:endParaRPr sz="1600">
              <a:solidFill>
                <a:srgbClr val="FAA22A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7F888F"/>
                </a:solidFill>
              </a:rPr>
              <a:t>-</a:t>
            </a:r>
            <a:r>
              <a:rPr lang="en" sz="1600" u="sng">
                <a:solidFill>
                  <a:schemeClr val="hlink"/>
                </a:solidFill>
                <a:hlinkClick r:id="rId6"/>
              </a:rPr>
              <a:t>WeDo2</a:t>
            </a:r>
            <a:r>
              <a:rPr lang="en" sz="1600">
                <a:solidFill>
                  <a:srgbClr val="FAA22A"/>
                </a:solidFill>
              </a:rPr>
              <a:t>								-</a:t>
            </a:r>
            <a:r>
              <a:rPr lang="en" sz="1600" u="sng">
                <a:solidFill>
                  <a:schemeClr val="hlink"/>
                </a:solidFill>
                <a:hlinkClick r:id="rId7"/>
              </a:rPr>
              <a:t>Micro:bit</a:t>
            </a:r>
            <a:endParaRPr sz="1600">
              <a:solidFill>
                <a:srgbClr val="FAA22A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hlink"/>
                </a:solidFill>
                <a:hlinkClick r:id="rId8"/>
              </a:rPr>
              <a:t>-Dash</a:t>
            </a:r>
            <a:r>
              <a:rPr lang="en" sz="1600">
                <a:solidFill>
                  <a:srgbClr val="FAA22A"/>
                </a:solidFill>
              </a:rPr>
              <a:t>								</a:t>
            </a:r>
            <a:endParaRPr sz="1600">
              <a:solidFill>
                <a:srgbClr val="FAA22A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7F888F"/>
                </a:solidFill>
              </a:rPr>
              <a:t>-</a:t>
            </a:r>
            <a:r>
              <a:rPr lang="en" sz="1600" u="sng">
                <a:solidFill>
                  <a:schemeClr val="hlink"/>
                </a:solidFill>
                <a:hlinkClick r:id="rId9"/>
              </a:rPr>
              <a:t>Ozobot</a:t>
            </a:r>
            <a:r>
              <a:rPr lang="en" sz="1600">
                <a:solidFill>
                  <a:srgbClr val="FAA22A"/>
                </a:solidFill>
              </a:rPr>
              <a:t>								</a:t>
            </a:r>
            <a:endParaRPr sz="1600">
              <a:solidFill>
                <a:srgbClr val="FAA22A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7F888F"/>
                </a:solidFill>
              </a:rPr>
              <a:t>-</a:t>
            </a:r>
            <a:r>
              <a:rPr lang="en" sz="1600" u="sng">
                <a:solidFill>
                  <a:schemeClr val="hlink"/>
                </a:solidFill>
                <a:hlinkClick r:id="rId10"/>
              </a:rPr>
              <a:t>Sphero</a:t>
            </a:r>
            <a:endParaRPr sz="1600" u="sng">
              <a:solidFill>
                <a:srgbClr val="FAA22A"/>
              </a:solidFill>
              <a:hlinkClick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hlink"/>
                </a:solidFill>
                <a:hlinkClick r:id="rId11"/>
              </a:rPr>
              <a:t>-Edison</a:t>
            </a:r>
            <a:endParaRPr sz="1600" u="sng">
              <a:solidFill>
                <a:srgbClr val="FAA22A"/>
              </a:solidFill>
              <a:hlinkClick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7F888F"/>
                </a:solidFill>
              </a:rPr>
              <a:t>-</a:t>
            </a:r>
            <a:r>
              <a:rPr lang="en" sz="1600" u="sng">
                <a:solidFill>
                  <a:schemeClr val="hlink"/>
                </a:solidFill>
                <a:hlinkClick r:id="rId12"/>
              </a:rPr>
              <a:t>EV3</a:t>
            </a:r>
            <a:endParaRPr sz="1600"/>
          </a:p>
          <a:p>
            <a:pPr marL="45720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 sz="1600"/>
              <a:t>-</a:t>
            </a:r>
            <a:r>
              <a:rPr lang="en" sz="1600" u="sng">
                <a:solidFill>
                  <a:schemeClr val="hlink"/>
                </a:solidFill>
                <a:hlinkClick r:id="rId13"/>
              </a:rPr>
              <a:t>SPIKE Prime</a:t>
            </a:r>
            <a:endParaRPr sz="1600"/>
          </a:p>
          <a:p>
            <a:pPr marL="45720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 sz="1600"/>
              <a:t>-</a:t>
            </a:r>
            <a:r>
              <a:rPr lang="en" sz="1600" u="sng">
                <a:solidFill>
                  <a:schemeClr val="hlink"/>
                </a:solidFill>
                <a:hlinkClick r:id="rId14"/>
              </a:rPr>
              <a:t>Thymio</a:t>
            </a:r>
            <a:endParaRPr sz="1600"/>
          </a:p>
          <a:p>
            <a:pPr marL="45720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7F888F"/>
                </a:solidFill>
              </a:rPr>
              <a:t>-</a:t>
            </a:r>
            <a:r>
              <a:rPr lang="en" sz="1600" u="sng">
                <a:solidFill>
                  <a:schemeClr val="hlink"/>
                </a:solidFill>
                <a:hlinkClick r:id="rId15"/>
              </a:rPr>
              <a:t>mBot et Ranger</a:t>
            </a:r>
            <a:endParaRPr sz="1600" u="sng">
              <a:solidFill>
                <a:schemeClr val="hlink"/>
              </a:solidFill>
              <a:hlinkClick r:id="rId12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endParaRPr sz="18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spcBef>
                <a:spcPts val="1100"/>
              </a:spcBef>
              <a:spcAft>
                <a:spcPts val="0"/>
              </a:spcAft>
              <a:buNone/>
            </a:pPr>
            <a:endParaRPr u="sng">
              <a:solidFill>
                <a:srgbClr val="FAA22A"/>
              </a:solidFill>
              <a:latin typeface="Nixie One"/>
              <a:ea typeface="Nixie One"/>
              <a:cs typeface="Nixie One"/>
              <a:sym typeface="Nixie One"/>
              <a:hlinkClick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lvl="0" indent="0" algn="ctr" rtl="0">
              <a:spcBef>
                <a:spcPts val="1100"/>
              </a:spcBef>
              <a:spcAft>
                <a:spcPts val="0"/>
              </a:spcAft>
              <a:buNone/>
            </a:pPr>
            <a:endParaRPr sz="3600" u="sng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600" u="sng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46"/>
          <p:cNvSpPr txBox="1">
            <a:spLocks noGrp="1"/>
          </p:cNvSpPr>
          <p:nvPr>
            <p:ph type="body" idx="1"/>
          </p:nvPr>
        </p:nvSpPr>
        <p:spPr>
          <a:xfrm>
            <a:off x="731125" y="436100"/>
            <a:ext cx="7532400" cy="459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u="sng"/>
              <a:t>8. Retour </a:t>
            </a:r>
            <a:endParaRPr sz="3600" u="sng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rgbClr val="4A86E8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Buts aujourd’hui : Découvrir, lire, coopérer, résolution de problème, mathématique, science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Déboguer (résoudre des problèmes) : comment ?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914400" lvl="1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Nixie One"/>
              <a:buAutoNum type="roman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Pairs, documents de l’enseignant, Internet, enseignant</a:t>
            </a:r>
            <a:endParaRPr sz="10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lvl="0" indent="0" algn="ctr" rtl="0">
              <a:spcBef>
                <a:spcPts val="2100"/>
              </a:spcBef>
              <a:spcAft>
                <a:spcPts val="0"/>
              </a:spcAft>
              <a:buNone/>
            </a:pPr>
            <a:endParaRPr sz="3600" u="sng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600" u="sng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47"/>
          <p:cNvSpPr txBox="1">
            <a:spLocks noGrp="1"/>
          </p:cNvSpPr>
          <p:nvPr>
            <p:ph type="title"/>
          </p:nvPr>
        </p:nvSpPr>
        <p:spPr>
          <a:xfrm>
            <a:off x="836975" y="1731900"/>
            <a:ext cx="3304800" cy="19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FFFFF"/>
                </a:solidFill>
              </a:rPr>
              <a:t>Demande de badges </a:t>
            </a:r>
            <a:endParaRPr sz="30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FFFFF"/>
                </a:solidFill>
              </a:rPr>
              <a:t>« Découverte » et « Appropriation » en robotique</a:t>
            </a:r>
            <a:endParaRPr sz="3000" b="1">
              <a:solidFill>
                <a:srgbClr val="FFFFFF"/>
              </a:solidFill>
            </a:endParaRPr>
          </a:p>
        </p:txBody>
      </p:sp>
      <p:sp>
        <p:nvSpPr>
          <p:cNvPr id="773" name="Google Shape;773;p47"/>
          <p:cNvSpPr txBox="1">
            <a:spLocks noGrp="1"/>
          </p:cNvSpPr>
          <p:nvPr>
            <p:ph type="body" idx="1"/>
          </p:nvPr>
        </p:nvSpPr>
        <p:spPr>
          <a:xfrm>
            <a:off x="4256275" y="2122150"/>
            <a:ext cx="4681500" cy="25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Campus RÉCIT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Font typeface="Ubuntu"/>
              <a:buChar char="-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Se créer un compte et valider le courriel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-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S’inscrire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au cours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-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Badge « Découverte », naviguer dans cette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section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-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Badge « Appropriation »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Remplir la demande au bas de la page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pour « Ajouter un travail » 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74" name="Google Shape;774;p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70250" y="304800"/>
            <a:ext cx="2129274" cy="181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4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928000" y="301078"/>
            <a:ext cx="2063600" cy="1742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48"/>
          <p:cNvSpPr txBox="1">
            <a:spLocks noGrp="1"/>
          </p:cNvSpPr>
          <p:nvPr>
            <p:ph type="body" idx="4294967295"/>
          </p:nvPr>
        </p:nvSpPr>
        <p:spPr>
          <a:xfrm>
            <a:off x="1910450" y="2286000"/>
            <a:ext cx="4211400" cy="190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00ACC3"/>
                </a:solidFill>
              </a:rPr>
              <a:t>Des questions?</a:t>
            </a:r>
            <a:endParaRPr sz="3600" b="1">
              <a:solidFill>
                <a:srgbClr val="00ACC3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Vous pouvez nous rejoindre 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sonya.fiset@recitmst.qc.ca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4"/>
              </a:rPr>
              <a:t>equipe@recitmst.qc.ca</a:t>
            </a:r>
            <a:endParaRPr sz="1800"/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14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</p:txBody>
      </p:sp>
      <p:pic>
        <p:nvPicPr>
          <p:cNvPr id="781" name="Google Shape;781;p4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67665" y="2930463"/>
            <a:ext cx="1644025" cy="1656050"/>
          </a:xfrm>
          <a:prstGeom prst="rect">
            <a:avLst/>
          </a:prstGeom>
          <a:noFill/>
          <a:ln>
            <a:noFill/>
          </a:ln>
        </p:spPr>
      </p:pic>
      <p:sp>
        <p:nvSpPr>
          <p:cNvPr id="782" name="Google Shape;782;p48"/>
          <p:cNvSpPr txBox="1"/>
          <p:nvPr/>
        </p:nvSpPr>
        <p:spPr>
          <a:xfrm>
            <a:off x="734775" y="947050"/>
            <a:ext cx="6335400" cy="13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 b="1">
                <a:solidFill>
                  <a:srgbClr val="3C78D8"/>
                </a:solidFill>
                <a:latin typeface="Viga"/>
                <a:ea typeface="Viga"/>
                <a:cs typeface="Viga"/>
                <a:sym typeface="Viga"/>
              </a:rPr>
              <a:t>MERCI !</a:t>
            </a:r>
            <a:endParaRPr sz="400"/>
          </a:p>
        </p:txBody>
      </p:sp>
      <p:pic>
        <p:nvPicPr>
          <p:cNvPr id="783" name="Google Shape;783;p4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910449" y="153950"/>
            <a:ext cx="3316025" cy="95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1218</Words>
  <Application>Microsoft Office PowerPoint</Application>
  <PresentationFormat>Affichage à l'écran (16:9)</PresentationFormat>
  <Paragraphs>317</Paragraphs>
  <Slides>34</Slides>
  <Notes>34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34</vt:i4>
      </vt:variant>
    </vt:vector>
  </HeadingPairs>
  <TitlesOfParts>
    <vt:vector size="42" baseType="lpstr">
      <vt:lpstr>Dosis</vt:lpstr>
      <vt:lpstr>Nixie One</vt:lpstr>
      <vt:lpstr>Arial</vt:lpstr>
      <vt:lpstr>Sniglet</vt:lpstr>
      <vt:lpstr>Ubuntu</vt:lpstr>
      <vt:lpstr>Viga</vt:lpstr>
      <vt:lpstr>Varela Round</vt:lpstr>
      <vt:lpstr>Friar template</vt:lpstr>
      <vt:lpstr>Formation RÉCIT MST Robotique  UQAM Cours de M. Raoul Kamga https://bit.ly/mst11nov21 </vt:lpstr>
      <vt:lpstr>Lien de la documentation : http://recitmst.qc.ca </vt:lpstr>
      <vt:lpstr>Plan : Bienvenue Plan d’action numérique Simulateurs pour s’initier à la robotique pédagogique Temps d’expérimentation Ateliers mains sur les touches en robotique pédagogique Temps d’expérimentation Documentation et ressources  Retour</vt:lpstr>
      <vt:lpstr>Enseigner la programmation… Pourquoi?</vt:lpstr>
      <vt:lpstr>Usage pédagogique de la programmation…</vt:lpstr>
      <vt:lpstr>Demande d’un badge de participation en robotique</vt:lpstr>
      <vt:lpstr>Robotique pédagogique Simulateurs    </vt:lpstr>
      <vt:lpstr>Présentation PowerPoint</vt:lpstr>
      <vt:lpstr>Présentation PowerPoint</vt:lpstr>
      <vt:lpstr>Présentation PowerPoint</vt:lpstr>
      <vt:lpstr>Présentation PowerPoint</vt:lpstr>
      <vt:lpstr>Lab créatif : Micro:bit  Ressources  Avantages :  -moins coûteux Inconvénient : -ressources en anglais  Capteurs : lumière, température, accéléromètre et boussole</vt:lpstr>
      <vt:lpstr>Mains sur les touches :  Micro:bit  Simulateur : Makecode  Intentions pédagogiques : </vt:lpstr>
      <vt:lpstr>Micro:bit  Écrire son nom pour qu’il défile et animer un personnage qui danse Fiches : activité D-1 et D-2  </vt:lpstr>
      <vt:lpstr>Présentation PowerPoint</vt:lpstr>
      <vt:lpstr>Simulateur : https://makecode.mindstorms.com/ </vt:lpstr>
      <vt:lpstr>Présentation PowerPoint</vt:lpstr>
      <vt:lpstr>Simulateur : https://code.irobot.com/#/ </vt:lpstr>
      <vt:lpstr>Robotique pédagogique Avantages et inconvénients      </vt:lpstr>
      <vt:lpstr>Robot : Botley  Ressources  Avantages :  -sans ordinateur ou de tablette -beaucoup d’accessoires  Inconvénients : -piles -nécessité un outil pour le changement Capteurs : distance, suivre les lignes </vt:lpstr>
      <vt:lpstr>Robot : WeDo2.0  Ressources  Avantages :  -beaucoup de modèles -créativité -lien avec Scratch   Inconvénient : -Un seul moteur  Capteurs : distance et inclinaison</vt:lpstr>
      <vt:lpstr>Robot : SPIKE Prime  Ressources  Avantages :  -beaucoup de modèles -créativité, approche MATIS -progression du primaire au secondaire -leçons disponibles   Inconvénients : -Gestion du matériel -nouveau</vt:lpstr>
      <vt:lpstr>Présentation PowerPoint</vt:lpstr>
      <vt:lpstr>Présentation PowerPoint</vt:lpstr>
      <vt:lpstr>Présentation PowerPoint</vt:lpstr>
      <vt:lpstr>Robot : Thymio  Ressources  Avantages :  -peut s’utiliser sans ordinateur -progressif, du préscolaire au secondaire   Inconvénient : programme à télécharger  Capteurs : distance, infrarouge, tactile, accéléromètre, température et son </vt:lpstr>
      <vt:lpstr>Robots : mBot et Ranger  Ressources  Avantages :  -moins coûteux  Inconvénients :  -difficulté Bluetooth et filaire, mais fonctionne bien avec l’application -piles  Capteurs : ultrasons, son et luminosité</vt:lpstr>
      <vt:lpstr>Lab créatif : Makey Makey  Ressources  Avantages :  -peu coûteux -créatif -s’utilise avec Scratch   </vt:lpstr>
      <vt:lpstr>Présentation PowerPoint</vt:lpstr>
      <vt:lpstr>Présentation PowerPoint</vt:lpstr>
      <vt:lpstr>Présentation PowerPoint</vt:lpstr>
      <vt:lpstr>Présentation PowerPoint</vt:lpstr>
      <vt:lpstr>Demande de badges  « Découverte » et « Appropriation » en robotique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 RÉCIT MST Robotique  UQAM Cours de M. Raoul Kamga https://bit.ly/mst11nov21 </dc:title>
  <dc:creator>Sonya Fiset</dc:creator>
  <cp:lastModifiedBy>Fiset Sonia</cp:lastModifiedBy>
  <cp:revision>1</cp:revision>
  <dcterms:modified xsi:type="dcterms:W3CDTF">2021-11-09T21:05:49Z</dcterms:modified>
</cp:coreProperties>
</file>