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</p:sldIdLst>
  <p:sldSz cy="5143500" cx="9144000"/>
  <p:notesSz cx="6858000" cy="9144000"/>
  <p:embeddedFontLst>
    <p:embeddedFont>
      <p:font typeface="Sniglet"/>
      <p:regular r:id="rId22"/>
    </p:embeddedFont>
    <p:embeddedFont>
      <p:font typeface="Dosis"/>
      <p:regular r:id="rId23"/>
      <p:bold r:id="rId24"/>
    </p:embeddedFont>
    <p:embeddedFont>
      <p:font typeface="Ubuntu"/>
      <p:regular r:id="rId25"/>
      <p:bold r:id="rId26"/>
      <p:italic r:id="rId27"/>
      <p:boldItalic r:id="rId28"/>
    </p:embeddedFont>
    <p:embeddedFont>
      <p:font typeface="Roboto"/>
      <p:regular r:id="rId29"/>
      <p:bold r:id="rId30"/>
      <p:italic r:id="rId31"/>
      <p:boldItalic r:id="rId32"/>
    </p:embeddedFont>
    <p:embeddedFont>
      <p:font typeface="Viga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B8CD3875-AFFE-4B19-B531-B17C33A9285F}">
  <a:tblStyle styleId="{B8CD3875-AFFE-4B19-B531-B17C33A9285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font" Target="fonts/Sniglet-regular.fntdata"/><Relationship Id="rId21" Type="http://schemas.openxmlformats.org/officeDocument/2006/relationships/slide" Target="slides/slide16.xml"/><Relationship Id="rId24" Type="http://schemas.openxmlformats.org/officeDocument/2006/relationships/font" Target="fonts/Dosis-bold.fntdata"/><Relationship Id="rId23" Type="http://schemas.openxmlformats.org/officeDocument/2006/relationships/font" Target="fonts/Dosis-regular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Ubuntu-bold.fntdata"/><Relationship Id="rId25" Type="http://schemas.openxmlformats.org/officeDocument/2006/relationships/font" Target="fonts/Ubuntu-regular.fntdata"/><Relationship Id="rId28" Type="http://schemas.openxmlformats.org/officeDocument/2006/relationships/font" Target="fonts/Ubuntu-boldItalic.fntdata"/><Relationship Id="rId27" Type="http://schemas.openxmlformats.org/officeDocument/2006/relationships/font" Target="fonts/Ubuntu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6.xml"/><Relationship Id="rId33" Type="http://schemas.openxmlformats.org/officeDocument/2006/relationships/font" Target="fonts/Viga-regular.fntdata"/><Relationship Id="rId10" Type="http://schemas.openxmlformats.org/officeDocument/2006/relationships/slide" Target="slides/slide5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jn" TargetMode="External"/><Relationship Id="rId3" Type="http://schemas.openxmlformats.org/officeDocument/2006/relationships/hyperlink" Target="https://campus.recit.qc.ca/course/view.php?id=284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cratch.mit.edu/projects/357315992/editor/" TargetMode="External"/><Relationship Id="rId3" Type="http://schemas.openxmlformats.org/officeDocument/2006/relationships/hyperlink" Target="https://scratch.mit.edu/projects/357316433/editor/" TargetMode="External"/><Relationship Id="rId4" Type="http://schemas.openxmlformats.org/officeDocument/2006/relationships/hyperlink" Target="https://scratch.mit.edu/projects/154511043/editor" TargetMode="External"/><Relationship Id="rId5" Type="http://schemas.openxmlformats.org/officeDocument/2006/relationships/hyperlink" Target="https://scratch.mit.edu/projects/277691507/editor" TargetMode="External"/><Relationship Id="rId6" Type="http://schemas.openxmlformats.org/officeDocument/2006/relationships/hyperlink" Target="https://scratch.mit.edu/projects/277691668/editor" TargetMode="External"/><Relationship Id="rId7" Type="http://schemas.openxmlformats.org/officeDocument/2006/relationships/hyperlink" Target="https://scratch.mit.edu/projects/293334767/editor/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student.desmos.com/" TargetMode="External"/><Relationship Id="rId3" Type="http://schemas.openxmlformats.org/officeDocument/2006/relationships/hyperlink" Target="https://teacher.desmos.com/activitybuilder/custom/5ebc069d3e5e5e0c774115e0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scratchmathematique1" TargetMode="External"/><Relationship Id="rId3" Type="http://schemas.openxmlformats.org/officeDocument/2006/relationships/hyperlink" Target="https://campus.recit.qc.ca/math%c3%a9matique-science-et-technologie/scratchpremierspas" TargetMode="External"/><Relationship Id="rId4" Type="http://schemas.openxmlformats.org/officeDocument/2006/relationships/hyperlink" Target="https://padlet.com/rioux_stephanie/scratch" TargetMode="External"/><Relationship Id="rId11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10" Type="http://schemas.openxmlformats.org/officeDocument/2006/relationships/hyperlink" Target="http://www.education.gouv.qc.ca/fileadmin/site_web/documents/ministere/Cadre-reference-competence-num.pdf" TargetMode="External"/><Relationship Id="rId9" Type="http://schemas.openxmlformats.org/officeDocument/2006/relationships/hyperlink" Target="https://docs.google.com/presentation/d/1uT3__XHDs62l-N2Ic7ku1wJZReJxhCzPkK7_MdwBpCw/edit?usp=sharing" TargetMode="External"/><Relationship Id="rId5" Type="http://schemas.openxmlformats.org/officeDocument/2006/relationships/hyperlink" Target="https://docs.google.com/spreadsheets/d/1hWJM3_F-5miQ7z5ioTb7M4mGA_XJKdYkcP4EPwlgk9c/edit#gid=0" TargetMode="External"/><Relationship Id="rId6" Type="http://schemas.openxmlformats.org/officeDocument/2006/relationships/hyperlink" Target="https://www.youtube.com/playlist?list=PLbE85KlaADWnn-vHutGey_JJEAwpkFsGE" TargetMode="External"/><Relationship Id="rId7" Type="http://schemas.openxmlformats.org/officeDocument/2006/relationships/hyperlink" Target="https://www.youtube.com/playlist?list=PLbE85KlaADWkJr8wLE12PM8iKgS9tpFDt" TargetMode="External"/><Relationship Id="rId8" Type="http://schemas.openxmlformats.org/officeDocument/2006/relationships/hyperlink" Target="mailto:equipe@recitmst.qc.ca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enrol/index.php?id=284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od/feedback/view.php?id=7952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977e55982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977e55982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977e55982e_0_6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977e55982e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Capture d’écran pour la liste pour la liste de participants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Lien vers le cours RV virtuels du RÉCIT MST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http://recit.org/ul/qjn</a:t>
            </a:r>
            <a:r>
              <a:rPr lang="en">
                <a:solidFill>
                  <a:schemeClr val="dk1"/>
                </a:solidFill>
              </a:rPr>
              <a:t>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https://campus.recit.qc.ca/course/view.php?id=284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" name="Google Shape;573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979bc78b1c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979bc78b1c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" name="Google Shape;601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Carré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https://scratch.mit.edu/projects/357315992/editor/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Triangle équilatéral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https://scratch.mit.edu/projects/357316433/editor/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Dessiner des quadrilatères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https://scratch.mit.edu/projects/154511043/editor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https://scratch.mit.edu/projects/277691507/editor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Étoile x10: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https://scratch.mit.edu/projects/277691668/editor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Projet créatif: les 3 fleurs: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https://scratch.mit.edu/projects/293334767/editor/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879d459c1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879d459c1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781c581e6f_0_99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781c581e6f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2"/>
              </a:rPr>
              <a:t>https://student.desmos.com/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CODE: 9CK63H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l’activité: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https://teacher.desmos.com/activitybuilder/custom/5ebc069d3e5e5e0c774115e0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" name="Google Shape;630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en mathématique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https://campus.recit.qc.ca/math%c3%a9matique-science-et-technologie/scratchmathematique1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 Premiers pas avec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https://campus.recit.qc.ca/math%c3%a9matique-science-et-technologie/scratchpremierspas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Padlet d’idées</a:t>
            </a:r>
            <a:r>
              <a:rPr lang="en" sz="1200"/>
              <a:t>:</a:t>
            </a:r>
            <a:r>
              <a:rPr lang="en" sz="1200" u="sng">
                <a:solidFill>
                  <a:schemeClr val="hlink"/>
                </a:solidFill>
                <a:hlinkClick r:id="rId4"/>
              </a:rPr>
              <a:t>https://padlet.com/rioux_stephanie/scratch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Leçons de programmation: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https://docs.google.com/spreadsheets/d/1hWJM3_F-5miQ7z5ioTb7M4mGA_XJKdYkcP4EPwlgk9c/edit#gid=0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 Scratch en math</a:t>
            </a:r>
            <a:r>
              <a:rPr lang="en" sz="1200"/>
              <a:t>: </a:t>
            </a:r>
            <a:r>
              <a:rPr lang="en" sz="1200" u="sng">
                <a:solidFill>
                  <a:schemeClr val="hlink"/>
                </a:solidFill>
                <a:hlinkClick r:id="rId6"/>
              </a:rPr>
              <a:t>https://www.youtube.com/playlist?list=PLbE85KlaADWnn-vHutGey_JJEAwpkFsGE</a:t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 Scratch pour tous 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https://www.youtube.com/playlist?list=PLbE85KlaADWkJr8wLE12PM8iKgS9tpFDt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latin typeface="Ubuntu"/>
                <a:ea typeface="Ubuntu"/>
                <a:cs typeface="Ubuntu"/>
                <a:sym typeface="Ubuntu"/>
                <a:hlinkClick r:id="rId8"/>
              </a:rPr>
              <a:t>equipe@recitmst.qc.ca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Différenciation: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https://docs.google.com/presentation/d/1uT3__XHDs62l-N2Ic7ku1wJZReJxhCzPkK7_MdwBpCw/edit?usp=sharing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Cadre de référence de la compétence numérique: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http://www.education.gouv.qc.ca/fileadmin/site_web/documents/ministere/Cadre-reference-competence-num.pdf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Plan d’action numérique (PAN):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1"/>
              </a:rPr>
              <a:t>http://www.education.gouv.qc.ca/references/tx-solrtyperecherchepublicationtx-solrpublicationnouveaute/resultats-de-la-recherche/detail/article/plan-daction-numerique-en-education-et-en-enseignement-superieur/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g977e55982e_0_59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" name="Google Shape;638;g977e55982e_0_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977e55982e_0_1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977e55982e_0_1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" name="Google Shape;657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2.jpg"/><Relationship Id="rId4" Type="http://schemas.openxmlformats.org/officeDocument/2006/relationships/image" Target="../media/image2.png"/><Relationship Id="rId5" Type="http://schemas.openxmlformats.org/officeDocument/2006/relationships/hyperlink" Target="https://campus.recit.qc.ca/" TargetMode="External"/><Relationship Id="rId6" Type="http://schemas.openxmlformats.org/officeDocument/2006/relationships/image" Target="../media/image16.png"/><Relationship Id="rId7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5" Type="http://schemas.openxmlformats.org/officeDocument/2006/relationships/hyperlink" Target="http://bit.ly/scratch17092020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hyperlink" Target="http://recit.org/ul/qjn" TargetMode="External"/><Relationship Id="rId5" Type="http://schemas.openxmlformats.org/officeDocument/2006/relationships/hyperlink" Target="https://campus.recit.qc.ca/course/view.php?id=284" TargetMode="External"/><Relationship Id="rId6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7.xml"/><Relationship Id="rId3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4" Type="http://schemas.openxmlformats.org/officeDocument/2006/relationships/hyperlink" Target="http://www.education.gouv.qc.ca/fileadmin/site_web/documents/ministere/Cadre-reference-competence-num.pdf" TargetMode="External"/><Relationship Id="rId5" Type="http://schemas.openxmlformats.org/officeDocument/2006/relationships/hyperlink" Target="http://www.education.gouv.qc.ca/fileadmin/site_web/documents/ministere/Usage-pedagogique-programmation-informatique.pdf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education.gouv.qc.ca/references/tx-solrtyperecherchepublicationtx-solrpublicationnouveaute/resultats-de-la-recherche/detail/article/referentiel-dintervention-en-mathematique/?fbclid=IwAR1Fw_M-BAhU6gMIwKFGDnrQEYT7Rl5Rq9yHKacg61Sn_7QwER8WwHt1zW0" TargetMode="External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hyperlink" Target="https://scratch.mit.edu/projects/293334767/editor/" TargetMode="External"/><Relationship Id="rId10" Type="http://schemas.openxmlformats.org/officeDocument/2006/relationships/hyperlink" Target="https://scratch.mit.edu/projects/277691668/editor" TargetMode="External"/><Relationship Id="rId13" Type="http://schemas.openxmlformats.org/officeDocument/2006/relationships/hyperlink" Target="https://youtu.be/IS_-V0bICeM" TargetMode="External"/><Relationship Id="rId12" Type="http://schemas.openxmlformats.org/officeDocument/2006/relationships/hyperlink" Target="https://youtu.be/Ln05pjPuFxI" TargetMode="Externa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scratch.mit.edu/projects/357315992/editor/" TargetMode="External"/><Relationship Id="rId4" Type="http://schemas.openxmlformats.org/officeDocument/2006/relationships/hyperlink" Target="https://youtu.be/yoEj7ah5Syc" TargetMode="External"/><Relationship Id="rId9" Type="http://schemas.openxmlformats.org/officeDocument/2006/relationships/hyperlink" Target="https://youtu.be/J68ZVy2Gfik" TargetMode="External"/><Relationship Id="rId15" Type="http://schemas.openxmlformats.org/officeDocument/2006/relationships/image" Target="../media/image3.png"/><Relationship Id="rId14" Type="http://schemas.openxmlformats.org/officeDocument/2006/relationships/hyperlink" Target="https://youtu.be/RsSjMk3V5uA" TargetMode="External"/><Relationship Id="rId5" Type="http://schemas.openxmlformats.org/officeDocument/2006/relationships/hyperlink" Target="https://scratch.mit.edu/projects/357316433/editor/" TargetMode="External"/><Relationship Id="rId6" Type="http://schemas.openxmlformats.org/officeDocument/2006/relationships/hyperlink" Target="https://youtu.be/Ju9WvQgktzM" TargetMode="External"/><Relationship Id="rId7" Type="http://schemas.openxmlformats.org/officeDocument/2006/relationships/hyperlink" Target="https://scratch.mit.edu/projects/154511043/editor" TargetMode="External"/><Relationship Id="rId8" Type="http://schemas.openxmlformats.org/officeDocument/2006/relationships/hyperlink" Target="https://scratch.mit.edu/projects/277691507/editor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0" Type="http://schemas.openxmlformats.org/officeDocument/2006/relationships/hyperlink" Target="https://scratch.mit.edu/projects/380722893/editor" TargetMode="External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9" Type="http://schemas.openxmlformats.org/officeDocument/2006/relationships/image" Target="../media/image7.png"/><Relationship Id="rId5" Type="http://schemas.openxmlformats.org/officeDocument/2006/relationships/image" Target="../media/image11.png"/><Relationship Id="rId6" Type="http://schemas.openxmlformats.org/officeDocument/2006/relationships/hyperlink" Target="https://scratch.mit.edu/projects/277690822/editor" TargetMode="External"/><Relationship Id="rId7" Type="http://schemas.openxmlformats.org/officeDocument/2006/relationships/hyperlink" Target="https://scratch.mit.edu/projects/277691268/editor" TargetMode="External"/><Relationship Id="rId8" Type="http://schemas.openxmlformats.org/officeDocument/2006/relationships/hyperlink" Target="https://scratch.mit.edu/projects/277692550/editor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teacher.desmos.com/activitybuilder/custom/5ebc069d3e5e5e0c774115e0" TargetMode="External"/><Relationship Id="rId4" Type="http://schemas.openxmlformats.org/officeDocument/2006/relationships/image" Target="../media/image18.png"/><Relationship Id="rId5" Type="http://schemas.openxmlformats.org/officeDocument/2006/relationships/image" Target="../media/image13.png"/></Relationships>
</file>

<file path=ppt/slides/_rels/slide13.xml.rels><?xml version="1.0" encoding="UTF-8" standalone="yes"?><Relationships xmlns="http://schemas.openxmlformats.org/package/2006/relationships"><Relationship Id="rId10" Type="http://schemas.openxmlformats.org/officeDocument/2006/relationships/hyperlink" Target="https://recitmst.qc.ca/Formations-MST-de-la-rentree-20-21#scratchmath2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ampus.recit.qc.ca/math%c3%a9matique-science-et-technologie/scratchmathematique1" TargetMode="External"/><Relationship Id="rId4" Type="http://schemas.openxmlformats.org/officeDocument/2006/relationships/hyperlink" Target="https://campus.recit.qc.ca/course/view.php?id=276" TargetMode="External"/><Relationship Id="rId9" Type="http://schemas.openxmlformats.org/officeDocument/2006/relationships/hyperlink" Target="https://www.youtube.com/playlist?list=PLbE85KlaADWkJr8wLE12PM8iKgS9tpFDt" TargetMode="External"/><Relationship Id="rId5" Type="http://schemas.openxmlformats.org/officeDocument/2006/relationships/hyperlink" Target="https://campus.recit.qc.ca/math%c3%a9matique-science-et-technologie/scratchpremierspas" TargetMode="External"/><Relationship Id="rId6" Type="http://schemas.openxmlformats.org/officeDocument/2006/relationships/hyperlink" Target="https://padlet.com/rioux_stephanie/scratch" TargetMode="External"/><Relationship Id="rId7" Type="http://schemas.openxmlformats.org/officeDocument/2006/relationships/hyperlink" Target="https://docs.google.com/spreadsheets/d/1hWJM3_F-5miQ7z5ioTb7M4mGA_XJKdYkcP4EPwlgk9c/edit#gid=0" TargetMode="External"/><Relationship Id="rId8" Type="http://schemas.openxmlformats.org/officeDocument/2006/relationships/hyperlink" Target="https://www.youtube.com/playlist?list=PLbE85KlaADWnn-vHutGey_JJEAwpkFsGE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enrol/index.php?id=284" TargetMode="External"/><Relationship Id="rId4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campus.recit.qc.ca/mod/feedback/view.php?id=7952" TargetMode="External"/><Relationship Id="rId4" Type="http://schemas.openxmlformats.org/officeDocument/2006/relationships/hyperlink" Target="https://campus.recit.qc.ca/mod/feedback/view.php?id=7952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17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9" name="Google Shape;529;p13"/>
          <p:cNvPicPr preferRelativeResize="0"/>
          <p:nvPr/>
        </p:nvPicPr>
        <p:blipFill rotWithShape="1">
          <a:blip r:embed="rId3">
            <a:alphaModFix/>
          </a:blip>
          <a:srcRect b="0" l="0" r="0" t="18166"/>
          <a:stretch/>
        </p:blipFill>
        <p:spPr>
          <a:xfrm>
            <a:off x="0" y="0"/>
            <a:ext cx="8858251" cy="4785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2512" y="-185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13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b="1" sz="16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2" name="Google Shape;532;p13"/>
          <p:cNvSpPr txBox="1"/>
          <p:nvPr>
            <p:ph type="ctrTitle"/>
          </p:nvPr>
        </p:nvSpPr>
        <p:spPr>
          <a:xfrm>
            <a:off x="20225" y="23426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72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>
                <a:solidFill>
                  <a:srgbClr val="FFFFFF"/>
                </a:solidFill>
              </a:rPr>
              <a:t>Scratch: dessin géométrique</a:t>
            </a:r>
            <a:endParaRPr sz="3900">
              <a:solidFill>
                <a:srgbClr val="FFFFFF"/>
              </a:solidFill>
            </a:endParaRPr>
          </a:p>
        </p:txBody>
      </p:sp>
      <p:pic>
        <p:nvPicPr>
          <p:cNvPr id="533" name="Google Shape;533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34" name="Google Shape;534;p13"/>
          <p:cNvSpPr txBox="1"/>
          <p:nvPr/>
        </p:nvSpPr>
        <p:spPr>
          <a:xfrm>
            <a:off x="20225" y="3626400"/>
            <a:ext cx="3081000" cy="105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17 septembre 2020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107999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13h30 à 14h30</a:t>
            </a:r>
            <a:endParaRPr sz="20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35" name="Google Shape;535;p13"/>
          <p:cNvSpPr txBox="1"/>
          <p:nvPr/>
        </p:nvSpPr>
        <p:spPr>
          <a:xfrm>
            <a:off x="1142606" y="386233"/>
            <a:ext cx="3357600" cy="678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Service national</a:t>
            </a:r>
            <a:endParaRPr sz="13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DOMAINE DE LA MATHÉMATIQUE,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LA SCIENCE ET TECHNOLOGIE</a:t>
            </a:r>
            <a:endParaRPr b="1" sz="13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36" name="Google Shape;536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7350" y="90939"/>
            <a:ext cx="874765" cy="1411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1" name="Google Shape;54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42" name="Google Shape;542;p14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3" name="Google Shape;543;p1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44" name="Google Shape;544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5" name="Google Shape;545;p14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bit.ly/scratch17092020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46" name="Google Shape;546;p14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52" name="Google Shape;552;p15"/>
          <p:cNvSpPr txBox="1"/>
          <p:nvPr>
            <p:ph idx="1" type="body"/>
          </p:nvPr>
        </p:nvSpPr>
        <p:spPr>
          <a:xfrm>
            <a:off x="747925" y="1383175"/>
            <a:ext cx="6826800" cy="247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Scratch?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Le dessin géométrique de base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aller un peu plus loin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53" name="Google Shape;553;p1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1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59" name="Google Shape;55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72900" y="796359"/>
            <a:ext cx="1831399" cy="2146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0" name="Google Shape;560;p16"/>
          <p:cNvSpPr/>
          <p:nvPr/>
        </p:nvSpPr>
        <p:spPr>
          <a:xfrm>
            <a:off x="1240400" y="1245900"/>
            <a:ext cx="2651700" cy="2651700"/>
          </a:xfrm>
          <a:prstGeom prst="ellipse">
            <a:avLst/>
          </a:prstGeom>
          <a:solidFill>
            <a:srgbClr val="3C78D8"/>
          </a:solidFill>
          <a:ln cap="flat" cmpd="sng" w="952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1" name="Google Shape;561;p16"/>
          <p:cNvSpPr txBox="1"/>
          <p:nvPr>
            <p:ph idx="1" type="body"/>
          </p:nvPr>
        </p:nvSpPr>
        <p:spPr>
          <a:xfrm>
            <a:off x="1240400" y="1443447"/>
            <a:ext cx="2641500" cy="2067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Nom, rôle, CSS</a:t>
            </a:r>
            <a:endParaRPr sz="2000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(clavardage)</a:t>
            </a:r>
            <a:endParaRPr i="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62" name="Google Shape;562;p16"/>
          <p:cNvSpPr txBox="1"/>
          <p:nvPr/>
        </p:nvSpPr>
        <p:spPr>
          <a:xfrm>
            <a:off x="4846350" y="3721638"/>
            <a:ext cx="2884500" cy="62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4"/>
              </a:rPr>
              <a:t>http://recit.org/ul/qjn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63" name="Google Shape;563;p16">
            <a:hlinkClick r:id="rId5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278950" y="3159563"/>
            <a:ext cx="20193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7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numérique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69" name="Google Shape;569;p1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0" name="Google Shape;570;p17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{B8CD3875-AFFE-4B19-B531-B17C33A9285F}</a:tableStyleId>
              </a:tblPr>
              <a:tblGrid>
                <a:gridCol w="2456675"/>
                <a:gridCol w="4586425"/>
              </a:tblGrid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la panique!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J’en dors plus la nuit… 😱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J’apprivoise… lentement mais sûrement! 😕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commence à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vraiment m’amuser! 😊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suis comme un 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poisson dans l’eau! 😀</a:t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5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qu’en est-il de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Scratch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76" name="Google Shape;576;p1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577" name="Google Shape;577;p18"/>
          <p:cNvGraphicFramePr/>
          <p:nvPr/>
        </p:nvGraphicFramePr>
        <p:xfrm>
          <a:off x="371575" y="1119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{B8CD3875-AFFE-4B19-B531-B17C33A9285F}</a:tableStyleId>
              </a:tblPr>
              <a:tblGrid>
                <a:gridCol w="2687700"/>
                <a:gridCol w="4355400"/>
              </a:tblGrid>
              <a:tr h="854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C’est quoi </a:t>
                      </a: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Scratch</a:t>
                      </a: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?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4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Ça m’intrigue… mais j’ai pas encore osé!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4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Je l’utilise… mais pas à son plein potentiel! 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541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Scratch</a:t>
                      </a:r>
                      <a:r>
                        <a:rPr lang="en" sz="1700">
                          <a:solidFill>
                            <a:schemeClr val="dk2"/>
                          </a:solidFill>
                          <a:latin typeface="Ubuntu"/>
                          <a:ea typeface="Ubuntu"/>
                          <a:cs typeface="Ubuntu"/>
                          <a:sym typeface="Ubuntu"/>
                        </a:rPr>
                        <a:t> et moi… c’est l’amour fou! </a:t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700">
                        <a:solidFill>
                          <a:schemeClr val="dk2"/>
                        </a:solidFill>
                        <a:latin typeface="Ubuntu"/>
                        <a:ea typeface="Ubuntu"/>
                        <a:cs typeface="Ubuntu"/>
                        <a:sym typeface="Ubuntu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19"/>
          <p:cNvSpPr txBox="1"/>
          <p:nvPr>
            <p:ph idx="4294967295" type="subTitle"/>
          </p:nvPr>
        </p:nvSpPr>
        <p:spPr>
          <a:xfrm>
            <a:off x="576000" y="40175"/>
            <a:ext cx="79920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 Pourquoi Scratch?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3" name="Google Shape;583;p19"/>
          <p:cNvSpPr txBox="1"/>
          <p:nvPr>
            <p:ph idx="4294967295" type="body"/>
          </p:nvPr>
        </p:nvSpPr>
        <p:spPr>
          <a:xfrm>
            <a:off x="258275" y="1001150"/>
            <a:ext cx="8855400" cy="327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motivation, faire des maths autrement;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algèbre, probabilités, statistiques, maths financières;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algorithmique;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Plan d’action numérique (PAN)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(mesure 02);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Cadre de référence de la compétence numérique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(dimension 2);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Nouveau document du MEQ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4" name="Google Shape;584;p1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20"/>
          <p:cNvSpPr txBox="1"/>
          <p:nvPr/>
        </p:nvSpPr>
        <p:spPr>
          <a:xfrm>
            <a:off x="0" y="-40200"/>
            <a:ext cx="9144000" cy="78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/>
              <a:t>            </a:t>
            </a:r>
            <a:r>
              <a:rPr lang="en">
                <a:solidFill>
                  <a:schemeClr val="accent1"/>
                </a:solidFill>
              </a:rPr>
              <a:t>  </a:t>
            </a:r>
            <a:r>
              <a:rPr lang="en" sz="25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Référentiel d’intervention en mathématique</a:t>
            </a:r>
            <a:endParaRPr sz="4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0" name="Google Shape;590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34550" y="749400"/>
            <a:ext cx="6116514" cy="3897774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20"/>
          <p:cNvSpPr txBox="1"/>
          <p:nvPr/>
        </p:nvSpPr>
        <p:spPr>
          <a:xfrm>
            <a:off x="4992225" y="4723925"/>
            <a:ext cx="1905900" cy="4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MEES - Février 2020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1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7" name="Google Shape;597;p21"/>
          <p:cNvSpPr txBox="1"/>
          <p:nvPr/>
        </p:nvSpPr>
        <p:spPr>
          <a:xfrm>
            <a:off x="301725" y="986800"/>
            <a:ext cx="6582000" cy="292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Carré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Triangle équilatéral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Dessiner des quadrilatères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0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Étoile x10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11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Projet créatif: les 3 fleurs</a:t>
            </a:r>
            <a:r>
              <a:rPr lang="en" sz="20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45720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Tuto1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Tuto2</a:t>
            </a:r>
            <a:r>
              <a:rPr lang="en" sz="20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 - </a:t>
            </a:r>
            <a:r>
              <a:rPr lang="en" sz="2000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1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Tuto3</a:t>
            </a:r>
            <a:endParaRPr sz="20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8" name="Google Shape;598;p21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4721625" y="986800"/>
            <a:ext cx="4019175" cy="2671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22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Le dessin géométrique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4" name="Google Shape;60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2750" y="1068869"/>
            <a:ext cx="3503750" cy="251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5" name="Google Shape;60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55225" y="1020700"/>
            <a:ext cx="3189625" cy="2611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0" name="Google Shape;61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97575" y="1808250"/>
            <a:ext cx="2240575" cy="2764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1" name="Google Shape;611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4050" y="896475"/>
            <a:ext cx="1953550" cy="2200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12" name="Google Shape;61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2400" y="2714475"/>
            <a:ext cx="2553115" cy="2276625"/>
          </a:xfrm>
          <a:prstGeom prst="rect">
            <a:avLst/>
          </a:prstGeom>
          <a:noFill/>
          <a:ln>
            <a:noFill/>
          </a:ln>
        </p:spPr>
      </p:pic>
      <p:sp>
        <p:nvSpPr>
          <p:cNvPr id="613" name="Google Shape;613;p23"/>
          <p:cNvSpPr txBox="1"/>
          <p:nvPr>
            <p:ph idx="4294967295" type="subTitle"/>
          </p:nvPr>
        </p:nvSpPr>
        <p:spPr>
          <a:xfrm>
            <a:off x="598600" y="202000"/>
            <a:ext cx="81807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A</a:t>
            </a:r>
            <a:r>
              <a:rPr b="1" lang="en" sz="2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vec variables, incrémentation et opérateurs mathématiques</a:t>
            </a:r>
            <a:endParaRPr b="1" sz="2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4" name="Google Shape;614;p2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5" name="Google Shape;615;p23"/>
          <p:cNvSpPr txBox="1"/>
          <p:nvPr/>
        </p:nvSpPr>
        <p:spPr>
          <a:xfrm>
            <a:off x="460450" y="238917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6" name="Google Shape;616;p23"/>
          <p:cNvSpPr txBox="1"/>
          <p:nvPr/>
        </p:nvSpPr>
        <p:spPr>
          <a:xfrm>
            <a:off x="8262888" y="1958025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7" name="Google Shape;617;p23"/>
          <p:cNvSpPr txBox="1"/>
          <p:nvPr/>
        </p:nvSpPr>
        <p:spPr>
          <a:xfrm>
            <a:off x="2188788" y="8851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8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18" name="Google Shape;618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129075" y="2092526"/>
            <a:ext cx="2471075" cy="2564325"/>
          </a:xfrm>
          <a:prstGeom prst="rect">
            <a:avLst/>
          </a:prstGeom>
          <a:noFill/>
          <a:ln>
            <a:noFill/>
          </a:ln>
        </p:spPr>
      </p:pic>
      <p:sp>
        <p:nvSpPr>
          <p:cNvPr id="619" name="Google Shape;619;p23"/>
          <p:cNvSpPr txBox="1"/>
          <p:nvPr/>
        </p:nvSpPr>
        <p:spPr>
          <a:xfrm>
            <a:off x="4474788" y="2180500"/>
            <a:ext cx="676200" cy="4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Lien</a:t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4"/>
          <p:cNvSpPr txBox="1"/>
          <p:nvPr>
            <p:ph idx="1" type="subTitle"/>
          </p:nvPr>
        </p:nvSpPr>
        <p:spPr>
          <a:xfrm>
            <a:off x="1691699" y="272350"/>
            <a:ext cx="5760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Idée Scratch en classe ou à distance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5" name="Google Shape;625;p24"/>
          <p:cNvSpPr txBox="1"/>
          <p:nvPr/>
        </p:nvSpPr>
        <p:spPr>
          <a:xfrm>
            <a:off x="5336750" y="1204575"/>
            <a:ext cx="3146100" cy="62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Lien vers l’activité</a:t>
            </a:r>
            <a:endParaRPr sz="23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accent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6" name="Google Shape;62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4725" y="1765375"/>
            <a:ext cx="1974949" cy="181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7" name="Google Shape;62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9025" y="1416849"/>
            <a:ext cx="4373450" cy="22093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25"/>
          <p:cNvSpPr/>
          <p:nvPr/>
        </p:nvSpPr>
        <p:spPr>
          <a:xfrm>
            <a:off x="321475" y="1205500"/>
            <a:ext cx="6730800" cy="502200"/>
          </a:xfrm>
          <a:prstGeom prst="roundRect">
            <a:avLst>
              <a:gd fmla="val 16667" name="adj"/>
            </a:avLst>
          </a:prstGeom>
          <a:solidFill>
            <a:srgbClr val="FFE5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3" name="Google Shape;633;p2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4" name="Google Shape;634;p2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35" name="Google Shape;635;p25"/>
          <p:cNvSpPr txBox="1"/>
          <p:nvPr>
            <p:ph idx="1" type="body"/>
          </p:nvPr>
        </p:nvSpPr>
        <p:spPr>
          <a:xfrm>
            <a:off x="321475" y="1264075"/>
            <a:ext cx="7725300" cy="362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en mathématique</a:t>
            </a:r>
            <a:endParaRPr sz="17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Plus loin avec Scratch en mathématique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Premiers pas avec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Padlet d’idées</a:t>
            </a:r>
            <a:endParaRPr/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Leçons de programmation</a:t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Tutoriels Scratch en math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, </a:t>
            </a:r>
            <a:r>
              <a:rPr lang="en" sz="17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tutoriel Scratch pour tous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du RÉCIT MST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65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700"/>
              <a:buFont typeface="Ubuntu"/>
              <a:buChar char="❏"/>
            </a:pPr>
            <a:r>
              <a:rPr lang="en" sz="17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10"/>
              </a:rPr>
              <a:t>Webinaire à venir</a:t>
            </a: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sur la généralisation de calculs avec Scratch 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	(30 septembre à 13h30)</a:t>
            </a:r>
            <a:endParaRPr sz="17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41" name="Google Shape;641;p26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2" name="Google Shape;642;p26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85750" marR="282204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b="1" sz="26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43" name="Google Shape;64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60175" y="1510988"/>
            <a:ext cx="2740400" cy="2674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27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49" name="Google Shape;649;p27"/>
          <p:cNvSpPr txBox="1"/>
          <p:nvPr>
            <p:ph type="title"/>
          </p:nvPr>
        </p:nvSpPr>
        <p:spPr>
          <a:xfrm>
            <a:off x="800275" y="30277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Formulaire de rétroaction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0" name="Google Shape;650;p27">
            <a:hlinkClick r:id="rId3"/>
          </p:cNvPr>
          <p:cNvSpPr/>
          <p:nvPr/>
        </p:nvSpPr>
        <p:spPr>
          <a:xfrm rot="-1267551">
            <a:off x="14025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51" name="Google Shape;651;p27"/>
          <p:cNvSpPr/>
          <p:nvPr/>
        </p:nvSpPr>
        <p:spPr>
          <a:xfrm>
            <a:off x="31378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52" name="Google Shape;652;p27"/>
          <p:cNvSpPr/>
          <p:nvPr/>
        </p:nvSpPr>
        <p:spPr>
          <a:xfrm>
            <a:off x="5058051" y="14192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53" name="Google Shape;653;p27"/>
          <p:cNvSpPr txBox="1"/>
          <p:nvPr/>
        </p:nvSpPr>
        <p:spPr>
          <a:xfrm>
            <a:off x="4161588" y="2676300"/>
            <a:ext cx="3229200" cy="1159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  <a:latin typeface="Sniglet"/>
                <a:ea typeface="Sniglet"/>
                <a:cs typeface="Sniglet"/>
                <a:sym typeface="Sniglet"/>
              </a:rPr>
              <a:t>MERCI!</a:t>
            </a:r>
            <a:endParaRPr sz="6000">
              <a:solidFill>
                <a:srgbClr val="0069B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654" name="Google Shape;654;p27"/>
          <p:cNvSpPr txBox="1"/>
          <p:nvPr/>
        </p:nvSpPr>
        <p:spPr>
          <a:xfrm>
            <a:off x="971375" y="4064700"/>
            <a:ext cx="2887500" cy="57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8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60" name="Google Shape;66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28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662" name="Google Shape;662;p28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3" name="Google Shape;663;p28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64" name="Google Shape;664;p2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