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Sniglet"/>
      <p:regular r:id="rId21"/>
    </p:embeddedFont>
    <p:embeddedFont>
      <p:font typeface="Dosis"/>
      <p:regular r:id="rId22"/>
      <p:bold r:id="rId23"/>
    </p:embeddedFont>
    <p:embeddedFont>
      <p:font typeface="Ubuntu"/>
      <p:regular r:id="rId24"/>
      <p:bold r:id="rId25"/>
      <p:italic r:id="rId26"/>
      <p:boldItalic r:id="rId27"/>
    </p:embeddedFont>
    <p:embeddedFont>
      <p:font typeface="Roboto"/>
      <p:regular r:id="rId28"/>
      <p:bold r:id="rId29"/>
      <p:italic r:id="rId30"/>
      <p:boldItalic r:id="rId31"/>
    </p:embeddedFont>
    <p:embeddedFont>
      <p:font typeface="Viga"/>
      <p:regular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18C8E3E-9059-484B-B090-126FCA453174}">
  <a:tblStyle styleId="{118C8E3E-9059-484B-B090-126FCA45317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Dosis-regular.fntdata"/><Relationship Id="rId21" Type="http://schemas.openxmlformats.org/officeDocument/2006/relationships/font" Target="fonts/Sniglet-regular.fntdata"/><Relationship Id="rId24" Type="http://schemas.openxmlformats.org/officeDocument/2006/relationships/font" Target="fonts/Ubuntu-regular.fntdata"/><Relationship Id="rId23" Type="http://schemas.openxmlformats.org/officeDocument/2006/relationships/font" Target="fonts/Dosis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Ubuntu-italic.fntdata"/><Relationship Id="rId25" Type="http://schemas.openxmlformats.org/officeDocument/2006/relationships/font" Target="fonts/Ubuntu-bold.fntdata"/><Relationship Id="rId28" Type="http://schemas.openxmlformats.org/officeDocument/2006/relationships/font" Target="fonts/Roboto-regular.fntdata"/><Relationship Id="rId27" Type="http://schemas.openxmlformats.org/officeDocument/2006/relationships/font" Target="fonts/Ubuntu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-boldItalic.fntdata"/><Relationship Id="rId30" Type="http://schemas.openxmlformats.org/officeDocument/2006/relationships/font" Target="fonts/Robo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Viga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bit.ly/scratch17092020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jn" TargetMode="External"/><Relationship Id="rId3" Type="http://schemas.openxmlformats.org/officeDocument/2006/relationships/hyperlink" Target="https://campus.recit.qc.ca/course/view.php?id=284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133399339/editor" TargetMode="External"/><Relationship Id="rId3" Type="http://schemas.openxmlformats.org/officeDocument/2006/relationships/hyperlink" Target="https://scratch.mit.edu/projects/176985648/editor" TargetMode="External"/><Relationship Id="rId4" Type="http://schemas.openxmlformats.org/officeDocument/2006/relationships/hyperlink" Target="https://scratch.mit.edu/projects/357319972/editor/" TargetMode="External"/><Relationship Id="rId5" Type="http://schemas.openxmlformats.org/officeDocument/2006/relationships/hyperlink" Target="https://scratch.mit.edu/projects/358281224/editor/" TargetMode="External"/><Relationship Id="rId6" Type="http://schemas.openxmlformats.org/officeDocument/2006/relationships/hyperlink" Target="https://scratch.mit.edu/projects/141976799/editor" TargetMode="External"/><Relationship Id="rId7" Type="http://schemas.openxmlformats.org/officeDocument/2006/relationships/hyperlink" Target="https://scratch.mit.edu/projects/357318983/editor/" TargetMode="External"/><Relationship Id="rId8" Type="http://schemas.openxmlformats.org/officeDocument/2006/relationships/hyperlink" Target="https://scratch.mit.edu/projects/130842168/editor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133399339/editor" TargetMode="External"/><Relationship Id="rId3" Type="http://schemas.openxmlformats.org/officeDocument/2006/relationships/hyperlink" Target="https://scratch.mit.edu/projects/176985648/editor" TargetMode="External"/><Relationship Id="rId4" Type="http://schemas.openxmlformats.org/officeDocument/2006/relationships/hyperlink" Target="https://scratch.mit.edu/projects/357319972/editor/" TargetMode="External"/><Relationship Id="rId5" Type="http://schemas.openxmlformats.org/officeDocument/2006/relationships/hyperlink" Target="https://scratch.mit.edu/projects/358281224/editor/" TargetMode="External"/><Relationship Id="rId6" Type="http://schemas.openxmlformats.org/officeDocument/2006/relationships/hyperlink" Target="https://scratch.mit.edu/projects/141976799/editor" TargetMode="External"/><Relationship Id="rId7" Type="http://schemas.openxmlformats.org/officeDocument/2006/relationships/hyperlink" Target="https://scratch.mit.edu/projects/357318983/editor/" TargetMode="External"/><Relationship Id="rId8" Type="http://schemas.openxmlformats.org/officeDocument/2006/relationships/hyperlink" Target="https://scratch.mit.edu/projects/130842168/editor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133399339/editor" TargetMode="External"/><Relationship Id="rId3" Type="http://schemas.openxmlformats.org/officeDocument/2006/relationships/hyperlink" Target="https://scratch.mit.edu/projects/176985648/editor" TargetMode="External"/><Relationship Id="rId4" Type="http://schemas.openxmlformats.org/officeDocument/2006/relationships/hyperlink" Target="https://scratch.mit.edu/projects/357319972/editor/" TargetMode="External"/><Relationship Id="rId5" Type="http://schemas.openxmlformats.org/officeDocument/2006/relationships/hyperlink" Target="https://scratch.mit.edu/projects/358281224/editor/" TargetMode="External"/><Relationship Id="rId6" Type="http://schemas.openxmlformats.org/officeDocument/2006/relationships/hyperlink" Target="https://scratch.mit.edu/projects/141976799/editor" TargetMode="External"/><Relationship Id="rId7" Type="http://schemas.openxmlformats.org/officeDocument/2006/relationships/hyperlink" Target="https://scratch.mit.edu/projects/357318983/editor/" TargetMode="External"/><Relationship Id="rId8" Type="http://schemas.openxmlformats.org/officeDocument/2006/relationships/hyperlink" Target="https://scratch.mit.edu/projects/130842168/editor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ath%c3%a9matique-science-et-technologie/scratchmathematique1" TargetMode="External"/><Relationship Id="rId3" Type="http://schemas.openxmlformats.org/officeDocument/2006/relationships/hyperlink" Target="https://campus.recit.qc.ca/math%c3%a9matique-science-et-technologie/scratchpremierspas" TargetMode="External"/><Relationship Id="rId4" Type="http://schemas.openxmlformats.org/officeDocument/2006/relationships/hyperlink" Target="https://padlet.com/rioux_stephanie/scratch" TargetMode="External"/><Relationship Id="rId11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10" Type="http://schemas.openxmlformats.org/officeDocument/2006/relationships/hyperlink" Target="http://www.education.gouv.qc.ca/fileadmin/site_web/documents/ministere/Cadre-reference-competence-num.pdf" TargetMode="External"/><Relationship Id="rId9" Type="http://schemas.openxmlformats.org/officeDocument/2006/relationships/hyperlink" Target="https://docs.google.com/presentation/d/1uT3__XHDs62l-N2Ic7ku1wJZReJxhCzPkK7_MdwBpCw/edit?usp=sharing" TargetMode="External"/><Relationship Id="rId5" Type="http://schemas.openxmlformats.org/officeDocument/2006/relationships/hyperlink" Target="https://docs.google.com/spreadsheets/d/1hWJM3_F-5miQ7z5ioTb7M4mGA_XJKdYkcP4EPwlgk9c/edit#gid=0" TargetMode="External"/><Relationship Id="rId6" Type="http://schemas.openxmlformats.org/officeDocument/2006/relationships/hyperlink" Target="https://www.youtube.com/playlist?list=PLbE85KlaADWnn-vHutGey_JJEAwpkFsGE" TargetMode="External"/><Relationship Id="rId7" Type="http://schemas.openxmlformats.org/officeDocument/2006/relationships/hyperlink" Target="https://www.youtube.com/playlist?list=PLbE85KlaADWkJr8wLE12PM8iKgS9tpFDt" TargetMode="External"/><Relationship Id="rId8" Type="http://schemas.openxmlformats.org/officeDocument/2006/relationships/hyperlink" Target="mailto:equipe@recitmst.qc.ca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enrol/index.php?id=284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od/feedback/view.php?id=7952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equipe@recitmst.qc.ca" TargetMode="External"/><Relationship Id="rId3" Type="http://schemas.openxmlformats.org/officeDocument/2006/relationships/hyperlink" Target="https://www.facebook.com/RECITMST2020/" TargetMode="External"/><Relationship Id="rId4" Type="http://schemas.openxmlformats.org/officeDocument/2006/relationships/hyperlink" Target="https://twitter.com/recitmst" TargetMode="External"/><Relationship Id="rId5" Type="http://schemas.openxmlformats.org/officeDocument/2006/relationships/hyperlink" Target="https://www.youtube.com/channel/UC7IcadI_rZFwso9N81PYqF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977e55982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977e55982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http://bit.ly/scratch17092020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977e55982e_0_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977e55982e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Capture d’écran pour la liste pour la liste de participants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Lien vers le cours RV virtuels du RÉCIT MST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http://recit.org/ul/qjn</a:t>
            </a:r>
            <a:r>
              <a:rPr lang="en">
                <a:solidFill>
                  <a:schemeClr val="dk1"/>
                </a:solidFill>
              </a:rPr>
              <a:t>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https://campus.recit.qc.ca/course/view.php?id=284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781c581e6f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781c581e6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86ec3b7f03_0_6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86ec3b7f03_0_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781c581e6f_0_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781c581e6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979bc78b1c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979bc78b1c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9ca576e83a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9ca576e83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Somme de 2 nombres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https://scratch.mit.edu/projects/133399339/editor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Moyenne de 4 nombres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https://scratch.mit.edu/projects/176985648/editor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Aire et périmètre d’un rectangle</a:t>
            </a:r>
            <a:r>
              <a:rPr lang="en" sz="1200"/>
              <a:t>: </a:t>
            </a:r>
            <a:r>
              <a:rPr lang="en" sz="1200" u="sng">
                <a:hlinkClick r:id="rId4"/>
              </a:rPr>
              <a:t>https://scratch.mit.edu/projects/357319972/editor/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Rabais et taxes: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https://scratch.mit.edu/projects/358281224/editor/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Résolution d’équation du type ax+b=c</a:t>
            </a:r>
            <a:r>
              <a:rPr lang="en" sz="1200"/>
              <a:t>: </a:t>
            </a:r>
            <a:r>
              <a:rPr lang="en" sz="1200" u="sng">
                <a:hlinkClick r:id="rId6"/>
              </a:rPr>
              <a:t>https://scratch.mit.edu/projects/141976799/editor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Relation de Pythagore: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https://scratch.mit.edu/projects/357318983/editor/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Équation de la droite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8"/>
              </a:rPr>
              <a:t>https://scratch.mit.edu/projects/130842168/editor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9ca576e83a_0_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9ca576e83a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Somme de 2 nombres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https://scratch.mit.edu/projects/133399339/editor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Moyenne de 4 nombres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https://scratch.mit.edu/projects/176985648/editor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Aire et périmètre d’un rectangle</a:t>
            </a:r>
            <a:r>
              <a:rPr lang="en" sz="1200"/>
              <a:t>: </a:t>
            </a:r>
            <a:r>
              <a:rPr lang="en" sz="1200" u="sng">
                <a:hlinkClick r:id="rId4"/>
              </a:rPr>
              <a:t>https://scratch.mit.edu/projects/357319972/editor/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Rabais et taxes: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https://scratch.mit.edu/projects/358281224/editor/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Résolution d’équation du type ax+b=c</a:t>
            </a:r>
            <a:r>
              <a:rPr lang="en" sz="1200"/>
              <a:t>: </a:t>
            </a:r>
            <a:r>
              <a:rPr lang="en" sz="1200" u="sng">
                <a:hlinkClick r:id="rId6"/>
              </a:rPr>
              <a:t>https://scratch.mit.edu/projects/141976799/editor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Relation de Pythagore: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https://scratch.mit.edu/projects/357318983/editor/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Équation de la droite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8"/>
              </a:rPr>
              <a:t>https://scratch.mit.edu/projects/130842168/editor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g9ca576e83a_0_5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g9ca576e83a_0_5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Somme de 2 nombres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https://scratch.mit.edu/projects/133399339/editor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Moyenne de 4 nombres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3"/>
              </a:rPr>
              <a:t>https://scratch.mit.edu/projects/176985648/editor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Aire et périmètre d’un rectangle</a:t>
            </a:r>
            <a:r>
              <a:rPr lang="en" sz="1200"/>
              <a:t>: </a:t>
            </a:r>
            <a:r>
              <a:rPr lang="en" sz="1200" u="sng">
                <a:hlinkClick r:id="rId4"/>
              </a:rPr>
              <a:t>https://scratch.mit.edu/projects/357319972/editor/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Rabais et taxes: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https://scratch.mit.edu/projects/358281224/editor/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Résolution d’équation du type ax+b=c</a:t>
            </a:r>
            <a:r>
              <a:rPr lang="en" sz="1200"/>
              <a:t>: </a:t>
            </a:r>
            <a:r>
              <a:rPr lang="en" sz="1200" u="sng">
                <a:hlinkClick r:id="rId6"/>
              </a:rPr>
              <a:t>https://scratch.mit.edu/projects/141976799/editor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Relation de Pythagore: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https://scratch.mit.edu/projects/357318983/editor/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Équation de la droite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8"/>
              </a:rPr>
              <a:t>https://scratch.mit.edu/projects/130842168/editor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781c581e6f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781c581e6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Autoformation Premiers pas avec Scratch en mathématique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https://campus.recit.qc.ca/math%c3%a9matique-science-et-technologie/scratchmathematique1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Autoformation Premiers pas avec Scratch pour tous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https://campus.recit.qc.ca/math%c3%a9matique-science-et-technologie/scratchpremierspas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Padlet d’idées</a:t>
            </a:r>
            <a:r>
              <a:rPr lang="en" sz="1200"/>
              <a:t>:</a:t>
            </a:r>
            <a:r>
              <a:rPr lang="en" sz="1200" u="sng">
                <a:solidFill>
                  <a:schemeClr val="hlink"/>
                </a:solidFill>
                <a:hlinkClick r:id="rId4"/>
              </a:rPr>
              <a:t>https://padlet.com/rioux_stephanie/scratch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Leçons de programmation: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https://docs.google.com/spreadsheets/d/1hWJM3_F-5miQ7z5ioTb7M4mGA_XJKdYkcP4EPwlgk9c/edit#gid=0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Tutoriels Scratch en math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6"/>
              </a:rPr>
              <a:t>https://www.youtube.com/playlist?list=PLbE85KlaADWnn-vHutGey_JJEAwpkFsGE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tutoriel Scratch pour tous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https://www.youtube.com/playlist?list=PLbE85KlaADWkJr8wLE12PM8iKgS9tpFDt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latin typeface="Ubuntu"/>
                <a:ea typeface="Ubuntu"/>
                <a:cs typeface="Ubuntu"/>
                <a:sym typeface="Ubuntu"/>
                <a:hlinkClick r:id="rId8"/>
              </a:rPr>
              <a:t>equipe@recitmst.qc.ca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Différenciation: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https://docs.google.com/presentation/d/1uT3__XHDs62l-N2Ic7ku1wJZReJxhCzPkK7_MdwBpCw/edit?usp=sharing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Cadre de référence de la compétence numérique: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http://www.education.gouv.qc.ca/fileadmin/site_web/documents/ministere/Cadre-reference-competence-num.pdf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Plan d’action numérique (PAN):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http://www.education.gouv.qc.ca/references/tx-solrtyperecherchepublicationtx-solrpublicationnouveaute/resultats-de-la-recherche/detail/article/plan-daction-numerique-en-education-et-en-enseignement-superieur/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977e55982e_0_59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" name="Google Shape;624;g977e55982e_0_5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https://campus.recit.qc.ca/enrol/index.php?id=284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977e55982e_0_1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977e55982e_0_1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du formulaire de rétroaction : </a:t>
            </a:r>
            <a:r>
              <a:rPr lang="en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https://campus.recit.qc.ca/mod/feedback/view.php?id=7952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hyperlink" Target="https://campus.recit.qc.ca/" TargetMode="External"/><Relationship Id="rId6" Type="http://schemas.openxmlformats.org/officeDocument/2006/relationships/image" Target="../media/image5.png"/><Relationship Id="rId7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hyperlink" Target="http://bit.ly/scratch30092020" TargetMode="External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s://recitmst.qc.ca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hyperlink" Target="http://recit.org/ul/qjn" TargetMode="External"/><Relationship Id="rId5" Type="http://schemas.openxmlformats.org/officeDocument/2006/relationships/hyperlink" Target="https://campus.recit.qc.ca/course/view.php?id=284" TargetMode="External"/><Relationship Id="rId6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4" Type="http://schemas.openxmlformats.org/officeDocument/2006/relationships/hyperlink" Target="http://www.education.gouv.qc.ca/fileadmin/site_web/documents/ministere/Cadre-reference-competence-num.pdf" TargetMode="External"/><Relationship Id="rId5" Type="http://schemas.openxmlformats.org/officeDocument/2006/relationships/hyperlink" Target="http://www.education.gouv.qc.ca/fileadmin/site_web/documents/ministere/Usage-pedagogique-programmation-informatique.pdf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Relationship Id="rId4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hyperlink" Target="https://scratch.mit.edu/projects/141976799/editor" TargetMode="External"/><Relationship Id="rId10" Type="http://schemas.openxmlformats.org/officeDocument/2006/relationships/hyperlink" Target="https://scratch.mit.edu/projects/358281224/editor/" TargetMode="External"/><Relationship Id="rId13" Type="http://schemas.openxmlformats.org/officeDocument/2006/relationships/hyperlink" Target="https://youtu.be/glaQrf8ZuD4" TargetMode="External"/><Relationship Id="rId12" Type="http://schemas.openxmlformats.org/officeDocument/2006/relationships/hyperlink" Target="https://scratch.mit.edu/projects/357318983/editor/" TargetMode="External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scratch.mit.edu/projects/133399339/editor" TargetMode="External"/><Relationship Id="rId4" Type="http://schemas.openxmlformats.org/officeDocument/2006/relationships/hyperlink" Target="https://youtu.be/Zn8VLULg7zQ" TargetMode="External"/><Relationship Id="rId9" Type="http://schemas.openxmlformats.org/officeDocument/2006/relationships/hyperlink" Target="https://youtu.be/9fahJ9rpkKA" TargetMode="External"/><Relationship Id="rId14" Type="http://schemas.openxmlformats.org/officeDocument/2006/relationships/hyperlink" Target="https://scratch.mit.edu/projects/130842168/editor" TargetMode="External"/><Relationship Id="rId5" Type="http://schemas.openxmlformats.org/officeDocument/2006/relationships/hyperlink" Target="https://scratch.mit.edu/projects/176985648/editor" TargetMode="External"/><Relationship Id="rId6" Type="http://schemas.openxmlformats.org/officeDocument/2006/relationships/hyperlink" Target="https://youtu.be/YbovlKuATtc" TargetMode="External"/><Relationship Id="rId7" Type="http://schemas.openxmlformats.org/officeDocument/2006/relationships/hyperlink" Target="https://scratch.mit.edu/projects/357316433/editor/" TargetMode="External"/><Relationship Id="rId8" Type="http://schemas.openxmlformats.org/officeDocument/2006/relationships/hyperlink" Target="https://scratch.mit.edu/projects/357319972/editor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scratch.mit.edu/projects/357316433/editor/" TargetMode="External"/><Relationship Id="rId4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hyperlink" Target="https://scratch.mit.edu/projects/296381371/editor" TargetMode="External"/><Relationship Id="rId10" Type="http://schemas.openxmlformats.org/officeDocument/2006/relationships/hyperlink" Target="https://youtu.be/ecKLXHs7jow" TargetMode="External"/><Relationship Id="rId12" Type="http://schemas.openxmlformats.org/officeDocument/2006/relationships/hyperlink" Target="https://youtu.be/9Wx6A-bYR3w" TargetMode="External"/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scratch.mit.edu/projects/277690822/editor" TargetMode="External"/><Relationship Id="rId4" Type="http://schemas.openxmlformats.org/officeDocument/2006/relationships/hyperlink" Target="https://youtu.be/lPhX7MlJpnk" TargetMode="External"/><Relationship Id="rId9" Type="http://schemas.openxmlformats.org/officeDocument/2006/relationships/hyperlink" Target="https://scratch.mit.edu/projects/296377685/editor" TargetMode="External"/><Relationship Id="rId5" Type="http://schemas.openxmlformats.org/officeDocument/2006/relationships/hyperlink" Target="https://scratch.mit.edu/projects/231170231/editor" TargetMode="External"/><Relationship Id="rId6" Type="http://schemas.openxmlformats.org/officeDocument/2006/relationships/hyperlink" Target="https://youtu.be/bZQE5PVpeXM" TargetMode="External"/><Relationship Id="rId7" Type="http://schemas.openxmlformats.org/officeDocument/2006/relationships/hyperlink" Target="https://scratch.mit.edu/projects/334920618/editor/" TargetMode="External"/><Relationship Id="rId8" Type="http://schemas.openxmlformats.org/officeDocument/2006/relationships/hyperlink" Target="https://youtu.be/Uv46VPIQfU0" TargetMode="External"/></Relationships>
</file>

<file path=ppt/slides/_rels/slide12.xml.rels><?xml version="1.0" encoding="UTF-8" standalone="yes"?><Relationships xmlns="http://schemas.openxmlformats.org/package/2006/relationships"><Relationship Id="rId10" Type="http://schemas.openxmlformats.org/officeDocument/2006/relationships/hyperlink" Target="https://recitmst.qc.ca/Scratch-dessin-geometrique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campus.recit.qc.ca/math%c3%a9matique-science-et-technologie/scratchmathematique1" TargetMode="External"/><Relationship Id="rId4" Type="http://schemas.openxmlformats.org/officeDocument/2006/relationships/hyperlink" Target="https://campus.recit.qc.ca/course/view.php?id=276" TargetMode="External"/><Relationship Id="rId9" Type="http://schemas.openxmlformats.org/officeDocument/2006/relationships/hyperlink" Target="https://www.youtube.com/playlist?list=PLbE85KlaADWkJr8wLE12PM8iKgS9tpFDt" TargetMode="External"/><Relationship Id="rId5" Type="http://schemas.openxmlformats.org/officeDocument/2006/relationships/hyperlink" Target="https://campus.recit.qc.ca/math%c3%a9matique-science-et-technologie/scratchpremierspas" TargetMode="External"/><Relationship Id="rId6" Type="http://schemas.openxmlformats.org/officeDocument/2006/relationships/hyperlink" Target="https://padlet.com/rioux_stephanie/scratch" TargetMode="External"/><Relationship Id="rId7" Type="http://schemas.openxmlformats.org/officeDocument/2006/relationships/hyperlink" Target="https://docs.google.com/spreadsheets/d/1hWJM3_F-5miQ7z5ioTb7M4mGA_XJKdYkcP4EPwlgk9c/edit#gid=0" TargetMode="External"/><Relationship Id="rId8" Type="http://schemas.openxmlformats.org/officeDocument/2006/relationships/hyperlink" Target="https://www.youtube.com/playlist?list=PLbE85KlaADWnn-vHutGey_JJEAwpkFsGE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campus.recit.qc.ca/enrol/index.php?id=284" TargetMode="External"/><Relationship Id="rId4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campus.recit.qc.ca/mod/feedback/view.php?id=7952" TargetMode="External"/><Relationship Id="rId4" Type="http://schemas.openxmlformats.org/officeDocument/2006/relationships/hyperlink" Target="https://campus.recit.qc.ca/mod/feedback/view.php?id=7952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9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13"/>
          <p:cNvPicPr preferRelativeResize="0"/>
          <p:nvPr/>
        </p:nvPicPr>
        <p:blipFill rotWithShape="1">
          <a:blip r:embed="rId3">
            <a:alphaModFix/>
          </a:blip>
          <a:srcRect b="0" l="0" r="0"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12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13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Pour plus de détails : campus.recit.qc.ca</a:t>
            </a:r>
            <a:endParaRPr b="1" sz="16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2" name="Google Shape;532;p13"/>
          <p:cNvSpPr txBox="1"/>
          <p:nvPr>
            <p:ph type="ctrTitle"/>
          </p:nvPr>
        </p:nvSpPr>
        <p:spPr>
          <a:xfrm>
            <a:off x="20225" y="2342675"/>
            <a:ext cx="67542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FFFFFF"/>
                </a:solidFill>
              </a:rPr>
              <a:t>Scratch: généralisation de calculs</a:t>
            </a:r>
            <a:endParaRPr sz="3900">
              <a:solidFill>
                <a:srgbClr val="FFFFFF"/>
              </a:solidFill>
            </a:endParaRPr>
          </a:p>
        </p:txBody>
      </p:sp>
      <p:pic>
        <p:nvPicPr>
          <p:cNvPr id="533" name="Google Shape;533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9377" y="425200"/>
            <a:ext cx="1644851" cy="1224700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13"/>
          <p:cNvSpPr txBox="1"/>
          <p:nvPr/>
        </p:nvSpPr>
        <p:spPr>
          <a:xfrm>
            <a:off x="20225" y="3626400"/>
            <a:ext cx="30810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30 septembre 2020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13h30 à 14h30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5" name="Google Shape;535;p13"/>
          <p:cNvSpPr txBox="1"/>
          <p:nvPr/>
        </p:nvSpPr>
        <p:spPr>
          <a:xfrm>
            <a:off x="1142606" y="386233"/>
            <a:ext cx="33576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36" name="Google Shape;536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7350" y="90939"/>
            <a:ext cx="874765" cy="14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14"/>
          <p:cNvSpPr txBox="1"/>
          <p:nvPr>
            <p:ph idx="4294967295" type="body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3" name="Google Shape;543;p1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4" name="Google Shape;54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14"/>
          <p:cNvSpPr txBox="1"/>
          <p:nvPr/>
        </p:nvSpPr>
        <p:spPr>
          <a:xfrm>
            <a:off x="2194650" y="3922725"/>
            <a:ext cx="50184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: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bit.ly/scratch30092020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6" name="Google Shape;546;p14">
            <a:hlinkClick r:id="rId6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plus de détails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sz="13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13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2" name="Google Shape;552;p15"/>
          <p:cNvSpPr txBox="1"/>
          <p:nvPr>
            <p:ph idx="1" type="body"/>
          </p:nvPr>
        </p:nvSpPr>
        <p:spPr>
          <a:xfrm>
            <a:off x="747925" y="1383175"/>
            <a:ext cx="6826800" cy="247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mieux vous connaître…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Pourquoi la programmation? Pourquoi Scratch?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La généralisation de calculs (les bases)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aller un peu plus loin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■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Partage de ressources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3" name="Google Shape;553;p1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9" name="Google Shape;55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2900" y="796359"/>
            <a:ext cx="1831399" cy="2146900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16"/>
          <p:cNvSpPr/>
          <p:nvPr/>
        </p:nvSpPr>
        <p:spPr>
          <a:xfrm>
            <a:off x="1240400" y="1245900"/>
            <a:ext cx="2651700" cy="2651700"/>
          </a:xfrm>
          <a:prstGeom prst="ellipse">
            <a:avLst/>
          </a:prstGeom>
          <a:solidFill>
            <a:srgbClr val="3C78D8"/>
          </a:solidFill>
          <a:ln cap="flat" cmpd="sng" w="952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16"/>
          <p:cNvSpPr txBox="1"/>
          <p:nvPr>
            <p:ph idx="1" type="body"/>
          </p:nvPr>
        </p:nvSpPr>
        <p:spPr>
          <a:xfrm>
            <a:off x="1240400" y="1443447"/>
            <a:ext cx="2641500" cy="206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Qui êtes-vous?</a:t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Nom, rôle, CSS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(clavardage)</a:t>
            </a:r>
            <a:endParaRPr i="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2" name="Google Shape;562;p16"/>
          <p:cNvSpPr txBox="1"/>
          <p:nvPr/>
        </p:nvSpPr>
        <p:spPr>
          <a:xfrm>
            <a:off x="4846350" y="3721638"/>
            <a:ext cx="2884500" cy="62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http://recit.org/ul/qjn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63" name="Google Shape;563;p1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78950" y="3159563"/>
            <a:ext cx="20193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7"/>
          <p:cNvSpPr txBox="1"/>
          <p:nvPr>
            <p:ph type="title"/>
          </p:nvPr>
        </p:nvSpPr>
        <p:spPr>
          <a:xfrm>
            <a:off x="585000" y="225025"/>
            <a:ext cx="6303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Votre rapport au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numérique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9" name="Google Shape;569;p1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70" name="Google Shape;570;p17"/>
          <p:cNvGraphicFramePr/>
          <p:nvPr/>
        </p:nvGraphicFramePr>
        <p:xfrm>
          <a:off x="480350" y="1217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{118C8E3E-9059-484B-B090-126FCA453174}</a:tableStyleId>
              </a:tblPr>
              <a:tblGrid>
                <a:gridCol w="2456675"/>
                <a:gridCol w="4586425"/>
              </a:tblGrid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C’est la panique! 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J’en dors plus la nuit… 😱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J’apprivoise… lentement mais sûrement! 😕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commence à 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vraiment m’amuser! 😊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suis comme un 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poisson dans l’eau! 😀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1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Et qu’en est-il de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Scratch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6" name="Google Shape;576;p1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77" name="Google Shape;577;p18"/>
          <p:cNvGraphicFramePr/>
          <p:nvPr/>
        </p:nvGraphicFramePr>
        <p:xfrm>
          <a:off x="371575" y="1119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{118C8E3E-9059-484B-B090-126FCA453174}</a:tableStyleId>
              </a:tblPr>
              <a:tblGrid>
                <a:gridCol w="2687700"/>
                <a:gridCol w="4355400"/>
              </a:tblGrid>
              <a:tr h="854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C’est quoi </a:t>
                      </a:r>
                      <a:r>
                        <a:rPr lang="en" sz="17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Scratch</a:t>
                      </a:r>
                      <a:r>
                        <a:rPr lang="en" sz="17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?</a:t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4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Ça m’intrigue… mais j’ai pas encore osé!</a:t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4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l’utilise… mais pas à son plein potentiel! </a:t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4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Scratch</a:t>
                      </a:r>
                      <a:r>
                        <a:rPr lang="en" sz="17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 et moi… c’est l’amour fou! </a:t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19"/>
          <p:cNvSpPr txBox="1"/>
          <p:nvPr>
            <p:ph idx="4294967295" type="subTitle"/>
          </p:nvPr>
        </p:nvSpPr>
        <p:spPr>
          <a:xfrm>
            <a:off x="576000" y="40175"/>
            <a:ext cx="79920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la 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programmation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 Pourquoi Scratch?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3" name="Google Shape;583;p19"/>
          <p:cNvSpPr txBox="1"/>
          <p:nvPr>
            <p:ph idx="4294967295" type="body"/>
          </p:nvPr>
        </p:nvSpPr>
        <p:spPr>
          <a:xfrm>
            <a:off x="258275" y="1001150"/>
            <a:ext cx="8855400" cy="327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Engagement, motivation, faire des maths autrement;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PFEQ, arithmétique, géométrie, algèbre, probabilités, statistiques, maths financières;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Pensée algébrique, pensée informatique, pensée algorithmique;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Plan d’action numérique (PAN)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(mesure 02);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Cadre de référence de la compétence numérique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(dimension 2);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Nouveau document du MEQ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.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4" name="Google Shape;584;p1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"/>
          <p:cNvSpPr txBox="1"/>
          <p:nvPr/>
        </p:nvSpPr>
        <p:spPr>
          <a:xfrm>
            <a:off x="0" y="-402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            </a:t>
            </a:r>
            <a:r>
              <a:rPr lang="en">
                <a:solidFill>
                  <a:schemeClr val="accent1"/>
                </a:solidFill>
              </a:rPr>
              <a:t>  </a:t>
            </a:r>
            <a:r>
              <a:rPr lang="en" sz="2500" u="sng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</a:t>
            </a:r>
            <a:endParaRPr sz="4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0" name="Google Shape;59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550" y="749400"/>
            <a:ext cx="6116514" cy="3897774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20"/>
          <p:cNvSpPr txBox="1"/>
          <p:nvPr/>
        </p:nvSpPr>
        <p:spPr>
          <a:xfrm>
            <a:off x="4992225" y="4723925"/>
            <a:ext cx="19059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Février 2020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7" name="Google Shape;597;p21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La généralisation de calculs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8" name="Google Shape;598;p21"/>
          <p:cNvSpPr txBox="1"/>
          <p:nvPr/>
        </p:nvSpPr>
        <p:spPr>
          <a:xfrm>
            <a:off x="1155275" y="944325"/>
            <a:ext cx="7142700" cy="32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Somme de 2 nombres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Moyenne de 4 nombres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uFill>
                <a:noFill/>
              </a:uFill>
              <a:latin typeface="Ubuntu"/>
              <a:ea typeface="Ubuntu"/>
              <a:cs typeface="Ubuntu"/>
              <a:sym typeface="Ubuntu"/>
              <a:hlinkClick r:id="rId7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Aire et périmètre d’un rectangle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Rabais et taxes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Résolution d’équation du type ax+b=c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Relation de Pythagore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■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Équation de la droite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4" name="Google Shape;604;p22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La généralisation d’un calcul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5" name="Google Shape;605;p22"/>
          <p:cNvSpPr txBox="1"/>
          <p:nvPr/>
        </p:nvSpPr>
        <p:spPr>
          <a:xfrm>
            <a:off x="999550" y="924075"/>
            <a:ext cx="7142700" cy="11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uFill>
                <a:noFill/>
              </a:u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Structure générale d’un programme </a:t>
            </a:r>
            <a:endParaRPr b="1"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06" name="Google Shape;60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06426" y="1786200"/>
            <a:ext cx="6531151" cy="27131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2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2" name="Google Shape;612;p23"/>
          <p:cNvSpPr txBox="1"/>
          <p:nvPr>
            <p:ph idx="4294967295" type="body"/>
          </p:nvPr>
        </p:nvSpPr>
        <p:spPr>
          <a:xfrm>
            <a:off x="1607350" y="150675"/>
            <a:ext cx="5927100" cy="114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 aller plus loin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3" name="Google Shape;613;p23"/>
          <p:cNvSpPr txBox="1"/>
          <p:nvPr/>
        </p:nvSpPr>
        <p:spPr>
          <a:xfrm>
            <a:off x="1155275" y="944325"/>
            <a:ext cx="7142700" cy="37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Combiner généralisation de calculs et dessin géométrique: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Carrés et Pythagore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Triangle, Pythagore et trigonométrie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■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Les listes en arithmétique ou  en statistique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Facture avec liste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Moyenne avec liste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1" marL="13716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A73E8"/>
              </a:buClr>
              <a:buSzPts val="2000"/>
              <a:buFont typeface="Ubuntu"/>
              <a:buChar char="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Moyenne pondérée avec liste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000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</a:rPr>
              <a:t>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4"/>
          <p:cNvSpPr/>
          <p:nvPr/>
        </p:nvSpPr>
        <p:spPr>
          <a:xfrm>
            <a:off x="321475" y="1205500"/>
            <a:ext cx="6730800" cy="5022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24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Partage de ressources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0" name="Google Shape;620;p24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1" name="Google Shape;621;p24"/>
          <p:cNvSpPr txBox="1"/>
          <p:nvPr>
            <p:ph idx="1" type="body"/>
          </p:nvPr>
        </p:nvSpPr>
        <p:spPr>
          <a:xfrm>
            <a:off x="321475" y="1264075"/>
            <a:ext cx="7725300" cy="36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7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Scratch en mathématique</a:t>
            </a:r>
            <a:endParaRPr sz="17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■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Plus loin avec Scratch en mathématique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Scratch pour tous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Padlet d’idées</a:t>
            </a:r>
            <a:endParaRPr/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Leçons de programmation</a:t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 Scratch en math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 Scratch pour tous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du RÉCIT MST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Enregistrement du </a:t>
            </a: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webinaire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le dessin géométrique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■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Enregistrement de ce webinaire (à venir)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7" name="Google Shape;627;p25"/>
          <p:cNvSpPr txBox="1"/>
          <p:nvPr>
            <p:ph idx="4294967295" type="title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8" name="Google Shape;628;p25"/>
          <p:cNvSpPr txBox="1"/>
          <p:nvPr/>
        </p:nvSpPr>
        <p:spPr>
          <a:xfrm>
            <a:off x="4613600" y="1631200"/>
            <a:ext cx="3324900" cy="24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85750" marR="282204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Suivre les instructions dans la section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Badge de participation</a:t>
            </a:r>
            <a:endParaRPr b="1" sz="26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29" name="Google Shape;62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45000" y="1329300"/>
            <a:ext cx="2981625" cy="291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26"/>
          <p:cNvSpPr txBox="1"/>
          <p:nvPr/>
        </p:nvSpPr>
        <p:spPr>
          <a:xfrm>
            <a:off x="800275" y="419550"/>
            <a:ext cx="3364200" cy="2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35" name="Google Shape;635;p26"/>
          <p:cNvSpPr txBox="1"/>
          <p:nvPr>
            <p:ph type="title"/>
          </p:nvPr>
        </p:nvSpPr>
        <p:spPr>
          <a:xfrm>
            <a:off x="800275" y="30277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Formulaire de rétroaction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6" name="Google Shape;636;p26">
            <a:hlinkClick r:id="rId3"/>
          </p:cNvPr>
          <p:cNvSpPr/>
          <p:nvPr/>
        </p:nvSpPr>
        <p:spPr>
          <a:xfrm rot="-1267551">
            <a:off x="1402506" y="1250443"/>
            <a:ext cx="1738501" cy="2716431"/>
          </a:xfrm>
          <a:custGeom>
            <a:rect b="b" l="l" r="r" t="t"/>
            <a:pathLst>
              <a:path extrusionOk="0" h="21949" w="17107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37" name="Google Shape;637;p26"/>
          <p:cNvSpPr/>
          <p:nvPr/>
        </p:nvSpPr>
        <p:spPr>
          <a:xfrm>
            <a:off x="3137832" y="1300683"/>
            <a:ext cx="847144" cy="847157"/>
          </a:xfrm>
          <a:custGeom>
            <a:rect b="b" l="l" r="r" t="t"/>
            <a:pathLst>
              <a:path extrusionOk="0" h="17399" w="17228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38" name="Google Shape;638;p26"/>
          <p:cNvSpPr/>
          <p:nvPr/>
        </p:nvSpPr>
        <p:spPr>
          <a:xfrm>
            <a:off x="5058051" y="1419262"/>
            <a:ext cx="1396363" cy="1468514"/>
          </a:xfrm>
          <a:custGeom>
            <a:rect b="b" l="l" r="r" t="t"/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BF9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AA22A"/>
              </a:solidFill>
            </a:endParaRPr>
          </a:p>
        </p:txBody>
      </p:sp>
      <p:sp>
        <p:nvSpPr>
          <p:cNvPr id="639" name="Google Shape;639;p26"/>
          <p:cNvSpPr txBox="1"/>
          <p:nvPr/>
        </p:nvSpPr>
        <p:spPr>
          <a:xfrm>
            <a:off x="4161588" y="2676300"/>
            <a:ext cx="32292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69BF"/>
                </a:solidFill>
                <a:latin typeface="Sniglet"/>
                <a:ea typeface="Sniglet"/>
                <a:cs typeface="Sniglet"/>
                <a:sym typeface="Sniglet"/>
              </a:rPr>
              <a:t>MERCI!</a:t>
            </a:r>
            <a:endParaRPr sz="6000">
              <a:solidFill>
                <a:srgbClr val="0069B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40" name="Google Shape;640;p26"/>
          <p:cNvSpPr txBox="1"/>
          <p:nvPr/>
        </p:nvSpPr>
        <p:spPr>
          <a:xfrm>
            <a:off x="971375" y="4064700"/>
            <a:ext cx="2887500" cy="5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Formulaire à compléter</a:t>
            </a:r>
            <a:endParaRPr sz="18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27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46" name="Google Shape;64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27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chemeClr val="dk2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648" name="Google Shape;648;p27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9" name="Google Shape;649;p27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50" name="Google Shape;650;p2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