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Default Extension="gif" ContentType="image/gif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theme/theme2.xml" ContentType="application/vnd.openxmlformats-officedocument.theme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embedTrueTypeFonts="1" saveSubsetFonts="1" autoCompressPictures="0">
  <p:sldMasterIdLst>
    <p:sldMasterId id="2147483690" r:id="rId1"/>
    <p:sldMasterId id="2147483691" r:id="rId2"/>
    <p:sldMasterId id="2147483692" r:id="rId3"/>
  </p:sldMasterIdLst>
  <p:notesMasterIdLst>
    <p:notesMasterId r:id="rId55"/>
  </p:notesMasterIdLst>
  <p:sldIdLst>
    <p:sldId id="256" r:id="rId4"/>
    <p:sldId id="257" r:id="rId5"/>
    <p:sldId id="258" r:id="rId6"/>
    <p:sldId id="259" r:id="rId7"/>
    <p:sldId id="260" r:id="rId8"/>
    <p:sldId id="261" r:id="rId9"/>
    <p:sldId id="262" r:id="rId10"/>
    <p:sldId id="263" r:id="rId11"/>
    <p:sldId id="264" r:id="rId12"/>
    <p:sldId id="265" r:id="rId13"/>
    <p:sldId id="266" r:id="rId14"/>
    <p:sldId id="267" r:id="rId15"/>
    <p:sldId id="268" r:id="rId16"/>
    <p:sldId id="269" r:id="rId17"/>
    <p:sldId id="270" r:id="rId18"/>
    <p:sldId id="271" r:id="rId19"/>
    <p:sldId id="272" r:id="rId20"/>
    <p:sldId id="273" r:id="rId21"/>
    <p:sldId id="274" r:id="rId22"/>
    <p:sldId id="275" r:id="rId23"/>
    <p:sldId id="276" r:id="rId24"/>
    <p:sldId id="277" r:id="rId25"/>
    <p:sldId id="278" r:id="rId26"/>
    <p:sldId id="279" r:id="rId27"/>
    <p:sldId id="280" r:id="rId28"/>
    <p:sldId id="281" r:id="rId29"/>
    <p:sldId id="282" r:id="rId30"/>
    <p:sldId id="283" r:id="rId31"/>
    <p:sldId id="284" r:id="rId32"/>
    <p:sldId id="285" r:id="rId33"/>
    <p:sldId id="286" r:id="rId34"/>
    <p:sldId id="287" r:id="rId35"/>
    <p:sldId id="288" r:id="rId36"/>
    <p:sldId id="289" r:id="rId37"/>
    <p:sldId id="290" r:id="rId38"/>
    <p:sldId id="291" r:id="rId39"/>
    <p:sldId id="292" r:id="rId40"/>
    <p:sldId id="293" r:id="rId41"/>
    <p:sldId id="294" r:id="rId42"/>
    <p:sldId id="295" r:id="rId43"/>
    <p:sldId id="296" r:id="rId44"/>
    <p:sldId id="297" r:id="rId45"/>
    <p:sldId id="298" r:id="rId46"/>
    <p:sldId id="299" r:id="rId47"/>
    <p:sldId id="300" r:id="rId48"/>
    <p:sldId id="301" r:id="rId49"/>
    <p:sldId id="302" r:id="rId50"/>
    <p:sldId id="303" r:id="rId51"/>
    <p:sldId id="304" r:id="rId52"/>
    <p:sldId id="305" r:id="rId53"/>
    <p:sldId id="306" r:id="rId54"/>
  </p:sldIdLst>
  <p:sldSz cx="9144000" cy="5143500" type="screen16x9"/>
  <p:notesSz cx="6858000" cy="9144000"/>
  <p:embeddedFontLst>
    <p:embeddedFont>
      <p:font typeface="Bangers" panose="020B0604020202020204" charset="0"/>
      <p:regular r:id="rId56"/>
    </p:embeddedFont>
    <p:embeddedFont>
      <p:font typeface="Calibri" panose="020F0502020204030204" pitchFamily="34" charset="0"/>
      <p:regular r:id="rId57"/>
      <p:bold r:id="rId58"/>
      <p:italic r:id="rId59"/>
      <p:boldItalic r:id="rId60"/>
    </p:embeddedFont>
    <p:embeddedFont>
      <p:font typeface="Corbel" panose="020B0503020204020204" pitchFamily="34" charset="0"/>
      <p:regular r:id="rId61"/>
      <p:bold r:id="rId62"/>
      <p:italic r:id="rId63"/>
      <p:boldItalic r:id="rId64"/>
    </p:embeddedFont>
    <p:embeddedFont>
      <p:font typeface="Cousine" panose="020B0604020202020204" charset="0"/>
      <p:regular r:id="rId65"/>
      <p:bold r:id="rId66"/>
      <p:italic r:id="rId67"/>
      <p:boldItalic r:id="rId68"/>
    </p:embeddedFont>
    <p:embeddedFont>
      <p:font typeface="Dosis" panose="020B0604020202020204" charset="0"/>
      <p:regular r:id="rId69"/>
      <p:bold r:id="rId70"/>
    </p:embeddedFont>
    <p:embeddedFont>
      <p:font typeface="Merriweather" panose="020B0604020202020204" charset="0"/>
      <p:regular r:id="rId71"/>
      <p:bold r:id="rId72"/>
      <p:italic r:id="rId73"/>
      <p:boldItalic r:id="rId74"/>
    </p:embeddedFont>
    <p:embeddedFont>
      <p:font typeface="Nixie One" panose="020B0604020202020204" charset="0"/>
      <p:regular r:id="rId75"/>
    </p:embeddedFont>
    <p:embeddedFont>
      <p:font typeface="Nunito" panose="020B0604020202020204" charset="0"/>
      <p:regular r:id="rId76"/>
      <p:bold r:id="rId77"/>
      <p:italic r:id="rId78"/>
      <p:boldItalic r:id="rId79"/>
    </p:embeddedFont>
    <p:embeddedFont>
      <p:font typeface="Permanent Marker" panose="020B0604020202020204" charset="0"/>
      <p:regular r:id="rId80"/>
    </p:embeddedFont>
    <p:embeddedFont>
      <p:font typeface="Roboto" panose="020B0604020202020204" charset="0"/>
      <p:regular r:id="rId81"/>
      <p:bold r:id="rId82"/>
      <p:italic r:id="rId83"/>
      <p:boldItalic r:id="rId84"/>
    </p:embeddedFont>
    <p:embeddedFont>
      <p:font typeface="Sniglet" panose="020B0604020202020204" charset="0"/>
      <p:regular r:id="rId85"/>
    </p:embeddedFont>
    <p:embeddedFont>
      <p:font typeface="Trebuchet MS" panose="020B0603020202020204" pitchFamily="34" charset="0"/>
      <p:regular r:id="rId86"/>
      <p:bold r:id="rId87"/>
      <p:italic r:id="rId88"/>
      <p:boldItalic r:id="rId89"/>
    </p:embeddedFont>
    <p:embeddedFont>
      <p:font typeface="Ubuntu" panose="020B0604020202020204" charset="0"/>
      <p:regular r:id="rId90"/>
      <p:bold r:id="rId91"/>
      <p:italic r:id="rId92"/>
      <p:boldItalic r:id="rId93"/>
    </p:embeddedFont>
    <p:embeddedFont>
      <p:font typeface="Viga" panose="020B0604020202020204" charset="0"/>
      <p:regular r:id="rId94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8BA238A1-EB7F-4212-AC84-277387F41D87}">
  <a:tblStyle styleId="{8BA238A1-EB7F-4212-AC84-277387F41D87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4" d="100"/>
          <a:sy n="104" d="100"/>
        </p:scale>
        <p:origin x="778" y="7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63" Type="http://schemas.openxmlformats.org/officeDocument/2006/relationships/font" Target="fonts/font8.fntdata"/><Relationship Id="rId68" Type="http://schemas.openxmlformats.org/officeDocument/2006/relationships/font" Target="fonts/font13.fntdata"/><Relationship Id="rId84" Type="http://schemas.openxmlformats.org/officeDocument/2006/relationships/font" Target="fonts/font29.fntdata"/><Relationship Id="rId89" Type="http://schemas.openxmlformats.org/officeDocument/2006/relationships/font" Target="fonts/font34.fntdata"/><Relationship Id="rId16" Type="http://schemas.openxmlformats.org/officeDocument/2006/relationships/slide" Target="slides/slide13.xml"/><Relationship Id="rId11" Type="http://schemas.openxmlformats.org/officeDocument/2006/relationships/slide" Target="slides/slide8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53" Type="http://schemas.openxmlformats.org/officeDocument/2006/relationships/slide" Target="slides/slide50.xml"/><Relationship Id="rId58" Type="http://schemas.openxmlformats.org/officeDocument/2006/relationships/font" Target="fonts/font3.fntdata"/><Relationship Id="rId74" Type="http://schemas.openxmlformats.org/officeDocument/2006/relationships/font" Target="fonts/font19.fntdata"/><Relationship Id="rId79" Type="http://schemas.openxmlformats.org/officeDocument/2006/relationships/font" Target="fonts/font24.fntdata"/><Relationship Id="rId5" Type="http://schemas.openxmlformats.org/officeDocument/2006/relationships/slide" Target="slides/slide2.xml"/><Relationship Id="rId90" Type="http://schemas.openxmlformats.org/officeDocument/2006/relationships/font" Target="fonts/font35.fntdata"/><Relationship Id="rId95" Type="http://schemas.openxmlformats.org/officeDocument/2006/relationships/presProps" Target="presProps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64" Type="http://schemas.openxmlformats.org/officeDocument/2006/relationships/font" Target="fonts/font9.fntdata"/><Relationship Id="rId69" Type="http://schemas.openxmlformats.org/officeDocument/2006/relationships/font" Target="fonts/font14.fntdata"/><Relationship Id="rId80" Type="http://schemas.openxmlformats.org/officeDocument/2006/relationships/font" Target="fonts/font25.fntdata"/><Relationship Id="rId85" Type="http://schemas.openxmlformats.org/officeDocument/2006/relationships/font" Target="fonts/font30.fntdata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59" Type="http://schemas.openxmlformats.org/officeDocument/2006/relationships/font" Target="fonts/font4.fntdata"/><Relationship Id="rId67" Type="http://schemas.openxmlformats.org/officeDocument/2006/relationships/font" Target="fonts/font12.fntdata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slide" Target="slides/slide51.xml"/><Relationship Id="rId62" Type="http://schemas.openxmlformats.org/officeDocument/2006/relationships/font" Target="fonts/font7.fntdata"/><Relationship Id="rId70" Type="http://schemas.openxmlformats.org/officeDocument/2006/relationships/font" Target="fonts/font15.fntdata"/><Relationship Id="rId75" Type="http://schemas.openxmlformats.org/officeDocument/2006/relationships/font" Target="fonts/font20.fntdata"/><Relationship Id="rId83" Type="http://schemas.openxmlformats.org/officeDocument/2006/relationships/font" Target="fonts/font28.fntdata"/><Relationship Id="rId88" Type="http://schemas.openxmlformats.org/officeDocument/2006/relationships/font" Target="fonts/font33.fntdata"/><Relationship Id="rId91" Type="http://schemas.openxmlformats.org/officeDocument/2006/relationships/font" Target="fonts/font36.fntdata"/><Relationship Id="rId96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font" Target="fonts/font2.fntdata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60" Type="http://schemas.openxmlformats.org/officeDocument/2006/relationships/font" Target="fonts/font5.fntdata"/><Relationship Id="rId65" Type="http://schemas.openxmlformats.org/officeDocument/2006/relationships/font" Target="fonts/font10.fntdata"/><Relationship Id="rId73" Type="http://schemas.openxmlformats.org/officeDocument/2006/relationships/font" Target="fonts/font18.fntdata"/><Relationship Id="rId78" Type="http://schemas.openxmlformats.org/officeDocument/2006/relationships/font" Target="fonts/font23.fntdata"/><Relationship Id="rId81" Type="http://schemas.openxmlformats.org/officeDocument/2006/relationships/font" Target="fonts/font26.fntdata"/><Relationship Id="rId86" Type="http://schemas.openxmlformats.org/officeDocument/2006/relationships/font" Target="fonts/font31.fntdata"/><Relationship Id="rId94" Type="http://schemas.openxmlformats.org/officeDocument/2006/relationships/font" Target="fonts/font39.fntdata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notesMaster" Target="notesMasters/notesMaster1.xml"/><Relationship Id="rId76" Type="http://schemas.openxmlformats.org/officeDocument/2006/relationships/font" Target="fonts/font21.fntdata"/><Relationship Id="rId97" Type="http://schemas.openxmlformats.org/officeDocument/2006/relationships/theme" Target="theme/theme1.xml"/><Relationship Id="rId7" Type="http://schemas.openxmlformats.org/officeDocument/2006/relationships/slide" Target="slides/slide4.xml"/><Relationship Id="rId71" Type="http://schemas.openxmlformats.org/officeDocument/2006/relationships/font" Target="fonts/font16.fntdata"/><Relationship Id="rId92" Type="http://schemas.openxmlformats.org/officeDocument/2006/relationships/font" Target="fonts/font37.fntdata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Relationship Id="rId24" Type="http://schemas.openxmlformats.org/officeDocument/2006/relationships/slide" Target="slides/slide21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66" Type="http://schemas.openxmlformats.org/officeDocument/2006/relationships/font" Target="fonts/font11.fntdata"/><Relationship Id="rId87" Type="http://schemas.openxmlformats.org/officeDocument/2006/relationships/font" Target="fonts/font32.fntdata"/><Relationship Id="rId61" Type="http://schemas.openxmlformats.org/officeDocument/2006/relationships/font" Target="fonts/font6.fntdata"/><Relationship Id="rId82" Type="http://schemas.openxmlformats.org/officeDocument/2006/relationships/font" Target="fonts/font27.fntdata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56" Type="http://schemas.openxmlformats.org/officeDocument/2006/relationships/font" Target="fonts/font1.fntdata"/><Relationship Id="rId77" Type="http://schemas.openxmlformats.org/officeDocument/2006/relationships/font" Target="fonts/font22.fntdata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font" Target="fonts/font17.fntdata"/><Relationship Id="rId93" Type="http://schemas.openxmlformats.org/officeDocument/2006/relationships/font" Target="fonts/font38.fntdata"/><Relationship Id="rId98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dossiers-thematiques/plan-daction-numerique/plan-daction-numerique/" TargetMode="External"/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fileadmin/site_web/documents/ministere/Usage-pedagogique-programmation-informatique.pdf" TargetMode="External"/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://www.education.gouv.qc.ca/dossiers-thematiques/plan-daction-numerique/programmation-informatique/" TargetMode="External"/></Relationships>
</file>

<file path=ppt/notesSlides/_rels/notesSlide7.xml.rels><?xml version="1.0" encoding="UTF-8" standalone="yes"?>
<Relationships xmlns="http://schemas.openxmlformats.org/package/2006/relationships"><Relationship Id="rId3" Type="http://schemas.openxmlformats.org/officeDocument/2006/relationships/hyperlink" Target="https://images.app.goo.gl/gxCn8HghpoSxiAQ58" TargetMode="External"/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3" Type="http://schemas.openxmlformats.org/officeDocument/2006/relationships/hyperlink" Target="https://app.wooclap.com/SCRATCH22" TargetMode="External"/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Relationship Id="rId5" Type="http://schemas.openxmlformats.org/officeDocument/2006/relationships/hyperlink" Target="https://docs.wooclap.com/fr/articles/2721084-wooclap-est-il-gratuit-pour-les-enseignants-d-ecoles-primaires-et-secondaires#:~:text=Depuis%20fin%202018%2C%20les%20enseignants,les%20int%C3%A9grations%20LMS%20et%20SSO" TargetMode="External"/><Relationship Id="rId4" Type="http://schemas.openxmlformats.org/officeDocument/2006/relationships/hyperlink" Target="https://view.genial.ly/6238b6445d201600187c076a/presentation-wooclap-pour-laquops" TargetMode="External"/></Relationships>
</file>

<file path=ppt/notesSlides/_rels/notesSlide9.xml.rels><?xml version="1.0" encoding="UTF-8" standalone="yes"?>
<Relationships xmlns="http://schemas.openxmlformats.org/package/2006/relationships"><Relationship Id="rId3" Type="http://schemas.openxmlformats.org/officeDocument/2006/relationships/hyperlink" Target="https://view.genial.ly/6238b6445d201600187c076a/presentation-wooclap-pour-laquops" TargetMode="External"/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" TargetMode="External"/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blockly/" TargetMode="External"/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3" Type="http://schemas.openxmlformats.org/officeDocument/2006/relationships/hyperlink" Target="http://www.scratch.mit.edu" TargetMode="External"/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" TargetMode="External"/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3" Type="http://schemas.openxmlformats.org/officeDocument/2006/relationships/hyperlink" Target="http://www.scratch.mit.edu" TargetMode="External"/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3" Type="http://schemas.openxmlformats.org/officeDocument/2006/relationships/hyperlink" Target="https://pixabay.com/fr/" TargetMode="External"/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s://scratch.mit.edu/projects/336588636" TargetMode="External"/></Relationships>
</file>

<file path=ppt/notesSlides/_rels/notesSlide17.xml.rels><?xml version="1.0" encoding="UTF-8" standalone="yes"?>
<Relationships xmlns="http://schemas.openxmlformats.org/package/2006/relationships"><Relationship Id="rId3" Type="http://schemas.openxmlformats.org/officeDocument/2006/relationships/hyperlink" Target="https://pixabay.com/fr/" TargetMode="External"/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s://scratch.mit.edu/projects/336588636" TargetMode="External"/></Relationships>
</file>

<file path=ppt/notesSlides/_rels/notesSlide18.xml.rels><?xml version="1.0" encoding="UTF-8" standalone="yes"?>
<Relationships xmlns="http://schemas.openxmlformats.org/package/2006/relationships"><Relationship Id="rId3" Type="http://schemas.openxmlformats.org/officeDocument/2006/relationships/hyperlink" Target="https://digipad.app/p/144269/45ee865f5bbce" TargetMode="External"/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3" Type="http://schemas.openxmlformats.org/officeDocument/2006/relationships/hyperlink" Target="https://drive.google.com/file/d/1CEDMpxGhX20uSTu_a_aBOOJaLwFQQx8f/view" TargetMode="External"/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254220533/editor/" TargetMode="External"/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3" Type="http://schemas.openxmlformats.org/officeDocument/2006/relationships/hyperlink" Target="https://makeymakey.com/" TargetMode="External"/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3" Type="http://schemas.openxmlformats.org/officeDocument/2006/relationships/hyperlink" Target="https://pixabay.com/fr/" TargetMode="External"/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s://scratch.mit.edu/projects/336588636" TargetMode="External"/></Relationships>
</file>

<file path=ppt/notesSlides/_rels/notesSlide40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course/view.php?id=16" TargetMode="External"/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Relationship Id="rId6" Type="http://schemas.openxmlformats.org/officeDocument/2006/relationships/hyperlink" Target="https://campus.recit.qc.ca/course/view.php?id=162" TargetMode="External"/><Relationship Id="rId5" Type="http://schemas.openxmlformats.org/officeDocument/2006/relationships/hyperlink" Target="https://campus.recit.qc.ca/math%c3%a9matique-science-et-technologie/scratchmathematique1" TargetMode="External"/><Relationship Id="rId4" Type="http://schemas.openxmlformats.org/officeDocument/2006/relationships/hyperlink" Target="https://campus.recit.qc.ca/math%c3%a9matique-science-et-technologie/scratchpremierspas" TargetMode="Externa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191389999" TargetMode="External"/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ecv-zoom" TargetMode="External"/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mod/questionnaire/view.php?id=14031" TargetMode="External"/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3" Type="http://schemas.openxmlformats.org/officeDocument/2006/relationships/hyperlink" Target="mailto:sonya.fiset@recitmst.qc.ca" TargetMode="External"/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Relationship Id="rId4" Type="http://schemas.openxmlformats.org/officeDocument/2006/relationships/hyperlink" Target="mailto:equipe@recitmst.qc.ca" TargetMode="Externa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" name="Google Shape;1187;g120eb48d405_0_5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8" name="Google Shape;1188;g120eb48d405_0_5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9" name="Google Shape;1199;gfd8ecffbfc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0" name="Google Shape;1200;gfd8ecffbfc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0" name="Google Shape;1210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1" name="Google Shape;1211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" name="Google Shape;1218;g10247be03e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9" name="Google Shape;1219;g10247be03e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http://www.education.gouv.qc.ca/dossiers-thematiques/plan-daction-numerique/plan-daction-numerique/</a:t>
            </a:r>
            <a:r>
              <a:rPr lang="en"/>
              <a:t> </a:t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1" name="Google Shape;1231;gfc4c357e2b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2" name="Google Shape;1232;gfc4c357e2b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http://www.education.gouv.qc.ca/dossiers-thematiques/plan-daction-numerique/cadre-de-reference-de-la-competence-numerique/</a:t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2" name="Google Shape;1242;g10247be03ef_0_54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3" name="Google Shape;1243;g10247be03ef_0_54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Source: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http://www.education.gouv.qc.ca/fileadmin/site_web/documents/ministere/Usage-pedagogique-programmation-informatique.pdf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u="sng">
                <a:solidFill>
                  <a:schemeClr val="hlink"/>
                </a:solidFill>
                <a:hlinkClick r:id="rId4"/>
              </a:rPr>
              <a:t>http://www.education.gouv.qc.ca/dossiers-thematiques/plan-daction-numerique/programmation-informatique/</a:t>
            </a:r>
            <a:r>
              <a:rPr lang="en" b="1"/>
              <a:t> </a:t>
            </a:r>
            <a:endParaRPr b="1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3" name="Google Shape;1253;g870a178747_0_188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4" name="Google Shape;1254;g870a178747_0_188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Modèle d’engagement créatif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https://images.app.goo.gl/gxCn8HghpoSxiAQ58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1" name="Google Shape;1261;g86ec3b7f03_0_6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2" name="Google Shape;1262;g86ec3b7f03_0_6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highlight>
                  <a:schemeClr val="accent4"/>
                </a:highlight>
              </a:rPr>
              <a:t>SF </a:t>
            </a:r>
            <a:r>
              <a:rPr lang="en" sz="2100" b="1" u="sng">
                <a:solidFill>
                  <a:schemeClr val="hlink"/>
                </a:solidFill>
                <a:highlight>
                  <a:srgbClr val="F5F7FA"/>
                </a:highlight>
                <a:latin typeface="Nunito"/>
                <a:ea typeface="Nunito"/>
                <a:cs typeface="Nunito"/>
                <a:sym typeface="Nunito"/>
                <a:hlinkClick r:id="rId3"/>
              </a:rPr>
              <a:t>https://app.wooclap.com/SCRATCH22</a:t>
            </a:r>
            <a:r>
              <a:rPr lang="en" sz="2100" b="1">
                <a:highlight>
                  <a:srgbClr val="F5F7FA"/>
                </a:highlight>
                <a:latin typeface="Nunito"/>
                <a:ea typeface="Nunito"/>
                <a:cs typeface="Nunito"/>
                <a:sym typeface="Nunito"/>
              </a:rPr>
              <a:t> place Q2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Présenter les intentions pédagogiques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pour se créer un compte enseignants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Tutoriel GST (voir 2e diapo) </a:t>
            </a:r>
            <a:r>
              <a:rPr lang="en" u="sng">
                <a:solidFill>
                  <a:schemeClr val="hlink"/>
                </a:solidFill>
                <a:hlinkClick r:id="rId4"/>
              </a:rPr>
              <a:t>https://view.genial.ly/6238b6445d201600187c076a/presentation-wooclap-pour-laquops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compte enseignants : </a:t>
            </a:r>
            <a:r>
              <a:rPr lang="en" u="sng">
                <a:solidFill>
                  <a:schemeClr val="hlink"/>
                </a:solidFill>
                <a:hlinkClick r:id="rId5"/>
              </a:rPr>
              <a:t>https://docs.wooclap.com/fr/articles/2721084-wooclap-est-il-gratuit-pour-les-enseignants-d-ecoles-primaires-et-secondaires#:~:text=Depuis%20fin%202018%2C%20les%20enseignants,les%20int%C3%A9grations%20LMS%20et%20SSO</a:t>
            </a:r>
            <a:r>
              <a:rPr lang="en"/>
              <a:t>) </a:t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" name="Google Shape;1269;g11e763bed41_2_68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0" name="Google Shape;1270;g11e763bed41_2_68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highlight>
                  <a:schemeClr val="accent4"/>
                </a:highlight>
              </a:rPr>
              <a:t>SF liens à changer</a:t>
            </a:r>
            <a:r>
              <a:rPr lang="en"/>
              <a:t> </a:t>
            </a:r>
            <a:r>
              <a:rPr lang="en" sz="2100" b="1">
                <a:highlight>
                  <a:srgbClr val="F5F7FA"/>
                </a:highlight>
                <a:latin typeface="Nunito"/>
                <a:ea typeface="Nunito"/>
                <a:cs typeface="Nunito"/>
                <a:sym typeface="Nunito"/>
              </a:rPr>
              <a:t>www.wooclap.com/scratch22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Présenter les intentions pédagogiques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pour se créer un compte enseignants :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Tutoriel GST (voir 2e diapo)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https://view.genial.ly/6238b6445d201600187c076a/presentation-wooclap-pour-laquops</a:t>
            </a:r>
            <a:r>
              <a:rPr lang="en"/>
              <a:t> </a:t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7" name="Google Shape;1277;g870a178747_0_37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8" name="Google Shape;1278;g870a178747_0_37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 premiers défis (1-2 périodes)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Plateforme Scratch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https://scratch.mit.edu/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5" name="Google Shape;1285;g870a178747_0_369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6" name="Google Shape;1286;g870a178747_0_369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http://recitmst.qc.ca/blockly/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4" name="Google Shape;1294;g870a178747_0_370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5" name="Google Shape;1295;g870a178747_0_370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3" name="Google Shape;1303;g870a178747_0_55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4" name="Google Shape;1304;g870a178747_0_55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u="sng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www.scratch.mit.edu</a:t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2" name="Google Shape;1312;g11e763bed41_2_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3" name="Google Shape;1313;g11e763bed41_2_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https://scratch.mit.edu/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8" name="Google Shape;1328;g116f070bf4c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9" name="Google Shape;1329;g116f070bf4c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u="sng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www.scratch.mit.edu</a:t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5" name="Google Shape;1335;gea561e3bbb_0_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6" name="Google Shape;1336;gea561e3bbb_0_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https://pixabay.com/fr/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Mettre dans la section Notes et crédits de la page du programme (Voir de l’intérieur) Ajouter notes </a:t>
            </a:r>
            <a:r>
              <a:rPr lang="en" u="sng">
                <a:solidFill>
                  <a:schemeClr val="hlink"/>
                </a:solidFill>
                <a:hlinkClick r:id="rId4"/>
              </a:rPr>
              <a:t>https://scratch.mit.edu/projects/336588636</a:t>
            </a:r>
            <a:r>
              <a:rPr lang="en"/>
              <a:t> sous forme de bulle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5" name="Google Shape;1345;g11e763bed41_6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6" name="Google Shape;1346;g11e763bed41_6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https://pixabay.com/fr/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Mettre dans la section Notes et crédits de la page du programme (Voir de l’intérieur) Ajouter notes </a:t>
            </a:r>
            <a:r>
              <a:rPr lang="en" u="sng">
                <a:solidFill>
                  <a:schemeClr val="hlink"/>
                </a:solidFill>
                <a:hlinkClick r:id="rId4"/>
              </a:rPr>
              <a:t>https://scratch.mit.edu/projects/336588636</a:t>
            </a:r>
            <a:r>
              <a:rPr lang="en"/>
              <a:t> sous forme de bulle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3" name="Google Shape;1353;g11e763bed41_2_6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4" name="Google Shape;1354;g11e763bed41_2_6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Mur de partage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https://digipad.app/p/144269/45ee865f5bbce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" name="Google Shape;1361;gb7dc080134_0_5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2" name="Google Shape;1362;gb7dc080134_0_5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Activités débranchées liens de ressources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Motifs de répétition - Avantages d’utiliser des boucles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Modélisation avec le carré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Différentiation pédagogique rectangle - triangle ou une autres figures planes</a:t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1" name="Google Shape;1371;gb7dc080134_0_57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2" name="Google Shape;1372;gb7dc080134_0_57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0" name="Google Shape;1380;g11e763bed41_2_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1" name="Google Shape;1381;g11e763bed41_2_2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Trousse de dépannage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https://drive.google.com/file/d/1CEDMpxGhX20uSTu_a_aBOOJaLwFQQx8f/view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7" name="Google Shape;1387;gb7dc080134_0_11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8" name="Google Shape;1388;gb7dc080134_0_11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https://scratch.mit.edu/projects/254220533/editor/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6" name="Google Shape;1396;g11e763bed41_2_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7" name="Google Shape;1397;g11e763bed41_2_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4" name="Google Shape;1404;g11e763bed41_2_4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5" name="Google Shape;1405;g11e763bed41_2_4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Site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https://makeymakey.com/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5" name="Google Shape;1415;g12164c3b830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6" name="Google Shape;1416;g12164c3b830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" name="Google Shape;1423;g12164c3b830_0_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4" name="Google Shape;1424;g12164c3b830_0_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" name="Google Shape;1434;g12164c3b830_0_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5" name="Google Shape;1435;g12164c3b830_0_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4" name="Google Shape;1444;g12164c3b830_0_3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5" name="Google Shape;1445;g12164c3b830_0_3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5" name="Google Shape;1455;g12164c3b830_0_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6" name="Google Shape;1456;g12164c3b830_0_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5" name="Google Shape;1465;g12164c3b830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6" name="Google Shape;1466;g12164c3b830_0_4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6" name="Google Shape;1476;g12164c3b830_0_9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7" name="Google Shape;1477;g12164c3b830_0_9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6" name="Google Shape;1486;g12164c3b830_0_1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7" name="Google Shape;1487;g12164c3b830_0_1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6" name="Google Shape;1496;g12164c3b830_0_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7" name="Google Shape;1497;g12164c3b830_0_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6" name="Google Shape;1506;g12164c3b830_0_6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7" name="Google Shape;1507;g12164c3b830_0_6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6" name="Google Shape;1516;g12164c3b830_0_1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7" name="Google Shape;1517;g12164c3b830_0_1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" name="Google Shape;1525;g12164c3b830_0_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6" name="Google Shape;1526;g12164c3b830_0_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3" name="Google Shape;1533;g11e763bed41_2_6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534" name="Google Shape;1534;g11e763bed41_2_6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3" name="Google Shape;1543;g11e763bed41_2_9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4" name="Google Shape;1544;g11e763bed41_2_9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1" name="Google Shape;1551;g11e763bed41_2_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2" name="Google Shape;1552;g11e763bed41_2_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https://pixabay.com/fr/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Mettre dans la section Notes et crédits de la page du programme (Voir de l’intérieur) Ajouter notes </a:t>
            </a:r>
            <a:r>
              <a:rPr lang="en" u="sng">
                <a:solidFill>
                  <a:schemeClr val="hlink"/>
                </a:solidFill>
                <a:hlinkClick r:id="rId4"/>
              </a:rPr>
              <a:t>https://scratch.mit.edu/projects/336588636</a:t>
            </a:r>
            <a:r>
              <a:rPr lang="en"/>
              <a:t> sous forme de bulle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9" name="Google Shape;1559;g80a1a99a2d_0_5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0" name="Google Shape;1560;g80a1a99a2d_0_5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sur Campus RÉCIT </a:t>
            </a:r>
            <a:r>
              <a:rPr lang="en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Scratch</a:t>
            </a: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 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https://campus.recit.qc.ca/math%c3%a9matique-science-et-technologie/scratchpremierspas</a:t>
            </a:r>
            <a:endParaRPr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sur Campus RÉCIT </a:t>
            </a:r>
            <a:r>
              <a:rPr lang="en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Scratch en mathématique</a:t>
            </a:r>
            <a:r>
              <a:rPr lang="en"/>
              <a:t> : </a:t>
            </a:r>
            <a:r>
              <a:rPr lang="en" u="sng">
                <a:solidFill>
                  <a:schemeClr val="hlink"/>
                </a:solidFill>
                <a:hlinkClick r:id="rId5"/>
              </a:rPr>
              <a:t>https://campus.recit.qc.ca/math%c3%a9matique-science-et-technologie/scratchmathematique1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Mes premiers pas avec Makey Makey </a:t>
            </a:r>
            <a:r>
              <a:rPr lang="en" u="sng">
                <a:solidFill>
                  <a:schemeClr val="hlink"/>
                </a:solidFill>
                <a:hlinkClick r:id="rId6"/>
              </a:rPr>
              <a:t>https://campus.recit.qc.ca/course/view.php?id=162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" name="Google Shape;1566;g11e763bed41_2_63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7" name="Google Shape;1567;g11e763bed41_2_63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2" name="Google Shape;1582;g11e763bed41_2_6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83" name="Google Shape;1583;g11e763bed41_2_6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Projet Scratch : </a:t>
            </a:r>
            <a:r>
              <a:rPr lang="en" sz="1200" u="sng">
                <a:solidFill>
                  <a:srgbClr val="3C78D8"/>
                </a:solidFill>
                <a:latin typeface="Viga"/>
                <a:ea typeface="Viga"/>
                <a:cs typeface="Viga"/>
                <a:sym typeface="Vig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https://scratch.mit.edu/projects/191389999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100"/>
              <a:buFont typeface="Arial"/>
              <a:buNone/>
            </a:pPr>
            <a:r>
              <a:rPr lang="en"/>
              <a:t>Généralisation de calculs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100"/>
              <a:buFont typeface="Arial"/>
              <a:buNone/>
            </a:pPr>
            <a:r>
              <a:rPr lang="en"/>
              <a:t>Programme soutient la validation des calculs / jeu d’essais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100"/>
              <a:buFont typeface="Arial"/>
              <a:buNone/>
            </a:pPr>
            <a:r>
              <a:rPr lang="en"/>
              <a:t>Comprendre ce qui derrière l’outil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100"/>
              <a:buFont typeface="Arial"/>
              <a:buNone/>
            </a:pPr>
            <a:r>
              <a:rPr lang="en"/>
              <a:t>Plusieurs programmes possibles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100"/>
              <a:buFont typeface="Arial"/>
              <a:buNone/>
            </a:pPr>
            <a:r>
              <a:rPr lang="en"/>
              <a:t>Compréhension des concepts plus en profondeur</a:t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0" name="Google Shape;1590;g11e763bed41_2_66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1" name="Google Shape;1591;g11e763bed41_2_66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8" name="Google Shape;1598;gad5542a58b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9" name="Google Shape;1599;gad5542a58b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Salle de vidéoconférence : </a:t>
            </a:r>
            <a:r>
              <a:rPr lang="en" sz="1050" u="sng">
                <a:solidFill>
                  <a:schemeClr val="hlink"/>
                </a:solidFill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  <a:hlinkClick r:id="rId3"/>
              </a:rPr>
              <a:t>http://recitmst.qc.ca/ecv-zoom</a:t>
            </a:r>
            <a:r>
              <a:rPr lang="en" sz="1050"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</a:rPr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8" name="Google Shape;1608;g1217961eb33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9" name="Google Shape;1609;g1217961eb33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pour obtenir les badges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https://campus.recit.qc.ca/mod/questionnaire/view.php?id=14031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6" name="Google Shape;1616;g35ed75ccf_0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7" name="Google Shape;1617;g35ed75ccf_0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Me joindre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sonya.fiset@recitmst.qc.ca</a:t>
            </a:r>
            <a:endParaRPr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Message à l’équipe : equipe</a:t>
            </a:r>
            <a:r>
              <a:rPr lang="en">
                <a:solidFill>
                  <a:srgbClr val="666666"/>
                </a:solidFill>
                <a:uFill>
                  <a:noFill/>
                </a:u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@recitmst.qc.c</a:t>
            </a:r>
            <a:r>
              <a:rPr lang="en"/>
              <a:t>a</a:t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6" name="Google Shape;1626;g120eb48d405_0_1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7" name="Google Shape;1627;g120eb48d405_0_1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2" name="Google Shape;1632;g120eb48d405_0_67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3" name="Google Shape;1633;g120eb48d405_0_67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" name="Google Shape;1638;g120eb48d405_0_67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9" name="Google Shape;1639;g120eb48d405_0_67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4" name="Google Shape;1644;g120eb48d405_0_12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5" name="Google Shape;1645;g120eb48d405_0_12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0" name="Google Shape;1650;g120eb48d405_0_1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1" name="Google Shape;1651;g120eb48d405_0_1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63" name="Google Shape;163;p2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" name="Google Shape;164;p2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" name="Google Shape;165;p2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6" name="Google Shape;166;p2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" name="Google Shape;167;p2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" name="Google Shape;168;p2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" name="Google Shape;169;p2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0" name="Google Shape;170;p2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1" name="Google Shape;171;p2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2" name="Google Shape;172;p2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3" name="Google Shape;173;p2"/>
          <p:cNvSpPr/>
          <p:nvPr/>
        </p:nvSpPr>
        <p:spPr>
          <a:xfrm>
            <a:off x="1347361" y="3186147"/>
            <a:ext cx="599146" cy="706812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4" name="Google Shape;174;p2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5" name="Google Shape;175;p2"/>
          <p:cNvSpPr/>
          <p:nvPr/>
        </p:nvSpPr>
        <p:spPr>
          <a:xfrm>
            <a:off x="7146421" y="4508764"/>
            <a:ext cx="1040884" cy="730620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6" name="Google Shape;176;p2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7" name="Google Shape;177;p2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8" name="Google Shape;178;p2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9" name="Google Shape;179;p2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0" name="Google Shape;180;p2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1" name="Google Shape;181;p2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2" name="Google Shape;182;p2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3" name="Google Shape;183;p2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4" name="Google Shape;184;p2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5" name="Google Shape;185;p2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6" name="Google Shape;186;p2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7" name="Google Shape;187;p2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8" name="Google Shape;188;p2"/>
          <p:cNvSpPr/>
          <p:nvPr/>
        </p:nvSpPr>
        <p:spPr>
          <a:xfrm rot="-5400000">
            <a:off x="6496794" y="3021441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9" name="Google Shape;189;p2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0" name="Google Shape;190;p2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1" name="Google Shape;191;p2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3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194" name="Google Shape;194;p3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195" name="Google Shape;195;p3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6" name="Google Shape;196;p3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7" name="Google Shape;197;p3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8" name="Google Shape;198;p3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9" name="Google Shape;199;p3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0" name="Google Shape;200;p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1" name="Google Shape;201;p3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2" name="Google Shape;202;p3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3" name="Google Shape;203;p3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4" name="Google Shape;204;p3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5" name="Google Shape;205;p3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6" name="Google Shape;206;p3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7" name="Google Shape;207;p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8" name="Google Shape;208;p3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9" name="Google Shape;209;p3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0" name="Google Shape;210;p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1" name="Google Shape;211;p3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2" name="Google Shape;212;p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3" name="Google Shape;213;p3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4" name="Google Shape;214;p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5" name="Google Shape;215;p3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6" name="Google Shape;216;p3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7" name="Google Shape;217;p3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8" name="Google Shape;218;p3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9" name="Google Shape;219;p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0" name="Google Shape;220;p3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1" name="Google Shape;221;p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2" name="Google Shape;222;p3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3" name="Google Shape;223;p3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4" name="Google Shape;224;p3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5" name="Google Shape;225;p3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6" name="Google Shape;226;p3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7" name="Google Shape;227;p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8" name="Google Shape;228;p3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9" name="Google Shape;229;p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0" name="Google Shape;230;p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1" name="Google Shape;231;p3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2" name="Google Shape;232;p3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3" name="Google Shape;233;p3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4" name="Google Shape;234;p3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5" name="Google Shape;235;p3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6" name="Google Shape;236;p3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7" name="Google Shape;237;p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8" name="Google Shape;238;p3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9" name="Google Shape;239;p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0" name="Google Shape;240;p3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1" name="Google Shape;241;p3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2" name="Google Shape;242;p3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3" name="Google Shape;243;p3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4" name="Google Shape;244;p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5" name="Google Shape;245;p3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4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248" name="Google Shape;248;p4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9" name="Google Shape;249;p4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0" name="Google Shape;250;p4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1" name="Google Shape;251;p4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2" name="Google Shape;252;p4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3" name="Google Shape;253;p4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4" name="Google Shape;254;p4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5" name="Google Shape;255;p4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6" name="Google Shape;256;p4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7" name="Google Shape;257;p4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8" name="Google Shape;258;p4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9" name="Google Shape;259;p4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0" name="Google Shape;260;p4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1" name="Google Shape;261;p4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2" name="Google Shape;262;p4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3" name="Google Shape;263;p4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4" name="Google Shape;264;p4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5" name="Google Shape;265;p4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6" name="Google Shape;266;p4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7" name="Google Shape;267;p4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8" name="Google Shape;268;p4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9" name="Google Shape;269;p4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0" name="Google Shape;270;p4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1" name="Google Shape;271;p4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2" name="Google Shape;272;p4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3" name="Google Shape;273;p4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4" name="Google Shape;274;p4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5" name="Google Shape;275;p4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6" name="Google Shape;276;p4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7" name="Google Shape;277;p4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8" name="Google Shape;278;p4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9" name="Google Shape;279;p4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0" name="Google Shape;280;p4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1" name="Google Shape;281;p4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2" name="Google Shape;282;p4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3" name="Google Shape;283;p4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4" name="Google Shape;284;p4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5" name="Google Shape;285;p4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6" name="Google Shape;286;p4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7" name="Google Shape;287;p4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8" name="Google Shape;288;p4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9" name="Google Shape;289;p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5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293" name="Google Shape;293;p5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294" name="Google Shape;294;p5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</p:grpSp>
      <p:cxnSp>
        <p:nvCxnSpPr>
          <p:cNvPr id="323" name="Google Shape;323;p5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24" name="Google Shape;324;p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6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27" name="Google Shape;327;p6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328" name="Google Shape;328;p6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329" name="Google Shape;329;p6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30" name="Google Shape;330;p6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6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6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6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6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6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6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6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6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6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6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6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6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6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6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6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6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6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6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6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6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6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6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6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6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6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6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6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6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59" name="Google Shape;359;p6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60" name="Google Shape;360;p6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p7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63" name="Google Shape;363;p7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4" name="Google Shape;364;p7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5" name="Google Shape;365;p7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366" name="Google Shape;366;p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67" name="Google Shape;367;p7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7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7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7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7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7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7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7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7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7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7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7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7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7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7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7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7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7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7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7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7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7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7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96" name="Google Shape;396;p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97" name="Google Shape;397;p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400" name="Google Shape;400;p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01" name="Google Shape;401;p8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8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8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8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8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8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8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8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8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8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8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8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8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8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8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8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8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8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8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8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8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8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8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8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430" name="Google Shape;430;p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431" name="Google Shape;431;p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9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434" name="Google Shape;434;p9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5" name="Google Shape;435;p9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6" name="Google Shape;436;p9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7" name="Google Shape;437;p9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8" name="Google Shape;438;p9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9" name="Google Shape;439;p9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0" name="Google Shape;440;p9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1" name="Google Shape;441;p9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2" name="Google Shape;442;p9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3" name="Google Shape;443;p9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4" name="Google Shape;444;p9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5" name="Google Shape;445;p9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6" name="Google Shape;446;p9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7" name="Google Shape;447;p9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8" name="Google Shape;448;p9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9" name="Google Shape;449;p9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0" name="Google Shape;450;p9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1" name="Google Shape;451;p9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2" name="Google Shape;452;p9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3" name="Google Shape;453;p9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4" name="Google Shape;454;p9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5" name="Google Shape;455;p9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6" name="Google Shape;456;p9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7" name="Google Shape;457;p9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8" name="Google Shape;458;p9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9" name="Google Shape;459;p9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0" name="Google Shape;460;p9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1" name="Google Shape;461;p9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2" name="Google Shape;462;p9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3" name="Google Shape;463;p9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4" name="Google Shape;464;p9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5" name="Google Shape;465;p9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6" name="Google Shape;466;p9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7" name="Google Shape;467;p9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8" name="Google Shape;468;p9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9" name="Google Shape;469;p9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0" name="Google Shape;470;p9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1" name="Google Shape;471;p9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2" name="Google Shape;472;p9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3" name="Google Shape;473;p9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4" name="Google Shape;474;p9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5" name="Google Shape;475;p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p10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8" name="Google Shape;478;p10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9" name="Google Shape;479;p10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0" name="Google Shape;480;p10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1" name="Google Shape;481;p10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2" name="Google Shape;482;p10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3" name="Google Shape;483;p10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4" name="Google Shape;484;p10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5" name="Google Shape;485;p10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6" name="Google Shape;486;p10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7" name="Google Shape;487;p10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8" name="Google Shape;488;p10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9" name="Google Shape;489;p10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0" name="Google Shape;490;p10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1" name="Google Shape;491;p10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2" name="Google Shape;492;p10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3" name="Google Shape;493;p10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4" name="Google Shape;494;p10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5" name="Google Shape;495;p10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6" name="Google Shape;496;p10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7" name="Google Shape;497;p10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8" name="Google Shape;498;p10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9" name="Google Shape;499;p10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0" name="Google Shape;500;p10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1" name="Google Shape;501;p10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2" name="Google Shape;502;p10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3" name="Google Shape;503;p10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4" name="Google Shape;504;p10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5" name="Google Shape;505;p10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6" name="Google Shape;506;p10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7" name="Google Shape;507;p10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8" name="Google Shape;508;p10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9" name="Google Shape;509;p10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0" name="Google Shape;510;p10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1" name="Google Shape;511;p10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2" name="Google Shape;512;p10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3" name="Google Shape;513;p10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4" name="Google Shape;514;p10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5" name="Google Shape;515;p10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6" name="Google Shape;516;p10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7" name="Google Shape;517;p10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8" name="Google Shape;518;p1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1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column + image">
  <p:cSld name="TITLE_AND_BODY_1"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p12"/>
          <p:cNvSpPr txBox="1">
            <a:spLocks noGrp="1"/>
          </p:cNvSpPr>
          <p:nvPr>
            <p:ph type="title"/>
          </p:nvPr>
        </p:nvSpPr>
        <p:spPr>
          <a:xfrm>
            <a:off x="4572000" y="909050"/>
            <a:ext cx="3639600" cy="64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23" name="Google Shape;523;p12"/>
          <p:cNvSpPr txBox="1">
            <a:spLocks noGrp="1"/>
          </p:cNvSpPr>
          <p:nvPr>
            <p:ph type="body" idx="1"/>
          </p:nvPr>
        </p:nvSpPr>
        <p:spPr>
          <a:xfrm>
            <a:off x="4572000" y="1525754"/>
            <a:ext cx="3639600" cy="278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spcBef>
                <a:spcPts val="600"/>
              </a:spcBef>
              <a:spcAft>
                <a:spcPts val="0"/>
              </a:spcAft>
              <a:buSzPts val="2000"/>
              <a:buChar char="✘"/>
              <a:defRPr sz="20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 sz="2000"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524" name="Google Shape;524;p12"/>
          <p:cNvSpPr/>
          <p:nvPr/>
        </p:nvSpPr>
        <p:spPr>
          <a:xfrm>
            <a:off x="580275" y="751950"/>
            <a:ext cx="3639600" cy="3639600"/>
          </a:xfrm>
          <a:prstGeom prst="ellipse">
            <a:avLst/>
          </a:prstGeom>
          <a:solidFill>
            <a:srgbClr val="ED4A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5" name="Google Shape;525;p12"/>
          <p:cNvSpPr/>
          <p:nvPr/>
        </p:nvSpPr>
        <p:spPr>
          <a:xfrm>
            <a:off x="-295650" y="-356450"/>
            <a:ext cx="1057800" cy="1057800"/>
          </a:xfrm>
          <a:prstGeom prst="ellipse">
            <a:avLst/>
          </a:prstGeom>
          <a:solidFill>
            <a:srgbClr val="00ACC3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6" name="Google Shape;526;p12"/>
          <p:cNvSpPr/>
          <p:nvPr/>
        </p:nvSpPr>
        <p:spPr>
          <a:xfrm>
            <a:off x="2836600" y="179825"/>
            <a:ext cx="978600" cy="978600"/>
          </a:xfrm>
          <a:prstGeom prst="donut">
            <a:avLst>
              <a:gd name="adj" fmla="val 39527"/>
            </a:avLst>
          </a:prstGeom>
          <a:solidFill>
            <a:srgbClr val="F8BB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7" name="Google Shape;527;p12"/>
          <p:cNvSpPr/>
          <p:nvPr/>
        </p:nvSpPr>
        <p:spPr>
          <a:xfrm>
            <a:off x="465975" y="3692750"/>
            <a:ext cx="1019400" cy="1019400"/>
          </a:xfrm>
          <a:prstGeom prst="ellipse">
            <a:avLst/>
          </a:prstGeom>
          <a:solidFill>
            <a:srgbClr val="BBCD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8" name="Google Shape;528;p12"/>
          <p:cNvSpPr/>
          <p:nvPr/>
        </p:nvSpPr>
        <p:spPr>
          <a:xfrm>
            <a:off x="1485375" y="4559750"/>
            <a:ext cx="361500" cy="361500"/>
          </a:xfrm>
          <a:prstGeom prst="donut">
            <a:avLst>
              <a:gd name="adj" fmla="val 29951"/>
            </a:avLst>
          </a:prstGeom>
          <a:solidFill>
            <a:srgbClr val="65BB48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9" name="Google Shape;529;p12"/>
          <p:cNvSpPr/>
          <p:nvPr/>
        </p:nvSpPr>
        <p:spPr>
          <a:xfrm>
            <a:off x="2364800" y="346950"/>
            <a:ext cx="274200" cy="273900"/>
          </a:xfrm>
          <a:prstGeom prst="ellipse">
            <a:avLst/>
          </a:prstGeom>
          <a:solidFill>
            <a:srgbClr val="E8004C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" name="Google Shape;530;p12"/>
          <p:cNvSpPr/>
          <p:nvPr/>
        </p:nvSpPr>
        <p:spPr>
          <a:xfrm>
            <a:off x="-472600" y="-533400"/>
            <a:ext cx="1411800" cy="1411800"/>
          </a:xfrm>
          <a:prstGeom prst="ellipse">
            <a:avLst/>
          </a:prstGeom>
          <a:noFill/>
          <a:ln w="9525" cap="flat" cmpd="sng">
            <a:solidFill>
              <a:srgbClr val="00ACC3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" name="Google Shape;531;p12"/>
          <p:cNvSpPr/>
          <p:nvPr/>
        </p:nvSpPr>
        <p:spPr>
          <a:xfrm>
            <a:off x="2899000" y="242225"/>
            <a:ext cx="853800" cy="853800"/>
          </a:xfrm>
          <a:prstGeom prst="ellipse">
            <a:avLst/>
          </a:prstGeom>
          <a:noFill/>
          <a:ln w="9525" cap="flat" cmpd="sng">
            <a:solidFill>
              <a:srgbClr val="ED4A00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" name="Google Shape;532;p12"/>
          <p:cNvSpPr/>
          <p:nvPr/>
        </p:nvSpPr>
        <p:spPr>
          <a:xfrm>
            <a:off x="1061150" y="142950"/>
            <a:ext cx="538500" cy="538200"/>
          </a:xfrm>
          <a:prstGeom prst="ellipse">
            <a:avLst/>
          </a:prstGeom>
          <a:solidFill>
            <a:srgbClr val="00D1C6">
              <a:alpha val="86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" name="Google Shape;690;p14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691" name="Google Shape;691;p14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92" name="Google Shape;692;p14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93" name="Google Shape;693;p14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94" name="Google Shape;694;p14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95" name="Google Shape;695;p14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96" name="Google Shape;696;p14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97" name="Google Shape;697;p14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98" name="Google Shape;698;p14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99" name="Google Shape;699;p14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0" name="Google Shape;700;p14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1" name="Google Shape;701;p14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2" name="Google Shape;702;p14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3" name="Google Shape;703;p14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4" name="Google Shape;704;p14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5" name="Google Shape;705;p14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6" name="Google Shape;706;p14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7" name="Google Shape;707;p14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8" name="Google Shape;708;p14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09" name="Google Shape;709;p14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0" name="Google Shape;710;p14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1" name="Google Shape;711;p14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2" name="Google Shape;712;p14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3" name="Google Shape;713;p14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4" name="Google Shape;714;p14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5" name="Google Shape;715;p14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6" name="Google Shape;716;p14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7" name="Google Shape;717;p14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8" name="Google Shape;718;p14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19" name="Google Shape;719;p14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1" name="Google Shape;721;p15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722" name="Google Shape;722;p15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723" name="Google Shape;723;p15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24" name="Google Shape;724;p15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25" name="Google Shape;725;p15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26" name="Google Shape;726;p15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27" name="Google Shape;727;p15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28" name="Google Shape;728;p15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29" name="Google Shape;729;p15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0" name="Google Shape;730;p15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1" name="Google Shape;731;p15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2" name="Google Shape;732;p15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3" name="Google Shape;733;p15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4" name="Google Shape;734;p15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5" name="Google Shape;735;p15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6" name="Google Shape;736;p15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7" name="Google Shape;737;p15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8" name="Google Shape;738;p15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9" name="Google Shape;739;p15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0" name="Google Shape;740;p15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1" name="Google Shape;741;p15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2" name="Google Shape;742;p15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3" name="Google Shape;743;p15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4" name="Google Shape;744;p15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5" name="Google Shape;745;p15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6" name="Google Shape;746;p15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7" name="Google Shape;747;p15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8" name="Google Shape;748;p15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9" name="Google Shape;749;p15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0" name="Google Shape;750;p15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1" name="Google Shape;751;p15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2" name="Google Shape;752;p15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3" name="Google Shape;753;p15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4" name="Google Shape;754;p15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5" name="Google Shape;755;p15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6" name="Google Shape;756;p15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7" name="Google Shape;757;p15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8" name="Google Shape;758;p15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9" name="Google Shape;759;p15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0" name="Google Shape;760;p15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1" name="Google Shape;761;p15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2" name="Google Shape;762;p15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3" name="Google Shape;763;p15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4" name="Google Shape;764;p15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5" name="Google Shape;765;p15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6" name="Google Shape;766;p15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7" name="Google Shape;767;p15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8" name="Google Shape;768;p15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9" name="Google Shape;769;p15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0" name="Google Shape;770;p15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1" name="Google Shape;771;p15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2" name="Google Shape;772;p15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3" name="Google Shape;773;p15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" name="Google Shape;775;p16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776" name="Google Shape;776;p16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7" name="Google Shape;777;p16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8" name="Google Shape;778;p16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9" name="Google Shape;779;p16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0" name="Google Shape;780;p16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1" name="Google Shape;781;p16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2" name="Google Shape;782;p16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3" name="Google Shape;783;p16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4" name="Google Shape;784;p16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5" name="Google Shape;785;p16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6" name="Google Shape;786;p16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7" name="Google Shape;787;p16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8" name="Google Shape;788;p16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9" name="Google Shape;789;p16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0" name="Google Shape;790;p16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1" name="Google Shape;791;p16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2" name="Google Shape;792;p16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3" name="Google Shape;793;p16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4" name="Google Shape;794;p16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5" name="Google Shape;795;p16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6" name="Google Shape;796;p16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7" name="Google Shape;797;p16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8" name="Google Shape;798;p16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9" name="Google Shape;799;p16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0" name="Google Shape;800;p16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1" name="Google Shape;801;p16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2" name="Google Shape;802;p16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3" name="Google Shape;803;p16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4" name="Google Shape;804;p16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5" name="Google Shape;805;p16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6" name="Google Shape;806;p16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7" name="Google Shape;807;p16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8" name="Google Shape;808;p16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9" name="Google Shape;809;p16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0" name="Google Shape;810;p16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1" name="Google Shape;811;p16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2" name="Google Shape;812;p16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3" name="Google Shape;813;p16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4" name="Google Shape;814;p16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5" name="Google Shape;815;p16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6" name="Google Shape;816;p16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7" name="Google Shape;817;p16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" name="Google Shape;819;p17"/>
          <p:cNvSpPr txBox="1">
            <a:spLocks noGrp="1"/>
          </p:cNvSpPr>
          <p:nvPr>
            <p:ph type="title"/>
          </p:nvPr>
        </p:nvSpPr>
        <p:spPr>
          <a:xfrm>
            <a:off x="729769" y="190783"/>
            <a:ext cx="6140400" cy="657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7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820" name="Google Shape;820;p17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 rtl="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821" name="Google Shape;821;p1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22" name="Google Shape;822;p17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23" name="Google Shape;823;p17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24" name="Google Shape;824;p17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25" name="Google Shape;825;p17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26" name="Google Shape;826;p17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27" name="Google Shape;827;p17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28" name="Google Shape;828;p17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29" name="Google Shape;829;p17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0" name="Google Shape;830;p17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1" name="Google Shape;831;p17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2" name="Google Shape;832;p17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3" name="Google Shape;833;p17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4" name="Google Shape;834;p17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5" name="Google Shape;835;p17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6" name="Google Shape;836;p17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7" name="Google Shape;837;p17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8" name="Google Shape;838;p17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39" name="Google Shape;839;p17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0" name="Google Shape;840;p17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1" name="Google Shape;841;p17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2" name="Google Shape;842;p17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3" name="Google Shape;843;p17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4" name="Google Shape;844;p17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5" name="Google Shape;845;p17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6" name="Google Shape;846;p17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7" name="Google Shape;847;p17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8" name="Google Shape;848;p17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49" name="Google Shape;849;p17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50" name="Google Shape;850;p17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</p:grpSp>
      <p:cxnSp>
        <p:nvCxnSpPr>
          <p:cNvPr id="851" name="Google Shape;851;p1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852" name="Google Shape;852;p1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" name="Google Shape;854;p1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855" name="Google Shape;855;p18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856" name="Google Shape;856;p18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857" name="Google Shape;857;p1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58" name="Google Shape;858;p18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18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18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18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18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18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18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18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18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18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18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18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18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18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18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18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18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18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18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18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18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18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18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18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18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18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18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18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18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887" name="Google Shape;887;p1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888" name="Google Shape;888;p1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" name="Google Shape;890;p19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891" name="Google Shape;891;p19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892" name="Google Shape;892;p19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893" name="Google Shape;893;p19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894" name="Google Shape;894;p19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95" name="Google Shape;895;p19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19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19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19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19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19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19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19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19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19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19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19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19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19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19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19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19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19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19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19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19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19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19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19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19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19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19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19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19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924" name="Google Shape;924;p19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25" name="Google Shape;925;p19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" name="Google Shape;927;p20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928" name="Google Shape;928;p20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29" name="Google Shape;929;p20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0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0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0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0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0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0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0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0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0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0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0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0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0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0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0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0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0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0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0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0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0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0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0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0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0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0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0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0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958" name="Google Shape;958;p20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59" name="Google Shape;959;p20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1" name="Google Shape;961;p21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 rtl="0">
              <a:spcBef>
                <a:spcPts val="40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962" name="Google Shape;962;p21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63" name="Google Shape;963;p21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64" name="Google Shape;964;p21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65" name="Google Shape;965;p21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66" name="Google Shape;966;p21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67" name="Google Shape;967;p21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68" name="Google Shape;968;p21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69" name="Google Shape;969;p21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0" name="Google Shape;970;p21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1" name="Google Shape;971;p21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2" name="Google Shape;972;p21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3" name="Google Shape;973;p21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4" name="Google Shape;974;p21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5" name="Google Shape;975;p21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6" name="Google Shape;976;p21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7" name="Google Shape;977;p21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8" name="Google Shape;978;p21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79" name="Google Shape;979;p21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0" name="Google Shape;980;p21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1" name="Google Shape;981;p21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2" name="Google Shape;982;p21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3" name="Google Shape;983;p21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4" name="Google Shape;984;p21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5" name="Google Shape;985;p21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6" name="Google Shape;986;p21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7" name="Google Shape;987;p21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8" name="Google Shape;988;p21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89" name="Google Shape;989;p21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0" name="Google Shape;990;p21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1" name="Google Shape;991;p21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2" name="Google Shape;992;p21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3" name="Google Shape;993;p21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4" name="Google Shape;994;p21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5" name="Google Shape;995;p21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6" name="Google Shape;996;p21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7" name="Google Shape;997;p21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8" name="Google Shape;998;p21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999" name="Google Shape;999;p21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0" name="Google Shape;1000;p21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1" name="Google Shape;1001;p21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2" name="Google Shape;1002;p21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3" name="Google Shape;1003;p2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5" name="Google Shape;1005;p22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6" name="Google Shape;1006;p22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7" name="Google Shape;1007;p22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8" name="Google Shape;1008;p22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9" name="Google Shape;1009;p22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0" name="Google Shape;1010;p22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1" name="Google Shape;1011;p22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2" name="Google Shape;1012;p22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3" name="Google Shape;1013;p22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4" name="Google Shape;1014;p22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5" name="Google Shape;1015;p22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6" name="Google Shape;1016;p22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7" name="Google Shape;1017;p22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8" name="Google Shape;1018;p22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9" name="Google Shape;1019;p22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0" name="Google Shape;1020;p22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1" name="Google Shape;1021;p22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2" name="Google Shape;1022;p22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3" name="Google Shape;1023;p22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4" name="Google Shape;1024;p22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5" name="Google Shape;1025;p22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6" name="Google Shape;1026;p22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7" name="Google Shape;1027;p22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8" name="Google Shape;1028;p22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9" name="Google Shape;1029;p22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0" name="Google Shape;1030;p22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1" name="Google Shape;1031;p22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2" name="Google Shape;1032;p22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3" name="Google Shape;1033;p22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4" name="Google Shape;1034;p22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5" name="Google Shape;1035;p22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6" name="Google Shape;1036;p22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7" name="Google Shape;1037;p22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8" name="Google Shape;1038;p22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9" name="Google Shape;1039;p22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0" name="Google Shape;1040;p22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1" name="Google Shape;1041;p22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2" name="Google Shape;1042;p22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3" name="Google Shape;1043;p22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4" name="Google Shape;1044;p22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5" name="Google Shape;1045;p22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6" name="Google Shape;1046;p22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1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" name="Google Shape;1048;p2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Diapositive de titre">
  <p:cSld name="TITLE_2">
    <p:spTree>
      <p:nvGrpSpPr>
        <p:cNvPr id="1" name="Shape 1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0" name="Google Shape;1050;p24"/>
          <p:cNvGrpSpPr/>
          <p:nvPr/>
        </p:nvGrpSpPr>
        <p:grpSpPr>
          <a:xfrm>
            <a:off x="-78" y="-6350"/>
            <a:ext cx="9144178" cy="5149935"/>
            <a:chOff x="-104" y="-8467"/>
            <a:chExt cx="12192237" cy="6866580"/>
          </a:xfrm>
        </p:grpSpPr>
        <p:cxnSp>
          <p:nvCxnSpPr>
            <p:cNvPr id="1051" name="Google Shape;1051;p24"/>
            <p:cNvCxnSpPr/>
            <p:nvPr/>
          </p:nvCxnSpPr>
          <p:spPr>
            <a:xfrm>
              <a:off x="9371012" y="0"/>
              <a:ext cx="1219200" cy="6858000"/>
            </a:xfrm>
            <a:prstGeom prst="straightConnector1">
              <a:avLst/>
            </a:prstGeom>
            <a:noFill/>
            <a:ln w="9525" cap="flat" cmpd="sng">
              <a:solidFill>
                <a:srgbClr val="BFBFB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052" name="Google Shape;1052;p24"/>
            <p:cNvCxnSpPr/>
            <p:nvPr/>
          </p:nvCxnSpPr>
          <p:spPr>
            <a:xfrm flipH="1">
              <a:off x="7425125" y="3681413"/>
              <a:ext cx="4763700" cy="3176700"/>
            </a:xfrm>
            <a:prstGeom prst="straightConnector1">
              <a:avLst/>
            </a:prstGeom>
            <a:noFill/>
            <a:ln w="9525" cap="flat" cmpd="sng">
              <a:solidFill>
                <a:srgbClr val="D8D8D8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1053" name="Google Shape;1053;p24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 extrusionOk="0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29020"/>
              </a:schemeClr>
            </a:solidFill>
            <a:ln>
              <a:noFill/>
            </a:ln>
          </p:spPr>
        </p:sp>
        <p:sp>
          <p:nvSpPr>
            <p:cNvPr id="1054" name="Google Shape;1054;p24"/>
            <p:cNvSpPr/>
            <p:nvPr/>
          </p:nvSpPr>
          <p:spPr>
            <a:xfrm>
              <a:off x="9603442" y="-8467"/>
              <a:ext cx="258617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 extrusionOk="0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</p:spPr>
        </p:sp>
        <p:sp>
          <p:nvSpPr>
            <p:cNvPr id="1055" name="Google Shape;1055;p24"/>
            <p:cNvSpPr/>
            <p:nvPr/>
          </p:nvSpPr>
          <p:spPr>
            <a:xfrm>
              <a:off x="8932333" y="3048000"/>
              <a:ext cx="3259800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098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4"/>
            <p:cNvSpPr/>
            <p:nvPr/>
          </p:nvSpPr>
          <p:spPr>
            <a:xfrm>
              <a:off x="9334500" y="-8467"/>
              <a:ext cx="2850868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 extrusionOk="0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7D05">
                <a:alpha val="69020"/>
              </a:srgbClr>
            </a:solidFill>
            <a:ln>
              <a:noFill/>
            </a:ln>
          </p:spPr>
        </p:sp>
        <p:sp>
          <p:nvSpPr>
            <p:cNvPr id="1057" name="Google Shape;1057;p24"/>
            <p:cNvSpPr/>
            <p:nvPr/>
          </p:nvSpPr>
          <p:spPr>
            <a:xfrm>
              <a:off x="10898730" y="-8467"/>
              <a:ext cx="1290094" cy="6858000"/>
            </a:xfrm>
            <a:custGeom>
              <a:avLst/>
              <a:gdLst/>
              <a:ahLst/>
              <a:cxnLst/>
              <a:rect l="l" t="t" r="r" b="b"/>
              <a:pathLst>
                <a:path w="1290094" h="6858000" extrusionOk="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rgbClr val="117BF6">
                <a:alpha val="69020"/>
              </a:srgbClr>
            </a:solidFill>
            <a:ln>
              <a:noFill/>
            </a:ln>
          </p:spPr>
        </p:sp>
        <p:sp>
          <p:nvSpPr>
            <p:cNvPr id="1058" name="Google Shape;1058;p24"/>
            <p:cNvSpPr/>
            <p:nvPr/>
          </p:nvSpPr>
          <p:spPr>
            <a:xfrm>
              <a:off x="10938999" y="-8467"/>
              <a:ext cx="1249825" cy="6858000"/>
            </a:xfrm>
            <a:custGeom>
              <a:avLst/>
              <a:gdLst/>
              <a:ahLst/>
              <a:cxnLst/>
              <a:rect l="l" t="t" r="r" b="b"/>
              <a:pathLst>
                <a:path w="1249825" h="6858000" extrusionOk="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3919"/>
              </a:schemeClr>
            </a:solidFill>
            <a:ln>
              <a:noFill/>
            </a:ln>
          </p:spPr>
        </p:sp>
        <p:sp>
          <p:nvSpPr>
            <p:cNvPr id="1059" name="Google Shape;1059;p24"/>
            <p:cNvSpPr/>
            <p:nvPr/>
          </p:nvSpPr>
          <p:spPr>
            <a:xfrm>
              <a:off x="10371666" y="3589867"/>
              <a:ext cx="1817100" cy="32682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4"/>
            <p:cNvSpPr/>
            <p:nvPr/>
          </p:nvSpPr>
          <p:spPr>
            <a:xfrm rot="10800000">
              <a:off x="-104" y="54"/>
              <a:ext cx="842700" cy="56661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392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61" name="Google Shape;1061;p24"/>
          <p:cNvSpPr txBox="1">
            <a:spLocks noGrp="1"/>
          </p:cNvSpPr>
          <p:nvPr>
            <p:ph type="ctrTitle"/>
          </p:nvPr>
        </p:nvSpPr>
        <p:spPr>
          <a:xfrm>
            <a:off x="1130300" y="1803400"/>
            <a:ext cx="5825100" cy="12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100"/>
              <a:buFont typeface="Trebuchet MS"/>
              <a:buNone/>
              <a:defRPr sz="4100">
                <a:solidFill>
                  <a:schemeClr val="accent1"/>
                </a:solidFill>
              </a:defRPr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2" name="Google Shape;1062;p24"/>
          <p:cNvSpPr txBox="1">
            <a:spLocks noGrp="1"/>
          </p:cNvSpPr>
          <p:nvPr>
            <p:ph type="subTitle" idx="1"/>
          </p:nvPr>
        </p:nvSpPr>
        <p:spPr>
          <a:xfrm>
            <a:off x="1130300" y="3038125"/>
            <a:ext cx="5825100" cy="82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>
                <a:solidFill>
                  <a:srgbClr val="7F7F7F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>
                <a:solidFill>
                  <a:srgbClr val="888888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063" name="Google Shape;1063;p24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064" name="Google Shape;1064;p24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065" name="Google Shape;1065;p24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7" name="Google Shape;1067;p25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068" name="Google Shape;1068;p25"/>
          <p:cNvSpPr txBox="1">
            <a:spLocks noGrp="1"/>
          </p:cNvSpPr>
          <p:nvPr>
            <p:ph type="body" idx="1"/>
          </p:nvPr>
        </p:nvSpPr>
        <p:spPr>
          <a:xfrm>
            <a:off x="311700" y="1399400"/>
            <a:ext cx="2808000" cy="27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069" name="Google Shape;1069;p2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et contenu" type="obj">
  <p:cSld name="OBJECT">
    <p:spTree>
      <p:nvGrpSpPr>
        <p:cNvPr id="1" name="Shape 1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1" name="Google Shape;1071;p26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700"/>
              <a:buFont typeface="Trebuchet MS"/>
              <a:buNone/>
              <a:defRPr sz="27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2" name="Google Shape;1072;p26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64476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073" name="Google Shape;1073;p26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074" name="Google Shape;1074;p26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075" name="Google Shape;1075;p26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" type="secHead">
  <p:cSld name="SECTION_HEADER">
    <p:spTree>
      <p:nvGrpSpPr>
        <p:cNvPr id="1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" name="Google Shape;1077;p27"/>
          <p:cNvSpPr txBox="1">
            <a:spLocks noGrp="1"/>
          </p:cNvSpPr>
          <p:nvPr>
            <p:ph type="title"/>
          </p:nvPr>
        </p:nvSpPr>
        <p:spPr>
          <a:xfrm>
            <a:off x="508001" y="2025651"/>
            <a:ext cx="6447600" cy="13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 b="0" cap="none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8" name="Google Shape;1078;p27"/>
          <p:cNvSpPr txBox="1">
            <a:spLocks noGrp="1"/>
          </p:cNvSpPr>
          <p:nvPr>
            <p:ph type="body" idx="1"/>
          </p:nvPr>
        </p:nvSpPr>
        <p:spPr>
          <a:xfrm>
            <a:off x="508001" y="3395586"/>
            <a:ext cx="6447600" cy="6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200"/>
              <a:buNone/>
              <a:defRPr sz="1500">
                <a:solidFill>
                  <a:srgbClr val="7F7F7F"/>
                </a:solidFill>
              </a:defRPr>
            </a:lvl1pPr>
            <a:lvl2pPr marL="914400" lvl="1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079" name="Google Shape;1079;p27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080" name="Google Shape;1080;p27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081" name="Google Shape;1081;p27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eux contenus" type="twoObj">
  <p:cSld name="TWO_OBJECTS">
    <p:spTree>
      <p:nvGrpSpPr>
        <p:cNvPr id="1" name="Shape 1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3" name="Google Shape;1083;p28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4" name="Google Shape;1084;p28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085" name="Google Shape;1085;p28"/>
          <p:cNvSpPr txBox="1">
            <a:spLocks noGrp="1"/>
          </p:cNvSpPr>
          <p:nvPr>
            <p:ph type="body" idx="2"/>
          </p:nvPr>
        </p:nvSpPr>
        <p:spPr>
          <a:xfrm>
            <a:off x="3817477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086" name="Google Shape;1086;p28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087" name="Google Shape;1087;p28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088" name="Google Shape;1088;p28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apositive de titre 1">
  <p:cSld name="TITLE_3">
    <p:spTree>
      <p:nvGrpSpPr>
        <p:cNvPr id="1" name="Shape 1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0" name="Google Shape;1090;p29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91" name="Google Shape;1091;p29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092" name="Google Shape;1092;p2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 1">
  <p:cSld name="TITLE_1_2">
    <p:spTree>
      <p:nvGrpSpPr>
        <p:cNvPr id="1" name="Shape 1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4" name="Google Shape;1094;p30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095" name="Google Shape;1095;p30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6" name="Google Shape;1096;p30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7" name="Google Shape;1097;p30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8" name="Google Shape;1098;p30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9" name="Google Shape;1099;p30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0" name="Google Shape;1100;p30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1" name="Google Shape;1101;p30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2" name="Google Shape;1102;p30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3" name="Google Shape;1103;p30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4" name="Google Shape;1104;p30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5" name="Google Shape;1105;p30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6" name="Google Shape;1106;p30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7" name="Google Shape;1107;p30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8" name="Google Shape;1108;p30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09" name="Google Shape;1109;p30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0" name="Google Shape;1110;p30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1" name="Google Shape;1111;p30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2" name="Google Shape;1112;p30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3" name="Google Shape;1113;p30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4" name="Google Shape;1114;p30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5" name="Google Shape;1115;p30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6" name="Google Shape;1116;p30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7" name="Google Shape;1117;p30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8" name="Google Shape;1118;p30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19" name="Google Shape;1119;p30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20" name="Google Shape;1120;p30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21" name="Google Shape;1121;p30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22" name="Google Shape;1122;p30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23" name="Google Shape;1123;p30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u avec légende" type="objTx">
  <p:cSld name="OBJECT_WITH_CAPTION_TEXT">
    <p:spTree>
      <p:nvGrpSpPr>
        <p:cNvPr id="1" name="Shape 1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5" name="Google Shape;1125;p31"/>
          <p:cNvSpPr txBox="1">
            <a:spLocks noGrp="1"/>
          </p:cNvSpPr>
          <p:nvPr>
            <p:ph type="title"/>
          </p:nvPr>
        </p:nvSpPr>
        <p:spPr>
          <a:xfrm>
            <a:off x="629841" y="342900"/>
            <a:ext cx="2949000" cy="12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libri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126" name="Google Shape;1126;p31"/>
          <p:cNvSpPr txBox="1">
            <a:spLocks noGrp="1"/>
          </p:cNvSpPr>
          <p:nvPr>
            <p:ph type="body" idx="1"/>
          </p:nvPr>
        </p:nvSpPr>
        <p:spPr>
          <a:xfrm>
            <a:off x="3887391" y="740569"/>
            <a:ext cx="4629300" cy="36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3810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Char char="✘"/>
              <a:defRPr sz="2400"/>
            </a:lvl1pPr>
            <a:lvl2pPr marL="914400" lvl="1" indent="-3619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Char char="✗"/>
              <a:defRPr sz="2100"/>
            </a:lvl2pPr>
            <a:lvl3pPr marL="1371600" lvl="2" indent="-3429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■"/>
              <a:defRPr sz="1800"/>
            </a:lvl3pPr>
            <a:lvl4pPr marL="1828800" lvl="3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4pPr>
            <a:lvl5pPr marL="2286000" lvl="4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5pPr>
            <a:lvl6pPr marL="2743200" lvl="5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6pPr>
            <a:lvl7pPr marL="3200400" lvl="6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7pPr>
            <a:lvl8pPr marL="3657600" lvl="7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8pPr>
            <a:lvl9pPr marL="4114800" lvl="8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9pPr>
          </a:lstStyle>
          <a:p>
            <a:endParaRPr/>
          </a:p>
        </p:txBody>
      </p:sp>
      <p:sp>
        <p:nvSpPr>
          <p:cNvPr id="1127" name="Google Shape;1127;p31"/>
          <p:cNvSpPr txBox="1">
            <a:spLocks noGrp="1"/>
          </p:cNvSpPr>
          <p:nvPr>
            <p:ph type="body" idx="2"/>
          </p:nvPr>
        </p:nvSpPr>
        <p:spPr>
          <a:xfrm>
            <a:off x="629841" y="1543050"/>
            <a:ext cx="2949000" cy="28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1pPr>
            <a:lvl2pPr marL="914400" lvl="1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/>
            </a:lvl2pPr>
            <a:lvl3pPr marL="1371600" lvl="2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3pPr>
            <a:lvl4pPr marL="1828800" lvl="3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4pPr>
            <a:lvl5pPr marL="2286000" lvl="4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5pPr>
            <a:lvl6pPr marL="2743200" lvl="5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6pPr>
            <a:lvl7pPr marL="3200400" lvl="6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7pPr>
            <a:lvl8pPr marL="3657600" lvl="7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8pPr>
            <a:lvl9pPr marL="4114800" lvl="8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9pPr>
          </a:lstStyle>
          <a:p>
            <a:endParaRPr/>
          </a:p>
        </p:txBody>
      </p:sp>
      <p:sp>
        <p:nvSpPr>
          <p:cNvPr id="1128" name="Google Shape;1128;p31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1129" name="Google Shape;1129;p31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1130" name="Google Shape;1130;p31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1pPr>
            <a:lvl2pPr marL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2pPr>
            <a:lvl3pPr marL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3pPr>
            <a:lvl4pPr marL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4pPr>
            <a:lvl5pPr marL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5pPr>
            <a:lvl6pPr marL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6pPr>
            <a:lvl7pPr marL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7pPr>
            <a:lvl8pPr marL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8pPr>
            <a:lvl9pPr marL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 1">
  <p:cSld name="1_Titre de section">
    <p:spTree>
      <p:nvGrpSpPr>
        <p:cNvPr id="1" name="Shape 1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2" name="Google Shape;1132;p32"/>
          <p:cNvSpPr txBox="1">
            <a:spLocks noGrp="1"/>
          </p:cNvSpPr>
          <p:nvPr>
            <p:ph type="title"/>
          </p:nvPr>
        </p:nvSpPr>
        <p:spPr>
          <a:xfrm>
            <a:off x="829818" y="880181"/>
            <a:ext cx="7475100" cy="219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ctr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400"/>
              <a:buFont typeface="Corbel"/>
              <a:buNone/>
              <a:defRPr sz="5400" b="0" cap="none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33" name="Google Shape;1133;p32"/>
          <p:cNvSpPr txBox="1">
            <a:spLocks noGrp="1"/>
          </p:cNvSpPr>
          <p:nvPr>
            <p:ph type="body" idx="1"/>
          </p:nvPr>
        </p:nvSpPr>
        <p:spPr>
          <a:xfrm>
            <a:off x="1282446" y="3115890"/>
            <a:ext cx="6576900" cy="102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ctr" rtl="0">
              <a:lnSpc>
                <a:spcPct val="90000"/>
              </a:lnSpc>
              <a:spcBef>
                <a:spcPts val="1100"/>
              </a:spcBef>
              <a:spcAft>
                <a:spcPts val="0"/>
              </a:spcAft>
              <a:buClr>
                <a:schemeClr val="accent1"/>
              </a:buClr>
              <a:buSzPts val="1300"/>
              <a:buNone/>
              <a:defRPr sz="1700">
                <a:solidFill>
                  <a:schemeClr val="accent1"/>
                </a:solidFill>
              </a:defRPr>
            </a:lvl1pPr>
            <a:lvl2pPr marL="914400" lvl="1" indent="-228600" algn="l" rtl="0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rgbClr val="888888"/>
              </a:buClr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34" name="Google Shape;1134;p32"/>
          <p:cNvSpPr txBox="1">
            <a:spLocks noGrp="1"/>
          </p:cNvSpPr>
          <p:nvPr>
            <p:ph type="dt" idx="10"/>
          </p:nvPr>
        </p:nvSpPr>
        <p:spPr>
          <a:xfrm>
            <a:off x="857247" y="4667871"/>
            <a:ext cx="17469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1135" name="Google Shape;1135;p32"/>
          <p:cNvSpPr txBox="1">
            <a:spLocks noGrp="1"/>
          </p:cNvSpPr>
          <p:nvPr>
            <p:ph type="ftr" idx="11"/>
          </p:nvPr>
        </p:nvSpPr>
        <p:spPr>
          <a:xfrm>
            <a:off x="2961861" y="4667871"/>
            <a:ext cx="3538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1136" name="Google Shape;1136;p32"/>
          <p:cNvSpPr txBox="1">
            <a:spLocks noGrp="1"/>
          </p:cNvSpPr>
          <p:nvPr>
            <p:ph type="sldNum" idx="12"/>
          </p:nvPr>
        </p:nvSpPr>
        <p:spPr>
          <a:xfrm>
            <a:off x="6997147" y="4667871"/>
            <a:ext cx="1279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_4">
    <p:spTree>
      <p:nvGrpSpPr>
        <p:cNvPr id="1" name="Shape 1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8" name="Google Shape;1138;p33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39" name="Google Shape;1139;p33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40" name="Google Shape;1140;p3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1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" name="Google Shape;1146;p35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47" name="Google Shape;1147;p35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48" name="Google Shape;1148;p3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0" name="Google Shape;1150;p36"/>
          <p:cNvSpPr txBox="1">
            <a:spLocks noGrp="1"/>
          </p:cNvSpPr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151" name="Google Shape;1151;p3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3" name="Google Shape;1153;p37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54" name="Google Shape;1154;p37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155" name="Google Shape;1155;p3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1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" name="Google Shape;1157;p38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58" name="Google Shape;1158;p38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59" name="Google Shape;1159;p38"/>
          <p:cNvSpPr txBox="1">
            <a:spLocks noGrp="1"/>
          </p:cNvSpPr>
          <p:nvPr>
            <p:ph type="body" idx="2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60" name="Google Shape;1160;p3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2" name="Google Shape;1162;p39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63" name="Google Shape;1163;p3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" name="Google Shape;1165;p40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166" name="Google Shape;1166;p40"/>
          <p:cNvSpPr txBox="1">
            <a:spLocks noGrp="1"/>
          </p:cNvSpPr>
          <p:nvPr>
            <p:ph type="body" idx="1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67" name="Google Shape;1167;p4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1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9" name="Google Shape;1169;p41"/>
          <p:cNvSpPr txBox="1">
            <a:spLocks noGrp="1"/>
          </p:cNvSpPr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170" name="Google Shape;1170;p4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2" name="Google Shape;1172;p42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3" name="Google Shape;1173;p42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174" name="Google Shape;1174;p42"/>
          <p:cNvSpPr txBox="1">
            <a:spLocks noGrp="1"/>
          </p:cNvSpPr>
          <p:nvPr>
            <p:ph type="subTitle" idx="1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1175" name="Google Shape;1175;p42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176" name="Google Shape;1176;p4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8" name="Google Shape;1178;p43"/>
          <p:cNvSpPr txBox="1">
            <a:spLocks noGrp="1"/>
          </p:cNvSpPr>
          <p:nvPr>
            <p:ph type="body" idx="1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marL="457200" lvl="0" indent="-228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>
            <a:endParaRPr/>
          </a:p>
        </p:txBody>
      </p:sp>
      <p:sp>
        <p:nvSpPr>
          <p:cNvPr id="1179" name="Google Shape;1179;p4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1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1" name="Google Shape;1181;p44"/>
          <p:cNvSpPr txBox="1">
            <a:spLocks noGrp="1"/>
          </p:cNvSpPr>
          <p:nvPr>
            <p:ph type="title" hasCustomPrompt="1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182" name="Google Shape;1182;p44"/>
          <p:cNvSpPr txBox="1">
            <a:spLocks noGrp="1"/>
          </p:cNvSpPr>
          <p:nvPr>
            <p:ph type="body" idx="1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 algn="ctr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183" name="Google Shape;1183;p4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5" name="Google Shape;1185;p4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slideLayout" Target="../slideLayouts/slideLayout24.xml"/><Relationship Id="rId18" Type="http://schemas.openxmlformats.org/officeDocument/2006/relationships/slideLayout" Target="../slideLayouts/slideLayout29.xml"/><Relationship Id="rId3" Type="http://schemas.openxmlformats.org/officeDocument/2006/relationships/slideLayout" Target="../slideLayouts/slideLayout14.xml"/><Relationship Id="rId21" Type="http://schemas.openxmlformats.org/officeDocument/2006/relationships/theme" Target="../theme/theme2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17" Type="http://schemas.openxmlformats.org/officeDocument/2006/relationships/slideLayout" Target="../slideLayouts/slideLayout28.xml"/><Relationship Id="rId2" Type="http://schemas.openxmlformats.org/officeDocument/2006/relationships/slideLayout" Target="../slideLayouts/slideLayout13.xml"/><Relationship Id="rId16" Type="http://schemas.openxmlformats.org/officeDocument/2006/relationships/slideLayout" Target="../slideLayouts/slideLayout27.xml"/><Relationship Id="rId20" Type="http://schemas.openxmlformats.org/officeDocument/2006/relationships/slideLayout" Target="../slideLayouts/slideLayout31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26.xml"/><Relationship Id="rId10" Type="http://schemas.openxmlformats.org/officeDocument/2006/relationships/slideLayout" Target="../slideLayouts/slideLayout21.xml"/><Relationship Id="rId19" Type="http://schemas.openxmlformats.org/officeDocument/2006/relationships/slideLayout" Target="../slideLayouts/slideLayout30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9.xml"/><Relationship Id="rId3" Type="http://schemas.openxmlformats.org/officeDocument/2006/relationships/slideLayout" Target="../slideLayouts/slideLayout34.xml"/><Relationship Id="rId7" Type="http://schemas.openxmlformats.org/officeDocument/2006/relationships/slideLayout" Target="../slideLayouts/slideLayout38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33.xml"/><Relationship Id="rId1" Type="http://schemas.openxmlformats.org/officeDocument/2006/relationships/slideLayout" Target="../slideLayouts/slideLayout32.xml"/><Relationship Id="rId6" Type="http://schemas.openxmlformats.org/officeDocument/2006/relationships/slideLayout" Target="../slideLayouts/slideLayout37.xml"/><Relationship Id="rId11" Type="http://schemas.openxmlformats.org/officeDocument/2006/relationships/slideLayout" Target="../slideLayouts/slideLayout42.xml"/><Relationship Id="rId5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41.xml"/><Relationship Id="rId4" Type="http://schemas.openxmlformats.org/officeDocument/2006/relationships/slideLayout" Target="../slideLayouts/slideLayout35.xml"/><Relationship Id="rId9" Type="http://schemas.openxmlformats.org/officeDocument/2006/relationships/slideLayout" Target="../slideLayouts/slideLayout4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6;p1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7" name="Google Shape;7;p1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8;p1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9;p1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0;p1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1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1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1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1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1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1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1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1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1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1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1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1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1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1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1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1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1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1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1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1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1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1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1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1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1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1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1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1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1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1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1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1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1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1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1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1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1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1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1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1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1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1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1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1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1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1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1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1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1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1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1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1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1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1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1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1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1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1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1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1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1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1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1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1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1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1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1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1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1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1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1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1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1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1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1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1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1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1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1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1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1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1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1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1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1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1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1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1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1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1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1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1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1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1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1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1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1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1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1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1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1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1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1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1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1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1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1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1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1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1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1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1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1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1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1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1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1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1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1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1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1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1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1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1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1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1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1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1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1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1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1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1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1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1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1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1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1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1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1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1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" name="Google Shape;158;p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159" name="Google Shape;159;p1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160" name="Google Shape;160;p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4" name="Google Shape;534;p13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535" name="Google Shape;535;p13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13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13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13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13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13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13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13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13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13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13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13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13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13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13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13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13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13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13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13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13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13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13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13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13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13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13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13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13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13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13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13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13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13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13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13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13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13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13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13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13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13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13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13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13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13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13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13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13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13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13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13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13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13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13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13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13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13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13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13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13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13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13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13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13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13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13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13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13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13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13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13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13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13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13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13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13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13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13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13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13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13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13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13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13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13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13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13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13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13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13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13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13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13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13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13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13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13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13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13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13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13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13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13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13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13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13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13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13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13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13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13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13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13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13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13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13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13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13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13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13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13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13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13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13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13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13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13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13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13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13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13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13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13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13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13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13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13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13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13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13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13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13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13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13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13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13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13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13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13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13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6" name="Google Shape;686;p13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687" name="Google Shape;687;p13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688" name="Google Shape;688;p13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59" r:id="rId1"/>
    <p:sldLayoutId id="2147483660" r:id="rId2"/>
    <p:sldLayoutId id="2147483661" r:id="rId3"/>
    <p:sldLayoutId id="2147483662" r:id="rId4"/>
    <p:sldLayoutId id="2147483663" r:id="rId5"/>
    <p:sldLayoutId id="2147483664" r:id="rId6"/>
    <p:sldLayoutId id="2147483665" r:id="rId7"/>
    <p:sldLayoutId id="2147483666" r:id="rId8"/>
    <p:sldLayoutId id="2147483667" r:id="rId9"/>
    <p:sldLayoutId id="2147483668" r:id="rId10"/>
    <p:sldLayoutId id="2147483669" r:id="rId11"/>
    <p:sldLayoutId id="2147483670" r:id="rId12"/>
    <p:sldLayoutId id="2147483671" r:id="rId13"/>
    <p:sldLayoutId id="2147483672" r:id="rId14"/>
    <p:sldLayoutId id="2147483673" r:id="rId15"/>
    <p:sldLayoutId id="2147483674" r:id="rId16"/>
    <p:sldLayoutId id="2147483675" r:id="rId17"/>
    <p:sldLayoutId id="2147483676" r:id="rId18"/>
    <p:sldLayoutId id="2147483677" r:id="rId19"/>
    <p:sldLayoutId id="2147483678" r:id="rId20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1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2" name="Google Shape;1142;p34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43" name="Google Shape;1143;p34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Char char="●"/>
              <a:defRPr sz="1800">
                <a:solidFill>
                  <a:schemeClr val="dk2"/>
                </a:solidFill>
              </a:defRPr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144" name="Google Shape;1144;p3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buNone/>
              <a:defRPr sz="1000">
                <a:solidFill>
                  <a:schemeClr val="dk2"/>
                </a:solidFill>
              </a:defRPr>
            </a:lvl1pPr>
            <a:lvl2pPr lvl="1" algn="r" rtl="0">
              <a:buNone/>
              <a:defRPr sz="1000">
                <a:solidFill>
                  <a:schemeClr val="dk2"/>
                </a:solidFill>
              </a:defRPr>
            </a:lvl2pPr>
            <a:lvl3pPr lvl="2" algn="r" rtl="0">
              <a:buNone/>
              <a:defRPr sz="1000">
                <a:solidFill>
                  <a:schemeClr val="dk2"/>
                </a:solidFill>
              </a:defRPr>
            </a:lvl3pPr>
            <a:lvl4pPr lvl="3" algn="r" rtl="0">
              <a:buNone/>
              <a:defRPr sz="1000">
                <a:solidFill>
                  <a:schemeClr val="dk2"/>
                </a:solidFill>
              </a:defRPr>
            </a:lvl4pPr>
            <a:lvl5pPr lvl="4" algn="r" rtl="0">
              <a:buNone/>
              <a:defRPr sz="1000">
                <a:solidFill>
                  <a:schemeClr val="dk2"/>
                </a:solidFill>
              </a:defRPr>
            </a:lvl5pPr>
            <a:lvl6pPr lvl="5" algn="r" rtl="0">
              <a:buNone/>
              <a:defRPr sz="1000">
                <a:solidFill>
                  <a:schemeClr val="dk2"/>
                </a:solidFill>
              </a:defRPr>
            </a:lvl6pPr>
            <a:lvl7pPr lvl="6" algn="r" rtl="0">
              <a:buNone/>
              <a:defRPr sz="1000">
                <a:solidFill>
                  <a:schemeClr val="dk2"/>
                </a:solidFill>
              </a:defRPr>
            </a:lvl7pPr>
            <a:lvl8pPr lvl="7" algn="r" rtl="0">
              <a:buNone/>
              <a:defRPr sz="1000">
                <a:solidFill>
                  <a:schemeClr val="dk2"/>
                </a:solidFill>
              </a:defRPr>
            </a:lvl8pPr>
            <a:lvl9pPr lvl="8" algn="r" rtl="0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79" r:id="rId1"/>
    <p:sldLayoutId id="2147483680" r:id="rId2"/>
    <p:sldLayoutId id="2147483681" r:id="rId3"/>
    <p:sldLayoutId id="2147483682" r:id="rId4"/>
    <p:sldLayoutId id="2147483683" r:id="rId5"/>
    <p:sldLayoutId id="2147483684" r:id="rId6"/>
    <p:sldLayoutId id="2147483685" r:id="rId7"/>
    <p:sldLayoutId id="2147483686" r:id="rId8"/>
    <p:sldLayoutId id="2147483687" r:id="rId9"/>
    <p:sldLayoutId id="2147483688" r:id="rId10"/>
    <p:sldLayoutId id="2147483689" r:id="rId1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image" Target="../media/image1.jpg"/><Relationship Id="rId7" Type="http://schemas.openxmlformats.org/officeDocument/2006/relationships/hyperlink" Target="https://creativecommons.org/licenses/by-nc-sa/4.0/deed.fr" TargetMode="Externa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2.xml"/><Relationship Id="rId6" Type="http://schemas.openxmlformats.org/officeDocument/2006/relationships/hyperlink" Target="mailto:equipe@recitmst.qc.ca" TargetMode="External"/><Relationship Id="rId5" Type="http://schemas.openxmlformats.org/officeDocument/2006/relationships/image" Target="../media/image2.png"/><Relationship Id="rId10" Type="http://schemas.openxmlformats.org/officeDocument/2006/relationships/image" Target="../media/image5.png"/><Relationship Id="rId4" Type="http://schemas.openxmlformats.org/officeDocument/2006/relationships/hyperlink" Target="https://monurl.ca/mst12avril22" TargetMode="External"/><Relationship Id="rId9" Type="http://schemas.openxmlformats.org/officeDocument/2006/relationships/image" Target="../media/image4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jpg"/><Relationship Id="rId3" Type="http://schemas.openxmlformats.org/officeDocument/2006/relationships/hyperlink" Target="mailto:sonya.fiset@recitmst.qc.ca" TargetMode="External"/><Relationship Id="rId7" Type="http://schemas.openxmlformats.org/officeDocument/2006/relationships/image" Target="../media/image7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6.png"/><Relationship Id="rId5" Type="http://schemas.openxmlformats.org/officeDocument/2006/relationships/hyperlink" Target="mailto:genevieve.st-onge@csdhr.qc.ca" TargetMode="External"/><Relationship Id="rId4" Type="http://schemas.openxmlformats.org/officeDocument/2006/relationships/hyperlink" Target="mailto:genevieve.trudel@recitmst.qc.ca" TargetMode="External"/><Relationship Id="rId9" Type="http://schemas.openxmlformats.org/officeDocument/2006/relationships/image" Target="../media/image9.jp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dossiers-thematiques/plan-daction-numerique/" TargetMode="Externa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dossiers-thematiques/plan-daction-numerique/cadre-de-reference-de-la-competence-numerique/" TargetMode="External"/><Relationship Id="rId7" Type="http://schemas.openxmlformats.org/officeDocument/2006/relationships/image" Target="../media/image16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.png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hyperlink" Target="http://www.education.gouv.qc.ca/dossiers-thematiques/plan-daction-numerique/programmation-informatique/" TargetMode="External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hyperlink" Target="http://www.education.gouv.qc.ca/fileadmin/site_web/documents/ministere/Usage-pedagogique-programmation-informatique.pdf" TargetMode="Externa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Relationship Id="rId5" Type="http://schemas.openxmlformats.org/officeDocument/2006/relationships/hyperlink" Target="https://docs.wooclap.com/fr/articles/2721084-wooclap-est-gratuit-pour-les-enseignants-d-ecoles-primaires-et-secondaires#:~:text=Depuis%20fin%202018%2C%20les%20enseignants,les%20int%C3%A9grations%20LMS%20et%20SSO" TargetMode="External"/><Relationship Id="rId4" Type="http://schemas.openxmlformats.org/officeDocument/2006/relationships/hyperlink" Target="https://view.genial.ly/6238b6445d201600187c076a/presentation-wooclap-pour-laquops" TargetMode="Externa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blockly/" TargetMode="Externa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4.png"/><Relationship Id="rId5" Type="http://schemas.openxmlformats.org/officeDocument/2006/relationships/hyperlink" Target="https://scratch.mit.edu/" TargetMode="External"/><Relationship Id="rId4" Type="http://schemas.openxmlformats.org/officeDocument/2006/relationships/hyperlink" Target="http://code.org/" TargetMode="Externa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blockly/" TargetMode="Externa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4.png"/><Relationship Id="rId4" Type="http://schemas.openxmlformats.org/officeDocument/2006/relationships/image" Target="../media/image25.gif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hyperlink" Target="http://code.org/" TargetMode="Externa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4.png"/><Relationship Id="rId5" Type="http://schemas.openxmlformats.org/officeDocument/2006/relationships/hyperlink" Target="https://www.youtube.com/watch?v=S9Y9Y9VU2Eg" TargetMode="External"/><Relationship Id="rId4" Type="http://schemas.openxmlformats.org/officeDocument/2006/relationships/image" Target="../media/image26.gif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hyperlink" Target="http://www.scratch.mit.edu" TargetMode="Externa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7.png"/><Relationship Id="rId4" Type="http://schemas.openxmlformats.org/officeDocument/2006/relationships/image" Target="../media/image24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" TargetMode="Externa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8.png"/><Relationship Id="rId4" Type="http://schemas.openxmlformats.org/officeDocument/2006/relationships/image" Target="../media/image24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4" Type="http://schemas.openxmlformats.org/officeDocument/2006/relationships/hyperlink" Target="https://scratch.mit.edu/educators" TargetMode="Externa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hyperlink" Target="https://pixabay.com/fr/" TargetMode="External"/><Relationship Id="rId7" Type="http://schemas.openxmlformats.org/officeDocument/2006/relationships/image" Target="../media/image30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24.png"/><Relationship Id="rId5" Type="http://schemas.openxmlformats.org/officeDocument/2006/relationships/hyperlink" Target="https://scratch.mit.edu/projects/298029557" TargetMode="External"/><Relationship Id="rId4" Type="http://schemas.openxmlformats.org/officeDocument/2006/relationships/image" Target="../media/image29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5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7" Type="http://schemas.openxmlformats.org/officeDocument/2006/relationships/image" Target="../media/image31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9.xml"/><Relationship Id="rId6" Type="http://schemas.openxmlformats.org/officeDocument/2006/relationships/hyperlink" Target="https://forms.office.com/Pages/ResponsePage.aspx?id=EF61Z5BlXEaXCQTxot_EPGUpWRFJktxEiclxsdXYqidUQzEzSEE1MjlFUkIzWVZPMjJHWjlGV1hBNC4u" TargetMode="External"/><Relationship Id="rId5" Type="http://schemas.openxmlformats.org/officeDocument/2006/relationships/hyperlink" Target="https://forms.gle/KnCZHo9vv453JPBR6" TargetMode="External"/><Relationship Id="rId4" Type="http://schemas.openxmlformats.org/officeDocument/2006/relationships/hyperlink" Target="https://ladigitale.dev/" TargetMode="Externa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hyperlink" Target="https://scratch.mit.edu/projects/189233210" TargetMode="External"/><Relationship Id="rId7" Type="http://schemas.openxmlformats.org/officeDocument/2006/relationships/image" Target="../media/image3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34.png"/><Relationship Id="rId5" Type="http://schemas.openxmlformats.org/officeDocument/2006/relationships/image" Target="../media/image33.png"/><Relationship Id="rId4" Type="http://schemas.openxmlformats.org/officeDocument/2006/relationships/image" Target="../media/image32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3" Type="http://schemas.openxmlformats.org/officeDocument/2006/relationships/hyperlink" Target="https://docs.google.com/document/d/1MjMpll6r1tF9bo9DQhxKAMDrOZTuTjnFijtXoIcmaS8/edit?usp=sharing" TargetMode="External"/><Relationship Id="rId7" Type="http://schemas.openxmlformats.org/officeDocument/2006/relationships/image" Target="../media/image37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24.png"/><Relationship Id="rId5" Type="http://schemas.openxmlformats.org/officeDocument/2006/relationships/hyperlink" Target="https://scratch.mit.edu/projects/189233210" TargetMode="External"/><Relationship Id="rId4" Type="http://schemas.openxmlformats.org/officeDocument/2006/relationships/hyperlink" Target="https://docs.google.com/document/d/17wdLBcLA2q1tKUMmqoj3MNZqqZHTSQi_Qpy2TFdAZZ0/edit?usp=sharing" TargetMode="Externa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hyperlink" Target="https://drive.google.com/file/d/1CEDMpxGhX20uSTu_a_aBOOJaLwFQQx8f/view" TargetMode="External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24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gif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24.png"/><Relationship Id="rId4" Type="http://schemas.openxmlformats.org/officeDocument/2006/relationships/hyperlink" Target="https://scratch.mit.edu/projects/254220533/editor/" TargetMode="Externa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5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" TargetMode="External"/><Relationship Id="rId7" Type="http://schemas.openxmlformats.org/officeDocument/2006/relationships/hyperlink" Target="https://vimeo.com/279920496" TargetMode="Externa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2.png"/><Relationship Id="rId5" Type="http://schemas.openxmlformats.org/officeDocument/2006/relationships/image" Target="../media/image41.png"/><Relationship Id="rId4" Type="http://schemas.openxmlformats.org/officeDocument/2006/relationships/image" Target="../media/image40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4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558224686" TargetMode="External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3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663871096" TargetMode="External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8.xml"/><Relationship Id="rId5" Type="http://schemas.openxmlformats.org/officeDocument/2006/relationships/hyperlink" Target="https://docs.google.com/document/d/1N_pzGinLrfnGA2Ms8hr_dxwuRehk5GblFE-7Q6mdfrg/edit?usp=sharing" TargetMode="External"/><Relationship Id="rId4" Type="http://schemas.openxmlformats.org/officeDocument/2006/relationships/image" Target="../media/image44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291770033" TargetMode="External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312766152" TargetMode="External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7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314316183" TargetMode="External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8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663974478" TargetMode="External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50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385629522" TargetMode="External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50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664813129" TargetMode="External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51.png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8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8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55.png"/><Relationship Id="rId4" Type="http://schemas.openxmlformats.org/officeDocument/2006/relationships/image" Target="../media/image54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5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hyperlink" Target="https://docs.google.com/document/d/1WirA-AReBRLJX5fP11XwF0DT7EJVQDicNqLLLPqH6dU/edit?usp=sharing" TargetMode="External"/><Relationship Id="rId3" Type="http://schemas.openxmlformats.org/officeDocument/2006/relationships/hyperlink" Target="https://campus.recit.qc.ca/math%c3%a9matique-science-et-technologie/scratchpremierspas" TargetMode="External"/><Relationship Id="rId7" Type="http://schemas.openxmlformats.org/officeDocument/2006/relationships/hyperlink" Target="https://padlet.com/sonya_fiset/kml29hq5sgsx" TargetMode="External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4.xml"/><Relationship Id="rId6" Type="http://schemas.openxmlformats.org/officeDocument/2006/relationships/hyperlink" Target="https://campus.recit.qc.ca/course/view.php?id=162" TargetMode="External"/><Relationship Id="rId11" Type="http://schemas.openxmlformats.org/officeDocument/2006/relationships/image" Target="../media/image5.png"/><Relationship Id="rId5" Type="http://schemas.openxmlformats.org/officeDocument/2006/relationships/hyperlink" Target="https://campus.recit.qc.ca/math%c3%a9matique-science-et-technologie/scratchmathematique1" TargetMode="External"/><Relationship Id="rId10" Type="http://schemas.openxmlformats.org/officeDocument/2006/relationships/image" Target="../media/image24.png"/><Relationship Id="rId4" Type="http://schemas.openxmlformats.org/officeDocument/2006/relationships/hyperlink" Target="https://scratch.mit.edu/projects/663466488/editor" TargetMode="External"/><Relationship Id="rId9" Type="http://schemas.openxmlformats.org/officeDocument/2006/relationships/hyperlink" Target="https://resources.scratch.mit.edu/www/cards/fr/scratch-cards-all.pdf" TargetMode="Externa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9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191389999" TargetMode="External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24.png"/><Relationship Id="rId4" Type="http://schemas.openxmlformats.org/officeDocument/2006/relationships/image" Target="../media/image56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24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" TargetMode="External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57.png"/><Relationship Id="rId4" Type="http://schemas.openxmlformats.org/officeDocument/2006/relationships/hyperlink" Target="http://recitmst.qc.ca/ecv-zoom" TargetMode="Externa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login/index.php" TargetMode="External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58.png"/><Relationship Id="rId4" Type="http://schemas.openxmlformats.org/officeDocument/2006/relationships/hyperlink" Target="https://campus.recit.qc.ca/mod/questionnaire/view.php?id=14031" TargetMode="Externa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youtube.com/channel/UC7IcadI_rZFwso9N81PYqFg" TargetMode="External"/><Relationship Id="rId3" Type="http://schemas.openxmlformats.org/officeDocument/2006/relationships/image" Target="../media/image6.png"/><Relationship Id="rId7" Type="http://schemas.openxmlformats.org/officeDocument/2006/relationships/hyperlink" Target="https://twitter.com/recitmst" TargetMode="External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9.xml"/><Relationship Id="rId6" Type="http://schemas.openxmlformats.org/officeDocument/2006/relationships/hyperlink" Target="https://www.facebook.com/RECITMST2020/" TargetMode="External"/><Relationship Id="rId5" Type="http://schemas.openxmlformats.org/officeDocument/2006/relationships/hyperlink" Target="mailto:equipe@recitmst.qc.ca" TargetMode="External"/><Relationship Id="rId10" Type="http://schemas.openxmlformats.org/officeDocument/2006/relationships/image" Target="../media/image59.png"/><Relationship Id="rId4" Type="http://schemas.openxmlformats.org/officeDocument/2006/relationships/hyperlink" Target="mailto:Sonya.Fiset@recitmst.qc.ca" TargetMode="External"/><Relationship Id="rId9" Type="http://schemas.openxmlformats.org/officeDocument/2006/relationships/hyperlink" Target="http://creativecommons.org/licenses/by-nc-sa/4.0/" TargetMode="Externa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9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9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9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9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hyperlink" Target="http://www.slidescarnival.com/help-use-presentation-template" TargetMode="External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5.xml"/><Relationship Id="rId4" Type="http://schemas.openxmlformats.org/officeDocument/2006/relationships/hyperlink" Target="http://www.slidescarnival.com/copyright-and-legal-information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0" name="Google Shape;1190;p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1" name="Google Shape;1191;p46"/>
          <p:cNvSpPr txBox="1"/>
          <p:nvPr/>
        </p:nvSpPr>
        <p:spPr>
          <a:xfrm>
            <a:off x="1110425" y="4260275"/>
            <a:ext cx="67071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2800" b="1">
                <a:solidFill>
                  <a:srgbClr val="E83C6C"/>
                </a:solidFill>
              </a:rPr>
              <a:t> AQUOPS 2022</a:t>
            </a:r>
            <a:endParaRPr sz="2800" u="sng">
              <a:solidFill>
                <a:srgbClr val="666666"/>
              </a:solidFill>
            </a:endParaRPr>
          </a:p>
        </p:txBody>
      </p:sp>
      <p:sp>
        <p:nvSpPr>
          <p:cNvPr id="1192" name="Google Shape;1192;p46"/>
          <p:cNvSpPr txBox="1"/>
          <p:nvPr/>
        </p:nvSpPr>
        <p:spPr>
          <a:xfrm>
            <a:off x="1930650" y="2155275"/>
            <a:ext cx="5409900" cy="132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marR="101600" lvl="0" indent="0" algn="ctr" rtl="0">
              <a:lnSpc>
                <a:spcPct val="107692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b="1" i="1">
                <a:solidFill>
                  <a:srgbClr val="666666"/>
                </a:solidFill>
              </a:rPr>
              <a:t>Créer, innover, apprendre à programmer avec Scratch | 111</a:t>
            </a:r>
            <a:endParaRPr sz="2200" b="1" i="1">
              <a:solidFill>
                <a:srgbClr val="666666"/>
              </a:solidFill>
            </a:endParaRPr>
          </a:p>
          <a:p>
            <a:pPr marL="0" marR="101600" lvl="0" indent="0" algn="ctr" rtl="0">
              <a:lnSpc>
                <a:spcPct val="107692"/>
              </a:lnSpc>
              <a:spcBef>
                <a:spcPts val="200"/>
              </a:spcBef>
              <a:spcAft>
                <a:spcPts val="0"/>
              </a:spcAft>
              <a:buNone/>
            </a:pPr>
            <a:endParaRPr sz="2200" b="1" i="1">
              <a:solidFill>
                <a:srgbClr val="666666"/>
              </a:solidFill>
            </a:endParaRPr>
          </a:p>
          <a:p>
            <a:pPr marL="0" marR="101600" lvl="0" indent="0" algn="ctr" rtl="0">
              <a:lnSpc>
                <a:spcPct val="107692"/>
              </a:lnSpc>
              <a:spcBef>
                <a:spcPts val="200"/>
              </a:spcBef>
              <a:spcAft>
                <a:spcPts val="200"/>
              </a:spcAft>
              <a:buNone/>
            </a:pPr>
            <a:r>
              <a:rPr lang="en" sz="3000" b="1" u="sng">
                <a:solidFill>
                  <a:srgbClr val="E83C6C"/>
                </a:solidFill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monurl.ca/mst12avril22</a:t>
            </a:r>
            <a:r>
              <a:rPr lang="en" sz="2200" b="1" i="1">
                <a:solidFill>
                  <a:srgbClr val="666666"/>
                </a:solidFill>
              </a:rPr>
              <a:t> </a:t>
            </a:r>
            <a:endParaRPr sz="2200" b="1" i="1">
              <a:solidFill>
                <a:srgbClr val="666666"/>
              </a:solidFill>
            </a:endParaRPr>
          </a:p>
        </p:txBody>
      </p:sp>
      <p:pic>
        <p:nvPicPr>
          <p:cNvPr id="1193" name="Google Shape;1193;p46"/>
          <p:cNvPicPr preferRelativeResize="0"/>
          <p:nvPr/>
        </p:nvPicPr>
        <p:blipFill rotWithShape="1">
          <a:blip r:embed="rId5">
            <a:alphaModFix/>
          </a:blip>
          <a:srcRect t="18540" b="15829"/>
          <a:stretch/>
        </p:blipFill>
        <p:spPr>
          <a:xfrm>
            <a:off x="203625" y="2014634"/>
            <a:ext cx="1383925" cy="1465791"/>
          </a:xfrm>
          <a:prstGeom prst="rect">
            <a:avLst/>
          </a:prstGeom>
          <a:noFill/>
          <a:ln>
            <a:noFill/>
          </a:ln>
        </p:spPr>
      </p:pic>
      <p:sp>
        <p:nvSpPr>
          <p:cNvPr id="1194" name="Google Shape;1194;p46"/>
          <p:cNvSpPr txBox="1"/>
          <p:nvPr/>
        </p:nvSpPr>
        <p:spPr>
          <a:xfrm>
            <a:off x="23675" y="4834925"/>
            <a:ext cx="8610600" cy="29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100"/>
              <a:buFont typeface="Arial"/>
              <a:buNone/>
            </a:pPr>
            <a:r>
              <a:rPr lang="en" sz="9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La présentation, </a:t>
            </a:r>
            <a:r>
              <a:rPr lang="en" sz="900" u="sng">
                <a:solidFill>
                  <a:srgbClr val="E83C6C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monurl.ca/mst12avril22</a:t>
            </a:r>
            <a:r>
              <a:rPr lang="en" sz="9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, du </a:t>
            </a:r>
            <a:r>
              <a:rPr lang="en" sz="900" u="sng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RÉCITMST </a:t>
            </a:r>
            <a:r>
              <a:rPr lang="en" sz="9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est mise à disposition, sauf exception, selon les termes de la </a:t>
            </a:r>
            <a:r>
              <a:rPr lang="en" sz="900" u="sng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</a:t>
            </a:r>
            <a:r>
              <a:rPr lang="en" sz="9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.</a:t>
            </a:r>
            <a:endParaRPr>
              <a:solidFill>
                <a:schemeClr val="dk1"/>
              </a:solidFill>
            </a:endParaRPr>
          </a:p>
        </p:txBody>
      </p:sp>
      <p:pic>
        <p:nvPicPr>
          <p:cNvPr id="1195" name="Google Shape;1195;p46">
            <a:hlinkClick r:id="rId7"/>
          </p:cNvPr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7955338" y="4639970"/>
            <a:ext cx="1108530" cy="392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96" name="Google Shape;1196;p46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6947375" y="1709650"/>
            <a:ext cx="2116500" cy="2109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97" name="Google Shape;1197;p46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4013615" y="109450"/>
            <a:ext cx="1254560" cy="10491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" name="Google Shape;1202;p47"/>
          <p:cNvSpPr txBox="1">
            <a:spLocks noGrp="1"/>
          </p:cNvSpPr>
          <p:nvPr>
            <p:ph type="body" idx="4294967295"/>
          </p:nvPr>
        </p:nvSpPr>
        <p:spPr>
          <a:xfrm>
            <a:off x="3775400" y="1723488"/>
            <a:ext cx="4641300" cy="2137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Sonya Fiset</a:t>
            </a: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 b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sonya.fiset@recitmst.qc.ca</a:t>
            </a: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Geneviève Trudel</a:t>
            </a: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 b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genevieve.trudel@recitmst.qc.ca</a:t>
            </a:r>
            <a:r>
              <a:rPr lang="en" sz="20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Geneviève St-Onge</a:t>
            </a: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 b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genevieve.st-onge@csdhr.qc.ca</a:t>
            </a:r>
            <a:r>
              <a:rPr lang="en" sz="20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000" b="1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03" name="Google Shape;1203;p47"/>
          <p:cNvSpPr txBox="1">
            <a:spLocks noGrp="1"/>
          </p:cNvSpPr>
          <p:nvPr>
            <p:ph type="sldNum" idx="12"/>
          </p:nvPr>
        </p:nvSpPr>
        <p:spPr>
          <a:xfrm>
            <a:off x="5730200" y="6471066"/>
            <a:ext cx="731700" cy="38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</a:t>
            </a:fld>
            <a:endParaRPr/>
          </a:p>
        </p:txBody>
      </p:sp>
      <p:pic>
        <p:nvPicPr>
          <p:cNvPr id="1204" name="Google Shape;1204;p47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581275" y="247500"/>
            <a:ext cx="3981450" cy="1143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5" name="Google Shape;1205;p47"/>
          <p:cNvPicPr preferRelativeResize="0"/>
          <p:nvPr/>
        </p:nvPicPr>
        <p:blipFill rotWithShape="1">
          <a:blip r:embed="rId7">
            <a:alphaModFix/>
          </a:blip>
          <a:srcRect l="3113" t="6884" r="3113" b="28657"/>
          <a:stretch/>
        </p:blipFill>
        <p:spPr>
          <a:xfrm>
            <a:off x="325600" y="1506375"/>
            <a:ext cx="1354800" cy="12474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1206" name="Google Shape;1206;p47"/>
          <p:cNvSpPr txBox="1"/>
          <p:nvPr/>
        </p:nvSpPr>
        <p:spPr>
          <a:xfrm>
            <a:off x="0" y="0"/>
            <a:ext cx="3000000" cy="35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07" name="Google Shape;1207;p47"/>
          <p:cNvPicPr preferRelativeResize="0"/>
          <p:nvPr/>
        </p:nvPicPr>
        <p:blipFill rotWithShape="1">
          <a:blip r:embed="rId8">
            <a:alphaModFix/>
          </a:blip>
          <a:srcRect t="2597" b="2597"/>
          <a:stretch/>
        </p:blipFill>
        <p:spPr>
          <a:xfrm>
            <a:off x="1378775" y="2596950"/>
            <a:ext cx="1354800" cy="12474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1208" name="Google Shape;1208;p47"/>
          <p:cNvPicPr preferRelativeResize="0"/>
          <p:nvPr/>
        </p:nvPicPr>
        <p:blipFill rotWithShape="1">
          <a:blip r:embed="rId9">
            <a:alphaModFix/>
          </a:blip>
          <a:srcRect t="15475" b="15468"/>
          <a:stretch/>
        </p:blipFill>
        <p:spPr>
          <a:xfrm>
            <a:off x="2292575" y="3766575"/>
            <a:ext cx="1354800" cy="12474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3" name="Google Shape;1213;p4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Plan de la rencontre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14" name="Google Shape;1214;p48"/>
          <p:cNvSpPr txBox="1">
            <a:spLocks noGrp="1"/>
          </p:cNvSpPr>
          <p:nvPr>
            <p:ph type="body" idx="1"/>
          </p:nvPr>
        </p:nvSpPr>
        <p:spPr>
          <a:xfrm>
            <a:off x="747925" y="1302825"/>
            <a:ext cx="7199700" cy="290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7465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Bienvenue!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Pourquoi apprendre à programmer?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L’interface de Scratch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Explorons dans différentes matières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Ressources supplémentaires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Badges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15" name="Google Shape;1215;p4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3</a:t>
            </a:fld>
            <a:endParaRPr/>
          </a:p>
        </p:txBody>
      </p:sp>
      <p:pic>
        <p:nvPicPr>
          <p:cNvPr id="1216" name="Google Shape;1216;p4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416425" y="433175"/>
            <a:ext cx="1267075" cy="10595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" name="Google Shape;1221;p49"/>
          <p:cNvSpPr txBox="1">
            <a:spLocks noGrp="1"/>
          </p:cNvSpPr>
          <p:nvPr>
            <p:ph type="title"/>
          </p:nvPr>
        </p:nvSpPr>
        <p:spPr>
          <a:xfrm>
            <a:off x="0" y="149069"/>
            <a:ext cx="9144000" cy="708600"/>
          </a:xfrm>
          <a:prstGeom prst="rect">
            <a:avLst/>
          </a:prstGeom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Usage pédagogique de la programmation…</a:t>
            </a:r>
            <a:endParaRPr sz="25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22" name="Google Shape;1222;p49"/>
          <p:cNvSpPr/>
          <p:nvPr/>
        </p:nvSpPr>
        <p:spPr>
          <a:xfrm>
            <a:off x="0" y="868031"/>
            <a:ext cx="9144000" cy="4275300"/>
          </a:xfrm>
          <a:prstGeom prst="rect">
            <a:avLst/>
          </a:prstGeom>
          <a:solidFill>
            <a:srgbClr val="0069B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3" name="Google Shape;1223;p49"/>
          <p:cNvSpPr txBox="1"/>
          <p:nvPr/>
        </p:nvSpPr>
        <p:spPr>
          <a:xfrm>
            <a:off x="228600" y="1060856"/>
            <a:ext cx="8792100" cy="78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 u="sng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PAN: Plan d’action numérique du MEES</a:t>
            </a:r>
            <a:r>
              <a:rPr lang="en" sz="3000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3000">
              <a:solidFill>
                <a:srgbClr val="FFFFF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</a:rPr>
              <a:t>(Orientation 1, mesure 02, pages 27-28)</a:t>
            </a:r>
            <a:endParaRPr>
              <a:solidFill>
                <a:srgbClr val="FFFFF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24" name="Google Shape;1224;p4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89118" y="2012237"/>
            <a:ext cx="7157331" cy="1282825"/>
          </a:xfrm>
          <a:prstGeom prst="rect">
            <a:avLst/>
          </a:prstGeom>
          <a:noFill/>
          <a:ln>
            <a:noFill/>
          </a:ln>
          <a:effectLst>
            <a:outerShdw blurRad="57150" dist="104775" dir="366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225" name="Google Shape;1225;p49"/>
          <p:cNvSpPr txBox="1"/>
          <p:nvPr/>
        </p:nvSpPr>
        <p:spPr>
          <a:xfrm>
            <a:off x="2583000" y="4740550"/>
            <a:ext cx="41304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</a:rPr>
              <a:t>Extrait du tableau synoptique du  PAN, p.2</a:t>
            </a:r>
            <a:endParaRPr>
              <a:solidFill>
                <a:srgbClr val="FFFFF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26" name="Google Shape;1226;p4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143000" y="3355150"/>
            <a:ext cx="3564850" cy="100455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227" name="Google Shape;1227;p4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672650" y="3344749"/>
            <a:ext cx="4130401" cy="1025356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228" name="Google Shape;1228;p49"/>
          <p:cNvSpPr/>
          <p:nvPr/>
        </p:nvSpPr>
        <p:spPr>
          <a:xfrm>
            <a:off x="1067775" y="2930550"/>
            <a:ext cx="1625700" cy="364500"/>
          </a:xfrm>
          <a:prstGeom prst="ellipse">
            <a:avLst/>
          </a:prstGeom>
          <a:noFill/>
          <a:ln w="28575" cap="flat" cmpd="sng">
            <a:solidFill>
              <a:srgbClr val="ED4A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9" name="Google Shape;1229;p49"/>
          <p:cNvSpPr/>
          <p:nvPr/>
        </p:nvSpPr>
        <p:spPr>
          <a:xfrm>
            <a:off x="6886475" y="2972050"/>
            <a:ext cx="1594800" cy="383100"/>
          </a:xfrm>
          <a:prstGeom prst="ellipse">
            <a:avLst/>
          </a:prstGeom>
          <a:noFill/>
          <a:ln w="28575" cap="flat" cmpd="sng">
            <a:solidFill>
              <a:srgbClr val="ED4A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" name="Google Shape;1234;p50"/>
          <p:cNvSpPr/>
          <p:nvPr/>
        </p:nvSpPr>
        <p:spPr>
          <a:xfrm>
            <a:off x="4742875" y="1166475"/>
            <a:ext cx="3324300" cy="37281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5" name="Google Shape;1235;p50"/>
          <p:cNvSpPr txBox="1">
            <a:spLocks noGrp="1"/>
          </p:cNvSpPr>
          <p:nvPr>
            <p:ph type="title"/>
          </p:nvPr>
        </p:nvSpPr>
        <p:spPr>
          <a:xfrm>
            <a:off x="176050" y="102350"/>
            <a:ext cx="8802300" cy="70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Usage pédagogique de la programmation…</a:t>
            </a:r>
            <a:endParaRPr sz="25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36" name="Google Shape;1236;p50"/>
          <p:cNvSpPr txBox="1"/>
          <p:nvPr/>
        </p:nvSpPr>
        <p:spPr>
          <a:xfrm>
            <a:off x="311700" y="4707425"/>
            <a:ext cx="53556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Cadre de référence de la compétence numérique</a:t>
            </a:r>
            <a:endParaRPr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37" name="Google Shape;1237;p5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11700" y="1068575"/>
            <a:ext cx="3996223" cy="3681426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238" name="Google Shape;1238;p50"/>
          <p:cNvPicPr preferRelativeResize="0"/>
          <p:nvPr/>
        </p:nvPicPr>
        <p:blipFill rotWithShape="1">
          <a:blip r:embed="rId5">
            <a:alphaModFix/>
          </a:blip>
          <a:srcRect r="24161" b="74378"/>
          <a:stretch/>
        </p:blipFill>
        <p:spPr>
          <a:xfrm>
            <a:off x="4864875" y="1220850"/>
            <a:ext cx="2583203" cy="708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9" name="Google Shape;1239;p50"/>
          <p:cNvPicPr preferRelativeResize="0"/>
          <p:nvPr/>
        </p:nvPicPr>
        <p:blipFill rotWithShape="1">
          <a:blip r:embed="rId6">
            <a:alphaModFix/>
          </a:blip>
          <a:srcRect r="6576" b="61836"/>
          <a:stretch/>
        </p:blipFill>
        <p:spPr>
          <a:xfrm>
            <a:off x="4864875" y="3478812"/>
            <a:ext cx="3023007" cy="6595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0" name="Google Shape;1240;p50"/>
          <p:cNvPicPr preferRelativeResize="0"/>
          <p:nvPr/>
        </p:nvPicPr>
        <p:blipFill rotWithShape="1">
          <a:blip r:embed="rId7">
            <a:alphaModFix/>
          </a:blip>
          <a:srcRect t="1354" r="9624" b="58573"/>
          <a:stretch/>
        </p:blipFill>
        <p:spPr>
          <a:xfrm>
            <a:off x="4871738" y="2339342"/>
            <a:ext cx="3009278" cy="6595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" name="Google Shape;1245;p51"/>
          <p:cNvSpPr/>
          <p:nvPr/>
        </p:nvSpPr>
        <p:spPr>
          <a:xfrm>
            <a:off x="0" y="868206"/>
            <a:ext cx="9144000" cy="4275300"/>
          </a:xfrm>
          <a:prstGeom prst="rect">
            <a:avLst/>
          </a:prstGeom>
          <a:solidFill>
            <a:srgbClr val="0069B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6" name="Google Shape;1246;p51"/>
          <p:cNvSpPr txBox="1"/>
          <p:nvPr/>
        </p:nvSpPr>
        <p:spPr>
          <a:xfrm>
            <a:off x="2415150" y="4610325"/>
            <a:ext cx="52353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lt1"/>
                </a:solidFill>
                <a:latin typeface="Viga"/>
                <a:ea typeface="Viga"/>
                <a:cs typeface="Viga"/>
                <a:sym typeface="Vig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Plan d’action numérique/Programmation informatique</a:t>
            </a:r>
            <a:endParaRPr>
              <a:solidFill>
                <a:schemeClr val="lt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47" name="Google Shape;1247;p51">
            <a:hlinkClick r:id="rId4"/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11975" y="1569675"/>
            <a:ext cx="2203175" cy="2855349"/>
          </a:xfrm>
          <a:prstGeom prst="rect">
            <a:avLst/>
          </a:prstGeom>
          <a:noFill/>
          <a:ln>
            <a:noFill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248" name="Google Shape;1248;p5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536875" y="1512375"/>
            <a:ext cx="2873349" cy="2494075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249" name="Google Shape;1249;p51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558200" y="1417373"/>
            <a:ext cx="3460400" cy="14540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250" name="Google Shape;1250;p51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5520225" y="2992550"/>
            <a:ext cx="3372325" cy="119115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251" name="Google Shape;1251;p51"/>
          <p:cNvSpPr txBox="1">
            <a:spLocks noGrp="1"/>
          </p:cNvSpPr>
          <p:nvPr>
            <p:ph type="title"/>
          </p:nvPr>
        </p:nvSpPr>
        <p:spPr>
          <a:xfrm>
            <a:off x="109525" y="87100"/>
            <a:ext cx="8802300" cy="708600"/>
          </a:xfrm>
          <a:prstGeom prst="rect">
            <a:avLst/>
          </a:prstGeom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Usage pédagogique de la programmation…</a:t>
            </a:r>
            <a:endParaRPr sz="25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6" name="Google Shape;1256;p52"/>
          <p:cNvSpPr txBox="1">
            <a:spLocks noGrp="1"/>
          </p:cNvSpPr>
          <p:nvPr>
            <p:ph type="title"/>
          </p:nvPr>
        </p:nvSpPr>
        <p:spPr>
          <a:xfrm>
            <a:off x="464825" y="168775"/>
            <a:ext cx="6423600" cy="642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Viga"/>
                <a:ea typeface="Viga"/>
                <a:cs typeface="Viga"/>
                <a:sym typeface="Viga"/>
              </a:rPr>
              <a:t>L’engagement de l’élève</a:t>
            </a:r>
            <a:endParaRPr sz="24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57" name="Google Shape;1257;p52"/>
          <p:cNvSpPr txBox="1">
            <a:spLocks noGrp="1"/>
          </p:cNvSpPr>
          <p:nvPr>
            <p:ph type="body" idx="1"/>
          </p:nvPr>
        </p:nvSpPr>
        <p:spPr>
          <a:xfrm>
            <a:off x="747925" y="977128"/>
            <a:ext cx="6140400" cy="270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8" name="Google Shape;1258;p52"/>
          <p:cNvSpPr/>
          <p:nvPr/>
        </p:nvSpPr>
        <p:spPr>
          <a:xfrm>
            <a:off x="3629575" y="1145438"/>
            <a:ext cx="136500" cy="221700"/>
          </a:xfrm>
          <a:prstGeom prst="rect">
            <a:avLst/>
          </a:prstGeom>
          <a:solidFill>
            <a:srgbClr val="980000"/>
          </a:solidFill>
          <a:ln w="9525" cap="flat" cmpd="sng">
            <a:solidFill>
              <a:srgbClr val="FF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highlight>
                <a:srgbClr val="FF0000"/>
              </a:highlight>
            </a:endParaRPr>
          </a:p>
        </p:txBody>
      </p:sp>
      <p:pic>
        <p:nvPicPr>
          <p:cNvPr id="1259" name="Google Shape;1259;p5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57200" y="879651"/>
            <a:ext cx="7364624" cy="4058100"/>
          </a:xfrm>
          <a:prstGeom prst="rect">
            <a:avLst/>
          </a:prstGeom>
          <a:noFill/>
          <a:ln w="38100" cap="flat" cmpd="sng">
            <a:solidFill>
              <a:srgbClr val="666666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4" name="Google Shape;1264;p53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Connaissez-vous Scratch?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65" name="Google Shape;1265;p53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8</a:t>
            </a:fld>
            <a:endParaRPr/>
          </a:p>
        </p:txBody>
      </p:sp>
      <p:pic>
        <p:nvPicPr>
          <p:cNvPr id="1266" name="Google Shape;1266;p5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294300" y="225024"/>
            <a:ext cx="1298525" cy="12985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7" name="Google Shape;1267;p5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52400" y="1675949"/>
            <a:ext cx="8839203" cy="245289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2" name="Google Shape;1272;p54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Wooclap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73" name="Google Shape;1273;p54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9</a:t>
            </a:fld>
            <a:endParaRPr/>
          </a:p>
        </p:txBody>
      </p:sp>
      <p:pic>
        <p:nvPicPr>
          <p:cNvPr id="1274" name="Google Shape;1274;p5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294300" y="225024"/>
            <a:ext cx="1298525" cy="1298525"/>
          </a:xfrm>
          <a:prstGeom prst="rect">
            <a:avLst/>
          </a:prstGeom>
          <a:noFill/>
          <a:ln>
            <a:noFill/>
          </a:ln>
        </p:spPr>
      </p:pic>
      <p:sp>
        <p:nvSpPr>
          <p:cNvPr id="1275" name="Google Shape;1275;p54"/>
          <p:cNvSpPr txBox="1"/>
          <p:nvPr/>
        </p:nvSpPr>
        <p:spPr>
          <a:xfrm>
            <a:off x="901625" y="1305200"/>
            <a:ext cx="7751700" cy="92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Ubuntu"/>
                <a:ea typeface="Ubuntu"/>
                <a:cs typeface="Ubuntu"/>
                <a:sym typeface="Ubuntu"/>
              </a:rPr>
              <a:t>Présenter les intentions pédagogiques </a:t>
            </a:r>
            <a:endParaRPr sz="24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Tutoriel </a:t>
            </a:r>
            <a:r>
              <a:rPr lang="en" sz="2400">
                <a:latin typeface="Ubuntu"/>
                <a:ea typeface="Ubuntu"/>
                <a:cs typeface="Ubuntu"/>
                <a:sym typeface="Ubuntu"/>
              </a:rPr>
              <a:t>: se créer un </a:t>
            </a:r>
            <a:r>
              <a:rPr lang="en" sz="2400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compte enseignants</a:t>
            </a:r>
            <a:r>
              <a:rPr lang="en" sz="2400">
                <a:latin typeface="Ubuntu"/>
                <a:ea typeface="Ubuntu"/>
                <a:cs typeface="Ubuntu"/>
                <a:sym typeface="Ubuntu"/>
              </a:rPr>
              <a:t> page 5</a:t>
            </a:r>
            <a:endParaRPr sz="2400"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" name="Google Shape;1280;p55"/>
          <p:cNvSpPr txBox="1">
            <a:spLocks noGrp="1"/>
          </p:cNvSpPr>
          <p:nvPr>
            <p:ph type="title"/>
          </p:nvPr>
        </p:nvSpPr>
        <p:spPr>
          <a:xfrm>
            <a:off x="655325" y="379950"/>
            <a:ext cx="7356900" cy="582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Viga"/>
                <a:ea typeface="Viga"/>
                <a:cs typeface="Viga"/>
                <a:sym typeface="Viga"/>
              </a:rPr>
              <a:t>Des outils pour s’initier à la programmation</a:t>
            </a:r>
            <a:endParaRPr sz="24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81" name="Google Shape;1281;p55"/>
          <p:cNvSpPr txBox="1">
            <a:spLocks noGrp="1"/>
          </p:cNvSpPr>
          <p:nvPr>
            <p:ph type="body" idx="1"/>
          </p:nvPr>
        </p:nvSpPr>
        <p:spPr>
          <a:xfrm>
            <a:off x="270900" y="1312800"/>
            <a:ext cx="8725800" cy="3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Jeux Blockly :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http://recitmst.qc.ca/blockly/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3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1371600" lvl="0" indent="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Sans connexion, base de la programmation, pas à pas. 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Code.org :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http://code.org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4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1371600" lvl="0" indent="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Compte d’enseignant, on suit les élèves dans leurs défis.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Scratch :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https://scratch.mit.edu/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5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1371600" lvl="2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romanL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Prêt à programmer...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lnSpc>
                <a:spcPct val="115000"/>
              </a:lnSpc>
              <a:spcBef>
                <a:spcPts val="1000"/>
              </a:spcBef>
              <a:spcAft>
                <a:spcPts val="600"/>
              </a:spcAft>
              <a:buNone/>
            </a:pP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82" name="Google Shape;1282;p5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012248" y="204576"/>
            <a:ext cx="689156" cy="665686"/>
          </a:xfrm>
          <a:prstGeom prst="rect">
            <a:avLst/>
          </a:prstGeom>
          <a:noFill/>
          <a:ln>
            <a:noFill/>
          </a:ln>
        </p:spPr>
      </p:pic>
      <p:sp>
        <p:nvSpPr>
          <p:cNvPr id="1283" name="Google Shape;1283;p55"/>
          <p:cNvSpPr/>
          <p:nvPr/>
        </p:nvSpPr>
        <p:spPr>
          <a:xfrm>
            <a:off x="-118250" y="3331631"/>
            <a:ext cx="470700" cy="3423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highlight>
                <a:srgbClr val="FF0000"/>
              </a:highlight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8" name="Google Shape;1288;p56"/>
          <p:cNvSpPr txBox="1">
            <a:spLocks noGrp="1"/>
          </p:cNvSpPr>
          <p:nvPr>
            <p:ph type="title"/>
          </p:nvPr>
        </p:nvSpPr>
        <p:spPr>
          <a:xfrm>
            <a:off x="606800" y="379950"/>
            <a:ext cx="7405500" cy="389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Viga"/>
                <a:ea typeface="Viga"/>
                <a:cs typeface="Viga"/>
                <a:sym typeface="Viga"/>
              </a:rPr>
              <a:t>Des outils pour s’initier à la programmation</a:t>
            </a:r>
            <a:endParaRPr sz="24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89" name="Google Shape;1289;p56"/>
          <p:cNvSpPr txBox="1">
            <a:spLocks noGrp="1"/>
          </p:cNvSpPr>
          <p:nvPr>
            <p:ph type="body" idx="1"/>
          </p:nvPr>
        </p:nvSpPr>
        <p:spPr>
          <a:xfrm>
            <a:off x="270900" y="962700"/>
            <a:ext cx="8725800" cy="399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457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000000"/>
                </a:solidFill>
                <a:latin typeface="Ubuntu"/>
                <a:ea typeface="Ubuntu"/>
                <a:cs typeface="Ubuntu"/>
                <a:sym typeface="Ubuntu"/>
              </a:rPr>
              <a:t>Jeux Blockly : </a:t>
            </a:r>
            <a:r>
              <a:rPr lang="en" sz="2000" u="sng">
                <a:solidFill>
                  <a:srgbClr val="000000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http://recitmst.qc.ca/blockly/</a:t>
            </a:r>
            <a:endParaRPr sz="2000" u="sng">
              <a:solidFill>
                <a:srgbClr val="000000"/>
              </a:solidFill>
              <a:latin typeface="Ubuntu"/>
              <a:ea typeface="Ubuntu"/>
              <a:cs typeface="Ubuntu"/>
              <a:sym typeface="Ubuntu"/>
              <a:hlinkClick r:id="rId3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914400" lvl="0" indent="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solidFill>
                <a:srgbClr val="000000"/>
              </a:solidFill>
              <a:latin typeface="Nixie One"/>
              <a:ea typeface="Nixie One"/>
              <a:cs typeface="Nixie One"/>
              <a:sym typeface="Nixie One"/>
            </a:endParaRPr>
          </a:p>
          <a:p>
            <a:pPr marL="457200" lvl="0" indent="0" algn="l" rtl="0">
              <a:lnSpc>
                <a:spcPct val="115000"/>
              </a:lnSpc>
              <a:spcBef>
                <a:spcPts val="1100"/>
              </a:spcBef>
              <a:spcAft>
                <a:spcPts val="600"/>
              </a:spcAft>
              <a:buNone/>
            </a:pPr>
            <a:endParaRPr sz="1800"/>
          </a:p>
        </p:txBody>
      </p:sp>
      <p:pic>
        <p:nvPicPr>
          <p:cNvPr id="1290" name="Google Shape;1290;p56" descr="blockly.gif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847650" y="1663406"/>
            <a:ext cx="3861788" cy="2915194"/>
          </a:xfrm>
          <a:prstGeom prst="rect">
            <a:avLst/>
          </a:prstGeom>
          <a:noFill/>
          <a:ln w="38100" cap="flat" cmpd="sng">
            <a:solidFill>
              <a:srgbClr val="595959"/>
            </a:solidFill>
            <a:prstDash val="solid"/>
            <a:round/>
            <a:headEnd type="none" w="sm" len="sm"/>
            <a:tailEnd type="none" w="sm" len="sm"/>
          </a:ln>
        </p:spPr>
      </p:pic>
      <p:sp>
        <p:nvSpPr>
          <p:cNvPr id="1291" name="Google Shape;1291;p56"/>
          <p:cNvSpPr txBox="1"/>
          <p:nvPr/>
        </p:nvSpPr>
        <p:spPr>
          <a:xfrm>
            <a:off x="843200" y="1684025"/>
            <a:ext cx="2732100" cy="28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Sans connexion</a:t>
            </a:r>
            <a:endParaRPr sz="18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Sans installation</a:t>
            </a:r>
            <a:endParaRPr sz="18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Base de programmation par blocs</a:t>
            </a:r>
            <a:endParaRPr sz="18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Évolutif</a:t>
            </a:r>
            <a:endParaRPr sz="18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Addictif ;-)</a:t>
            </a:r>
            <a:endParaRPr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92" name="Google Shape;1292;p5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077823" y="103289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7" name="Google Shape;1297;p57"/>
          <p:cNvSpPr txBox="1">
            <a:spLocks noGrp="1"/>
          </p:cNvSpPr>
          <p:nvPr>
            <p:ph type="title"/>
          </p:nvPr>
        </p:nvSpPr>
        <p:spPr>
          <a:xfrm>
            <a:off x="777250" y="379950"/>
            <a:ext cx="7235100" cy="582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Viga"/>
                <a:ea typeface="Viga"/>
                <a:cs typeface="Viga"/>
                <a:sym typeface="Viga"/>
              </a:rPr>
              <a:t>Des outils pour s’initier à la programmation</a:t>
            </a:r>
            <a:endParaRPr sz="24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98" name="Google Shape;1298;p57"/>
          <p:cNvSpPr txBox="1">
            <a:spLocks noGrp="1"/>
          </p:cNvSpPr>
          <p:nvPr>
            <p:ph type="body" idx="1"/>
          </p:nvPr>
        </p:nvSpPr>
        <p:spPr>
          <a:xfrm>
            <a:off x="270900" y="1312800"/>
            <a:ext cx="8725800" cy="3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000000"/>
                </a:solidFill>
                <a:latin typeface="Ubuntu"/>
                <a:ea typeface="Ubuntu"/>
                <a:cs typeface="Ubuntu"/>
                <a:sym typeface="Ubuntu"/>
              </a:rPr>
              <a:t>Code.org : </a:t>
            </a:r>
            <a:r>
              <a:rPr lang="en" sz="2000" u="sng">
                <a:solidFill>
                  <a:srgbClr val="000000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http://code.org</a:t>
            </a:r>
            <a:endParaRPr sz="2000" u="sng">
              <a:solidFill>
                <a:srgbClr val="000000"/>
              </a:solidFill>
              <a:latin typeface="Ubuntu"/>
              <a:ea typeface="Ubuntu"/>
              <a:cs typeface="Ubuntu"/>
              <a:sym typeface="Ubuntu"/>
              <a:hlinkClick r:id="rId3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914400" lvl="0" indent="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solidFill>
                <a:srgbClr val="000000"/>
              </a:solidFill>
              <a:latin typeface="Nixie One"/>
              <a:ea typeface="Nixie One"/>
              <a:cs typeface="Nixie One"/>
              <a:sym typeface="Nixie One"/>
            </a:endParaRPr>
          </a:p>
          <a:p>
            <a:pPr marL="457200" lvl="0" indent="0" algn="l" rtl="0">
              <a:lnSpc>
                <a:spcPct val="115000"/>
              </a:lnSpc>
              <a:spcBef>
                <a:spcPts val="1100"/>
              </a:spcBef>
              <a:spcAft>
                <a:spcPts val="600"/>
              </a:spcAft>
              <a:buNone/>
            </a:pPr>
            <a:endParaRPr sz="1800"/>
          </a:p>
        </p:txBody>
      </p:sp>
      <p:pic>
        <p:nvPicPr>
          <p:cNvPr id="1299" name="Google Shape;1299;p57" descr="code_org.gif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67525" y="2180230"/>
            <a:ext cx="4143055" cy="2631393"/>
          </a:xfrm>
          <a:prstGeom prst="rect">
            <a:avLst/>
          </a:prstGeom>
          <a:noFill/>
          <a:ln w="38100" cap="flat" cmpd="sng">
            <a:solidFill>
              <a:srgbClr val="595959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300" name="Google Shape;1300;p57"/>
          <p:cNvSpPr txBox="1"/>
          <p:nvPr/>
        </p:nvSpPr>
        <p:spPr>
          <a:xfrm>
            <a:off x="648650" y="2237119"/>
            <a:ext cx="2532000" cy="25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Compte enseignant</a:t>
            </a:r>
            <a:endParaRPr sz="18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Suivi des élèves</a:t>
            </a:r>
            <a:endParaRPr sz="18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Tous âges</a:t>
            </a:r>
            <a:endParaRPr sz="18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Ludique (thèmes)</a:t>
            </a:r>
            <a:endParaRPr sz="18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Tutoriel</a:t>
            </a:r>
            <a:endParaRPr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01" name="Google Shape;1301;p57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072723" y="178195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6" name="Google Shape;1306;p58"/>
          <p:cNvSpPr txBox="1">
            <a:spLocks noGrp="1"/>
          </p:cNvSpPr>
          <p:nvPr>
            <p:ph type="body" idx="1"/>
          </p:nvPr>
        </p:nvSpPr>
        <p:spPr>
          <a:xfrm>
            <a:off x="599700" y="873125"/>
            <a:ext cx="7089000" cy="4147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rgbClr val="FAA22A"/>
              </a:buClr>
              <a:buSzPts val="2000"/>
              <a:buFont typeface="Ubuntu"/>
              <a:buAutoNum type="arabicPeriod"/>
            </a:pPr>
            <a:r>
              <a:rPr lang="en" sz="2000" i="0" u="sng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www.scratch.mit.edu</a:t>
            </a:r>
            <a:endParaRPr sz="2000" i="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 i="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2</a:t>
            </a:r>
            <a:r>
              <a:rPr lang="en" sz="2000" i="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.	</a:t>
            </a:r>
            <a:r>
              <a:rPr lang="en" sz="20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« </a:t>
            </a:r>
            <a:r>
              <a:rPr lang="en" sz="2000" i="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Créer</a:t>
            </a:r>
            <a:r>
              <a:rPr lang="en" sz="20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 »</a:t>
            </a:r>
            <a:r>
              <a:rPr lang="en" sz="2000" i="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 en haut à gauche</a:t>
            </a:r>
            <a:endParaRPr sz="2000" i="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 i="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3</a:t>
            </a:r>
            <a:r>
              <a:rPr lang="en" sz="2000" i="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.	</a:t>
            </a:r>
            <a:r>
              <a:rPr lang="en" sz="2000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Choisir la langue en haut à gauche </a:t>
            </a:r>
            <a:endParaRPr sz="20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4. 	Enregistrement automatique</a:t>
            </a:r>
            <a:endParaRPr sz="20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>
              <a:solidFill>
                <a:srgbClr val="4A86E8"/>
              </a:solidFill>
            </a:endParaRPr>
          </a:p>
        </p:txBody>
      </p:sp>
      <p:sp>
        <p:nvSpPr>
          <p:cNvPr id="1307" name="Google Shape;1307;p58"/>
          <p:cNvSpPr txBox="1"/>
          <p:nvPr/>
        </p:nvSpPr>
        <p:spPr>
          <a:xfrm>
            <a:off x="1737175" y="250856"/>
            <a:ext cx="5341200" cy="62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À vos claviers!</a:t>
            </a:r>
            <a:endParaRPr sz="24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08" name="Google Shape;1308;p5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09" name="Google Shape;1309;p5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519775" y="2633250"/>
            <a:ext cx="1150500" cy="36572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310" name="Google Shape;1310;p58"/>
          <p:cNvCxnSpPr/>
          <p:nvPr/>
        </p:nvCxnSpPr>
        <p:spPr>
          <a:xfrm flipH="1">
            <a:off x="6608100" y="2067300"/>
            <a:ext cx="692700" cy="489300"/>
          </a:xfrm>
          <a:prstGeom prst="straightConnector1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" name="Google Shape;1315;p59"/>
          <p:cNvSpPr txBox="1">
            <a:spLocks noGrp="1"/>
          </p:cNvSpPr>
          <p:nvPr>
            <p:ph type="title"/>
          </p:nvPr>
        </p:nvSpPr>
        <p:spPr>
          <a:xfrm>
            <a:off x="655325" y="379950"/>
            <a:ext cx="7356900" cy="582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Viga"/>
                <a:ea typeface="Viga"/>
                <a:cs typeface="Viga"/>
                <a:sym typeface="Viga"/>
              </a:rPr>
              <a:t>S’initier à la programmation Scratch</a:t>
            </a:r>
            <a:endParaRPr sz="24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16" name="Google Shape;1316;p59"/>
          <p:cNvSpPr txBox="1">
            <a:spLocks noGrp="1"/>
          </p:cNvSpPr>
          <p:nvPr>
            <p:ph type="body" idx="1"/>
          </p:nvPr>
        </p:nvSpPr>
        <p:spPr>
          <a:xfrm>
            <a:off x="270900" y="1312800"/>
            <a:ext cx="8725800" cy="3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6731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Scratch :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https://scratch.mit.edu/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3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914400" lvl="0" indent="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0" indent="0" algn="l" rtl="0">
              <a:lnSpc>
                <a:spcPct val="115000"/>
              </a:lnSpc>
              <a:spcBef>
                <a:spcPts val="11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lnSpc>
                <a:spcPct val="115000"/>
              </a:lnSpc>
              <a:spcBef>
                <a:spcPts val="1100"/>
              </a:spcBef>
              <a:spcAft>
                <a:spcPts val="600"/>
              </a:spcAft>
              <a:buNone/>
            </a:pP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17" name="Google Shape;1317;p5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012248" y="204576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8" name="Google Shape;1318;p5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0" y="22928"/>
            <a:ext cx="9144002" cy="5097644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319" name="Google Shape;1319;p59"/>
          <p:cNvCxnSpPr/>
          <p:nvPr/>
        </p:nvCxnSpPr>
        <p:spPr>
          <a:xfrm>
            <a:off x="7410100" y="4466750"/>
            <a:ext cx="899700" cy="420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  <p:sp>
        <p:nvSpPr>
          <p:cNvPr id="1320" name="Google Shape;1320;p59"/>
          <p:cNvSpPr txBox="1"/>
          <p:nvPr/>
        </p:nvSpPr>
        <p:spPr>
          <a:xfrm>
            <a:off x="6424500" y="3990350"/>
            <a:ext cx="13104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Dosis"/>
                <a:ea typeface="Dosis"/>
                <a:cs typeface="Dosis"/>
                <a:sym typeface="Dosis"/>
              </a:rPr>
              <a:t>1.Choisir un lutin.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cxnSp>
        <p:nvCxnSpPr>
          <p:cNvPr id="1321" name="Google Shape;1321;p59"/>
          <p:cNvCxnSpPr/>
          <p:nvPr/>
        </p:nvCxnSpPr>
        <p:spPr>
          <a:xfrm>
            <a:off x="8053450" y="4390550"/>
            <a:ext cx="899700" cy="420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  <p:sp>
        <p:nvSpPr>
          <p:cNvPr id="1322" name="Google Shape;1322;p59"/>
          <p:cNvSpPr txBox="1"/>
          <p:nvPr/>
        </p:nvSpPr>
        <p:spPr>
          <a:xfrm>
            <a:off x="7832600" y="3950525"/>
            <a:ext cx="13104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Dosis"/>
                <a:ea typeface="Dosis"/>
                <a:cs typeface="Dosis"/>
                <a:sym typeface="Dosis"/>
              </a:rPr>
              <a:t>2.Choisir a-plan.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cxnSp>
        <p:nvCxnSpPr>
          <p:cNvPr id="1323" name="Google Shape;1323;p59"/>
          <p:cNvCxnSpPr/>
          <p:nvPr/>
        </p:nvCxnSpPr>
        <p:spPr>
          <a:xfrm rot="10800000">
            <a:off x="273750" y="619950"/>
            <a:ext cx="1517400" cy="6219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  <p:sp>
        <p:nvSpPr>
          <p:cNvPr id="1324" name="Google Shape;1324;p59"/>
          <p:cNvSpPr txBox="1"/>
          <p:nvPr/>
        </p:nvSpPr>
        <p:spPr>
          <a:xfrm>
            <a:off x="1906800" y="1134300"/>
            <a:ext cx="25815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Dosis"/>
                <a:ea typeface="Dosis"/>
                <a:cs typeface="Dosis"/>
                <a:sym typeface="Dosis"/>
              </a:rPr>
              <a:t>3.Déplacer les blocs ici.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cxnSp>
        <p:nvCxnSpPr>
          <p:cNvPr id="1325" name="Google Shape;1325;p59"/>
          <p:cNvCxnSpPr/>
          <p:nvPr/>
        </p:nvCxnSpPr>
        <p:spPr>
          <a:xfrm rot="10800000" flipH="1">
            <a:off x="5626350" y="439800"/>
            <a:ext cx="856800" cy="463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  <p:sp>
        <p:nvSpPr>
          <p:cNvPr id="1326" name="Google Shape;1326;p59"/>
          <p:cNvSpPr txBox="1"/>
          <p:nvPr/>
        </p:nvSpPr>
        <p:spPr>
          <a:xfrm>
            <a:off x="4322100" y="1007175"/>
            <a:ext cx="20145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Dosis"/>
                <a:ea typeface="Dosis"/>
                <a:cs typeface="Dosis"/>
                <a:sym typeface="Dosis"/>
              </a:rPr>
              <a:t>4.Démarrer le programme avec le drapeau vert.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" name="Google Shape;1331;p6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1332" name="Google Shape;1332;p60"/>
          <p:cNvGraphicFramePr/>
          <p:nvPr/>
        </p:nvGraphicFramePr>
        <p:xfrm>
          <a:off x="681550" y="3240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{8BA238A1-EB7F-4212-AC84-277387F41D87}</a:tableStyleId>
              </a:tblPr>
              <a:tblGrid>
                <a:gridCol w="4580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6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9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972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0">
                        <a:latin typeface="Viga"/>
                        <a:ea typeface="Viga"/>
                        <a:cs typeface="Viga"/>
                        <a:sym typeface="Viga"/>
                      </a:endParaRPr>
                    </a:p>
                  </a:txBody>
                  <a:tcPr marL="91425" marR="91425" marT="91425" marB="91425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u="sng">
                          <a:solidFill>
                            <a:schemeClr val="hlink"/>
                          </a:solidFill>
                          <a:latin typeface="Viga"/>
                          <a:ea typeface="Viga"/>
                          <a:cs typeface="Viga"/>
                          <a:sym typeface="Viga"/>
                          <a:hlinkClick r:id="rId4"/>
                        </a:rPr>
                        <a:t>Compte individuel</a:t>
                      </a:r>
                      <a:endParaRPr sz="2000">
                        <a:latin typeface="Viga"/>
                        <a:ea typeface="Viga"/>
                        <a:cs typeface="Viga"/>
                        <a:sym typeface="Viga"/>
                      </a:endParaRPr>
                    </a:p>
                  </a:txBody>
                  <a:tcPr marL="91425" marR="91425" marT="91425" marB="91425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u="sng">
                          <a:solidFill>
                            <a:schemeClr val="hlink"/>
                          </a:solidFill>
                          <a:latin typeface="Viga"/>
                          <a:ea typeface="Viga"/>
                          <a:cs typeface="Viga"/>
                          <a:sym typeface="Viga"/>
                          <a:hlinkClick r:id="rId4"/>
                        </a:rPr>
                        <a:t>Compte enseignant</a:t>
                      </a:r>
                      <a:endParaRPr sz="2000">
                        <a:latin typeface="Viga"/>
                        <a:ea typeface="Viga"/>
                        <a:cs typeface="Viga"/>
                        <a:sym typeface="Viga"/>
                      </a:endParaRPr>
                    </a:p>
                  </a:txBody>
                  <a:tcPr marL="91425" marR="91425" marT="91425" marB="91425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18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</a:rPr>
                        <a:t>Tutoriels</a:t>
                      </a:r>
                      <a:endParaRPr>
                        <a:solidFill>
                          <a:schemeClr val="accent1"/>
                        </a:solidFill>
                      </a:endParaRPr>
                    </a:p>
                  </a:txBody>
                  <a:tcPr marL="91425" marR="91425" marT="91425" marB="91425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b="1">
                          <a:solidFill>
                            <a:schemeClr val="accent1"/>
                          </a:solidFill>
                        </a:rPr>
                        <a:t>x</a:t>
                      </a:r>
                      <a:endParaRPr b="1">
                        <a:solidFill>
                          <a:schemeClr val="accent1"/>
                        </a:solidFill>
                      </a:endParaRPr>
                    </a:p>
                  </a:txBody>
                  <a:tcPr marL="91425" marR="91425" marT="91425" marB="91425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b="1">
                          <a:solidFill>
                            <a:schemeClr val="accent1"/>
                          </a:solidFill>
                        </a:rPr>
                        <a:t>x</a:t>
                      </a:r>
                      <a:endParaRPr b="1">
                        <a:solidFill>
                          <a:schemeClr val="accent1"/>
                        </a:solidFill>
                      </a:endParaRPr>
                    </a:p>
                  </a:txBody>
                  <a:tcPr marL="91425" marR="91425" marT="91425" marB="91425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773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</a:rPr>
                        <a:t>L’élève doit se créer un compte avec une adresse courriel qu’il doit valider. </a:t>
                      </a:r>
                      <a:endParaRPr>
                        <a:solidFill>
                          <a:schemeClr val="accent1"/>
                        </a:solidFill>
                      </a:endParaRPr>
                    </a:p>
                  </a:txBody>
                  <a:tcPr marL="91425" marR="91425" marT="91425" marB="91425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b="1">
                          <a:solidFill>
                            <a:schemeClr val="accent1"/>
                          </a:solidFill>
                        </a:rPr>
                        <a:t>x</a:t>
                      </a:r>
                      <a:endParaRPr b="1">
                        <a:solidFill>
                          <a:schemeClr val="accent1"/>
                        </a:solidFill>
                      </a:endParaRPr>
                    </a:p>
                  </a:txBody>
                  <a:tcPr marL="91425" marR="91425" marT="91425" marB="91425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b="1">
                        <a:solidFill>
                          <a:schemeClr val="accent1"/>
                        </a:solidFill>
                      </a:endParaRPr>
                    </a:p>
                  </a:txBody>
                  <a:tcPr marL="91425" marR="91425" marT="91425" marB="91425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073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</a:rPr>
                        <a:t>L’enseignant partage un code et l’élève n’a pas d’informations personnelles à fournir.</a:t>
                      </a:r>
                      <a:endParaRPr>
                        <a:solidFill>
                          <a:schemeClr val="accent1"/>
                        </a:solidFill>
                      </a:endParaRPr>
                    </a:p>
                  </a:txBody>
                  <a:tcPr marL="91425" marR="91425" marT="91425" marB="91425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b="1">
                        <a:solidFill>
                          <a:schemeClr val="accent1"/>
                        </a:solidFill>
                      </a:endParaRPr>
                    </a:p>
                  </a:txBody>
                  <a:tcPr marL="91425" marR="91425" marT="91425" marB="91425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b="1">
                          <a:solidFill>
                            <a:schemeClr val="accent1"/>
                          </a:solidFill>
                        </a:rPr>
                        <a:t>x</a:t>
                      </a:r>
                      <a:endParaRPr b="1">
                        <a:solidFill>
                          <a:schemeClr val="accent1"/>
                        </a:solidFill>
                      </a:endParaRPr>
                    </a:p>
                  </a:txBody>
                  <a:tcPr marL="91425" marR="91425" marT="91425" marB="91425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773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</a:rPr>
                        <a:t>Dans le Studio de l’enseignant, tous les travaux sont visibles.</a:t>
                      </a:r>
                      <a:endParaRPr>
                        <a:solidFill>
                          <a:schemeClr val="accent1"/>
                        </a:solidFill>
                      </a:endParaRPr>
                    </a:p>
                  </a:txBody>
                  <a:tcPr marL="91425" marR="91425" marT="91425" marB="91425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b="1">
                        <a:solidFill>
                          <a:schemeClr val="accent1"/>
                        </a:solidFill>
                      </a:endParaRPr>
                    </a:p>
                  </a:txBody>
                  <a:tcPr marL="91425" marR="91425" marT="91425" marB="91425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b="1">
                          <a:solidFill>
                            <a:schemeClr val="accent1"/>
                          </a:solidFill>
                        </a:rPr>
                        <a:t>x</a:t>
                      </a:r>
                      <a:endParaRPr b="1">
                        <a:solidFill>
                          <a:schemeClr val="accent1"/>
                        </a:solidFill>
                      </a:endParaRPr>
                    </a:p>
                  </a:txBody>
                  <a:tcPr marL="91425" marR="91425" marT="91425" marB="91425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402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</a:rPr>
                        <a:t>Permet de partager un programme débuté.</a:t>
                      </a:r>
                      <a:endParaRPr>
                        <a:solidFill>
                          <a:schemeClr val="accent1"/>
                        </a:solidFill>
                      </a:endParaRPr>
                    </a:p>
                  </a:txBody>
                  <a:tcPr marL="91425" marR="91425" marT="91425" marB="91425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b="1">
                        <a:solidFill>
                          <a:schemeClr val="accent1"/>
                        </a:solidFill>
                      </a:endParaRPr>
                    </a:p>
                  </a:txBody>
                  <a:tcPr marL="91425" marR="91425" marT="91425" marB="91425"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b="1">
                          <a:solidFill>
                            <a:schemeClr val="accent1"/>
                          </a:solidFill>
                        </a:rPr>
                        <a:t>x</a:t>
                      </a:r>
                      <a:endParaRPr b="1">
                        <a:solidFill>
                          <a:schemeClr val="accent1"/>
                        </a:solidFill>
                      </a:endParaRPr>
                    </a:p>
                  </a:txBody>
                  <a:tcPr marL="91425" marR="91425" marT="91425" marB="91425"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333" name="Google Shape;1333;p60"/>
          <p:cNvSpPr txBox="1"/>
          <p:nvPr/>
        </p:nvSpPr>
        <p:spPr>
          <a:xfrm>
            <a:off x="719775" y="4593575"/>
            <a:ext cx="64437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solidFill>
                  <a:schemeClr val="dk2"/>
                </a:solidFill>
                <a:highlight>
                  <a:srgbClr val="FFFF00"/>
                </a:highlight>
                <a:latin typeface="Ubuntu"/>
                <a:ea typeface="Ubuntu"/>
                <a:cs typeface="Ubuntu"/>
                <a:sym typeface="Ubuntu"/>
              </a:rPr>
              <a:t>Tester la création d’un compte avec un « Studio »</a:t>
            </a:r>
            <a:endParaRPr b="1">
              <a:solidFill>
                <a:schemeClr val="dk2"/>
              </a:solidFill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8" name="Google Shape;1338;p61"/>
          <p:cNvSpPr/>
          <p:nvPr/>
        </p:nvSpPr>
        <p:spPr>
          <a:xfrm rot="1206798">
            <a:off x="6711781" y="2150184"/>
            <a:ext cx="2571845" cy="1439297"/>
          </a:xfrm>
          <a:prstGeom prst="wedgeRoundRectCallout">
            <a:avLst>
              <a:gd name="adj1" fmla="val -23658"/>
              <a:gd name="adj2" fmla="val 86916"/>
              <a:gd name="adj3" fmla="val 0"/>
            </a:avLst>
          </a:prstGeom>
          <a:solidFill>
            <a:schemeClr val="lt2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" name="Google Shape;1339;p61"/>
          <p:cNvSpPr txBox="1"/>
          <p:nvPr/>
        </p:nvSpPr>
        <p:spPr>
          <a:xfrm>
            <a:off x="373025" y="1138325"/>
            <a:ext cx="8545200" cy="37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0-Choisir un bloc de départ « Événements »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1-Choisir un lutin (Sprite)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2-Choix d’un arrière-plan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3-Écrire un dialogue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4-Déplacement 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5-Animation avec un changement de costume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6-Ajouter le bloc « Son » pour ajouter du bruit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7-Images libres de droit dans Google ou </a:t>
            </a:r>
            <a:r>
              <a:rPr lang="en" sz="24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Pixabay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Créativité et exploration!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40" name="Google Shape;1340;p6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843650" y="295725"/>
            <a:ext cx="1949563" cy="1439326"/>
          </a:xfrm>
          <a:prstGeom prst="rect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341" name="Google Shape;1341;p61"/>
          <p:cNvSpPr txBox="1"/>
          <p:nvPr/>
        </p:nvSpPr>
        <p:spPr>
          <a:xfrm>
            <a:off x="905775" y="295725"/>
            <a:ext cx="55065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Défi 1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Projet Scratch : </a:t>
            </a:r>
            <a:r>
              <a:rPr lang="en" sz="12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5"/>
              </a:rPr>
              <a:t>https://scratch.mit.edu/projects/298029557</a:t>
            </a: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2400">
              <a:solidFill>
                <a:srgbClr val="FF9900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342" name="Google Shape;1342;p6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164648" y="43201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43" name="Google Shape;1343;p61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1261668">
            <a:off x="6859644" y="2302025"/>
            <a:ext cx="2276099" cy="11356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8" name="Google Shape;1348;p62"/>
          <p:cNvSpPr/>
          <p:nvPr/>
        </p:nvSpPr>
        <p:spPr>
          <a:xfrm rot="1206798">
            <a:off x="3689031" y="1475759"/>
            <a:ext cx="2571845" cy="1439297"/>
          </a:xfrm>
          <a:prstGeom prst="wedgeRoundRectCallout">
            <a:avLst>
              <a:gd name="adj1" fmla="val -23658"/>
              <a:gd name="adj2" fmla="val 86916"/>
              <a:gd name="adj3" fmla="val 0"/>
            </a:avLst>
          </a:prstGeom>
          <a:solidFill>
            <a:schemeClr val="lt2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492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" name="Google Shape;1349;p62"/>
          <p:cNvSpPr txBox="1"/>
          <p:nvPr/>
        </p:nvSpPr>
        <p:spPr>
          <a:xfrm rot="1160885">
            <a:off x="2221762" y="1661234"/>
            <a:ext cx="5506383" cy="9843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Pause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10 h 15 à 10 h 30</a:t>
            </a: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350" name="Google Shape;1350;p6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164648" y="43201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51" name="Google Shape;1351;p6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583125" y="2799700"/>
            <a:ext cx="2107325" cy="17622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56" name="Google Shape;1356;p6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164648" y="4320108"/>
            <a:ext cx="689156" cy="665686"/>
          </a:xfrm>
          <a:prstGeom prst="rect">
            <a:avLst/>
          </a:prstGeom>
          <a:noFill/>
          <a:ln>
            <a:noFill/>
          </a:ln>
        </p:spPr>
      </p:pic>
      <p:sp>
        <p:nvSpPr>
          <p:cNvPr id="1357" name="Google Shape;1357;p63"/>
          <p:cNvSpPr txBox="1"/>
          <p:nvPr/>
        </p:nvSpPr>
        <p:spPr>
          <a:xfrm>
            <a:off x="227150" y="1083700"/>
            <a:ext cx="5886900" cy="3879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b="1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4 options :</a:t>
            </a:r>
            <a:endParaRPr sz="2400" b="1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ENA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Mur collaboratif DigiPad sur le site de </a:t>
            </a:r>
            <a:r>
              <a:rPr lang="en" sz="2400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La Digitale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 b="1">
              <a:solidFill>
                <a:schemeClr val="accent1"/>
              </a:solidFill>
              <a:latin typeface="Viga"/>
              <a:ea typeface="Viga"/>
              <a:cs typeface="Viga"/>
              <a:sym typeface="Viga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Ubuntu"/>
              <a:buChar char="●"/>
            </a:pPr>
            <a:r>
              <a:rPr lang="en" sz="24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Formulaire </a:t>
            </a:r>
            <a:r>
              <a:rPr lang="en" sz="24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Google</a:t>
            </a: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Ubuntu"/>
              <a:buChar char="●"/>
            </a:pPr>
            <a:r>
              <a:rPr lang="en" sz="2400" u="sng">
                <a:solidFill>
                  <a:schemeClr val="hlink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  <a:hlinkClick r:id="rId6"/>
              </a:rPr>
              <a:t>Forms Microsoft</a:t>
            </a:r>
            <a:endParaRPr sz="24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 b="1">
              <a:solidFill>
                <a:schemeClr val="accent1"/>
              </a:solidFill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58" name="Google Shape;1358;p63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6223275" y="829450"/>
            <a:ext cx="2822100" cy="2822100"/>
          </a:xfrm>
          <a:prstGeom prst="rect">
            <a:avLst/>
          </a:prstGeom>
          <a:noFill/>
          <a:ln>
            <a:noFill/>
          </a:ln>
        </p:spPr>
      </p:pic>
      <p:sp>
        <p:nvSpPr>
          <p:cNvPr id="1359" name="Google Shape;1359;p63"/>
          <p:cNvSpPr txBox="1"/>
          <p:nvPr/>
        </p:nvSpPr>
        <p:spPr>
          <a:xfrm>
            <a:off x="161750" y="194100"/>
            <a:ext cx="87423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</a:rPr>
              <a:t>Comment récupérer le lien d’un programme?</a:t>
            </a:r>
            <a:endParaRPr sz="2800">
              <a:solidFill>
                <a:schemeClr val="accent1"/>
              </a:solidFill>
              <a:latin typeface="Viga"/>
              <a:ea typeface="Viga"/>
              <a:cs typeface="Viga"/>
              <a:sym typeface="Viga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4" name="Google Shape;1364;p64"/>
          <p:cNvSpPr txBox="1"/>
          <p:nvPr/>
        </p:nvSpPr>
        <p:spPr>
          <a:xfrm>
            <a:off x="514400" y="196591"/>
            <a:ext cx="8420700" cy="130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Défi 2</a:t>
            </a:r>
            <a:endParaRPr sz="24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Géométrie : Construction et description des figures planes</a:t>
            </a:r>
            <a:endParaRPr sz="24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animation</a:t>
            </a:r>
            <a:endParaRPr sz="12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endParaRPr/>
          </a:p>
        </p:txBody>
      </p:sp>
      <p:pic>
        <p:nvPicPr>
          <p:cNvPr id="1365" name="Google Shape;1365;p6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581200" y="1330551"/>
            <a:ext cx="2650824" cy="2269349"/>
          </a:xfrm>
          <a:prstGeom prst="rect">
            <a:avLst/>
          </a:prstGeom>
          <a:noFill/>
          <a:ln w="381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66" name="Google Shape;1366;p6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66250" y="1330550"/>
            <a:ext cx="2993633" cy="2269350"/>
          </a:xfrm>
          <a:prstGeom prst="rect">
            <a:avLst/>
          </a:prstGeom>
          <a:noFill/>
          <a:ln w="381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67" name="Google Shape;1367;p64"/>
          <p:cNvPicPr preferRelativeResize="0"/>
          <p:nvPr/>
        </p:nvPicPr>
        <p:blipFill rotWithShape="1">
          <a:blip r:embed="rId6">
            <a:alphaModFix/>
          </a:blip>
          <a:srcRect r="37725"/>
          <a:stretch/>
        </p:blipFill>
        <p:spPr>
          <a:xfrm>
            <a:off x="555400" y="1649950"/>
            <a:ext cx="1076925" cy="1057650"/>
          </a:xfrm>
          <a:prstGeom prst="rect">
            <a:avLst/>
          </a:prstGeom>
          <a:noFill/>
          <a:ln w="381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68" name="Google Shape;1368;p64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4783800" y="3803260"/>
            <a:ext cx="1729275" cy="1241450"/>
          </a:xfrm>
          <a:prstGeom prst="rect">
            <a:avLst/>
          </a:prstGeom>
          <a:noFill/>
          <a:ln w="381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69" name="Google Shape;1369;p64"/>
          <p:cNvPicPr preferRelativeResize="0"/>
          <p:nvPr/>
        </p:nvPicPr>
        <p:blipFill rotWithShape="1">
          <a:blip r:embed="rId8">
            <a:alphaModFix/>
          </a:blip>
          <a:srcRect r="20835"/>
          <a:stretch/>
        </p:blipFill>
        <p:spPr>
          <a:xfrm>
            <a:off x="3683775" y="3909450"/>
            <a:ext cx="1264725" cy="861450"/>
          </a:xfrm>
          <a:prstGeom prst="rect">
            <a:avLst/>
          </a:prstGeom>
          <a:noFill/>
          <a:ln w="381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4" name="Google Shape;1374;p65"/>
          <p:cNvSpPr txBox="1"/>
          <p:nvPr/>
        </p:nvSpPr>
        <p:spPr>
          <a:xfrm>
            <a:off x="299400" y="990775"/>
            <a:ext cx="8545200" cy="37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2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1</a:t>
            </a:r>
            <a:r>
              <a:rPr lang="en" sz="2200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-Bloc « Événement » pour partir le programme</a:t>
            </a:r>
            <a:endParaRPr sz="22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200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2-Écrire une phrase pour introduire le sujet</a:t>
            </a:r>
            <a:endParaRPr sz="22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200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3-Déplacement</a:t>
            </a:r>
            <a:endParaRPr sz="22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200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4-Bloc « Stylo » position d’écriture, couleur, taille</a:t>
            </a:r>
            <a:endParaRPr sz="22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2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5-Ajouter le bloc « Attendre » pour ralentir le mvt</a:t>
            </a: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Créativité et exploration!</a:t>
            </a: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*Efficience d’un programme : </a:t>
            </a: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Trouver les régularités</a:t>
            </a: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*Fonction du « Sac à dos » pour copier</a:t>
            </a:r>
            <a:endParaRPr sz="22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SAÉ : Frise </a:t>
            </a:r>
            <a:r>
              <a:rPr lang="en" sz="2200">
                <a:solidFill>
                  <a:schemeClr val="accent1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(</a:t>
            </a:r>
            <a:r>
              <a:rPr lang="en" sz="220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3"/>
              </a:rPr>
              <a:t>cahier de l’élève</a:t>
            </a:r>
            <a:r>
              <a:rPr lang="en" sz="22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 - </a:t>
            </a:r>
            <a:r>
              <a:rPr lang="en" sz="220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4"/>
              </a:rPr>
              <a:t>Guide enseignant</a:t>
            </a:r>
            <a:r>
              <a:rPr lang="en" sz="2200">
                <a:solidFill>
                  <a:schemeClr val="accent1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)</a:t>
            </a:r>
            <a:endParaRPr sz="2200">
              <a:solidFill>
                <a:schemeClr val="accent1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75" name="Google Shape;1375;p65"/>
          <p:cNvSpPr txBox="1"/>
          <p:nvPr/>
        </p:nvSpPr>
        <p:spPr>
          <a:xfrm>
            <a:off x="905775" y="142075"/>
            <a:ext cx="55065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Défi 2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 b="1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5"/>
              </a:rPr>
              <a:t>Programme Scratch : « carré »</a:t>
            </a: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376" name="Google Shape;1376;p6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7" name="Google Shape;1377;p65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6689325" y="238776"/>
            <a:ext cx="2412775" cy="37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8" name="Google Shape;1378;p65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6895688" y="4167688"/>
            <a:ext cx="2447925" cy="45243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3" name="Google Shape;1383;p66"/>
          <p:cNvSpPr txBox="1"/>
          <p:nvPr/>
        </p:nvSpPr>
        <p:spPr>
          <a:xfrm>
            <a:off x="1088825" y="920125"/>
            <a:ext cx="7829400" cy="397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Résolution de problèmes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Logique 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L’utilisation de variables avec des termes concrets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Rapport à l’erreur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Autorégulation du programme - rétroaction rapide et efficace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Programme soutient la validation des calculs / jeu d’essais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Comprendre ce qui derrière l’outil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Plusieurs programmes possibles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Compréhension des concepts plus en profondeur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Généralisation de calculs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Transfert vers l’algèbre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Débogage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Trousse de dépannage</a:t>
            </a:r>
            <a:r>
              <a:rPr lang="en" sz="2000">
                <a:solidFill>
                  <a:schemeClr val="accent1"/>
                </a:solidFill>
                <a:highlight>
                  <a:srgbClr val="FFFF00"/>
                </a:highlight>
                <a:latin typeface="Ubuntu"/>
                <a:ea typeface="Ubuntu"/>
                <a:cs typeface="Ubuntu"/>
                <a:sym typeface="Ubuntu"/>
              </a:rPr>
              <a:t> </a:t>
            </a:r>
            <a:endParaRPr sz="2000">
              <a:solidFill>
                <a:schemeClr val="accent1"/>
              </a:solidFill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84" name="Google Shape;1384;p66"/>
          <p:cNvSpPr txBox="1"/>
          <p:nvPr/>
        </p:nvSpPr>
        <p:spPr>
          <a:xfrm>
            <a:off x="905775" y="295725"/>
            <a:ext cx="68133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Réflexion sur la programmation</a:t>
            </a:r>
            <a:endParaRPr sz="24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385" name="Google Shape;1385;p6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920323" y="295720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0" name="Google Shape;1390;p67"/>
          <p:cNvSpPr txBox="1"/>
          <p:nvPr/>
        </p:nvSpPr>
        <p:spPr>
          <a:xfrm>
            <a:off x="1349125" y="1517231"/>
            <a:ext cx="7569000" cy="337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3000">
              <a:solidFill>
                <a:srgbClr val="FAA22A"/>
              </a:solidFill>
              <a:highlight>
                <a:srgbClr val="FFFFFF"/>
              </a:highlight>
              <a:latin typeface="Merriweather"/>
              <a:ea typeface="Merriweather"/>
              <a:cs typeface="Merriweather"/>
              <a:sym typeface="Merriweather"/>
            </a:endParaRPr>
          </a:p>
        </p:txBody>
      </p:sp>
      <p:sp>
        <p:nvSpPr>
          <p:cNvPr id="1391" name="Google Shape;1391;p67"/>
          <p:cNvSpPr txBox="1"/>
          <p:nvPr/>
        </p:nvSpPr>
        <p:spPr>
          <a:xfrm>
            <a:off x="905775" y="295725"/>
            <a:ext cx="69267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600" b="1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La carte du Canada</a:t>
            </a:r>
            <a:endParaRPr sz="3600" b="1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>
              <a:solidFill>
                <a:srgbClr val="FF9900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392" name="Google Shape;1392;p6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89589" y="1060434"/>
            <a:ext cx="4231068" cy="3173306"/>
          </a:xfrm>
          <a:prstGeom prst="rect">
            <a:avLst/>
          </a:prstGeom>
          <a:noFill/>
          <a:ln w="38100" cap="flat" cmpd="sng">
            <a:solidFill>
              <a:srgbClr val="303030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393" name="Google Shape;1393;p67"/>
          <p:cNvSpPr txBox="1"/>
          <p:nvPr/>
        </p:nvSpPr>
        <p:spPr>
          <a:xfrm>
            <a:off x="741975" y="4400675"/>
            <a:ext cx="73263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 b="1" u="sng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Pour démarrer (cliquez et remixez)</a:t>
            </a: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394" name="Google Shape;1394;p6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9" name="Google Shape;1399;p68"/>
          <p:cNvSpPr/>
          <p:nvPr/>
        </p:nvSpPr>
        <p:spPr>
          <a:xfrm rot="1206798">
            <a:off x="3689031" y="1475759"/>
            <a:ext cx="2571845" cy="1439297"/>
          </a:xfrm>
          <a:prstGeom prst="wedgeRoundRectCallout">
            <a:avLst>
              <a:gd name="adj1" fmla="val -23658"/>
              <a:gd name="adj2" fmla="val 86916"/>
              <a:gd name="adj3" fmla="val 0"/>
            </a:avLst>
          </a:prstGeom>
          <a:solidFill>
            <a:schemeClr val="lt2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0" name="Google Shape;1400;p68"/>
          <p:cNvSpPr txBox="1"/>
          <p:nvPr/>
        </p:nvSpPr>
        <p:spPr>
          <a:xfrm rot="1161168">
            <a:off x="3844886" y="1680533"/>
            <a:ext cx="2262331" cy="9843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Dîner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12 h à 13 h 30</a:t>
            </a: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401" name="Google Shape;1401;p6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164648" y="43201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2" name="Google Shape;1402;p6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700400" y="2895425"/>
            <a:ext cx="1794800" cy="15008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7" name="Google Shape;1407;p69"/>
          <p:cNvSpPr txBox="1">
            <a:spLocks noGrp="1"/>
          </p:cNvSpPr>
          <p:nvPr>
            <p:ph type="title"/>
          </p:nvPr>
        </p:nvSpPr>
        <p:spPr>
          <a:xfrm>
            <a:off x="4992000" y="333300"/>
            <a:ext cx="3675600" cy="481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endParaRPr sz="2400" b="1"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endParaRPr sz="3600" b="1"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20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Programmation avec Scratch en ajoutant l’extension</a:t>
            </a:r>
            <a:r>
              <a:rPr lang="en" sz="2000">
                <a:latin typeface="Ubuntu"/>
                <a:ea typeface="Ubuntu"/>
                <a:cs typeface="Ubuntu"/>
                <a:sym typeface="Ubuntu"/>
              </a:rPr>
              <a:t> 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2000" u="sng">
                <a:latin typeface="Ubuntu"/>
                <a:ea typeface="Ubuntu"/>
                <a:cs typeface="Ubuntu"/>
                <a:sym typeface="Ubuntu"/>
              </a:rPr>
              <a:t>Avantages :</a:t>
            </a:r>
            <a:r>
              <a:rPr lang="en" sz="2000">
                <a:latin typeface="Ubuntu"/>
                <a:ea typeface="Ubuntu"/>
                <a:cs typeface="Ubuntu"/>
                <a:sym typeface="Ubuntu"/>
              </a:rPr>
              <a:t> 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latin typeface="Ubuntu"/>
                <a:ea typeface="Ubuntu"/>
                <a:cs typeface="Ubuntu"/>
                <a:sym typeface="Ubuntu"/>
              </a:rPr>
              <a:t>peu coûteux et créatif</a:t>
            </a: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2286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000"/>
              <a:buFont typeface="Ubuntu"/>
              <a:buNone/>
            </a:pP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/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/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/>
          </a:p>
        </p:txBody>
      </p:sp>
      <p:pic>
        <p:nvPicPr>
          <p:cNvPr id="1408" name="Google Shape;1408;p6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90400" y="735800"/>
            <a:ext cx="4687198" cy="2521505"/>
          </a:xfrm>
          <a:prstGeom prst="rect">
            <a:avLst/>
          </a:prstGeom>
          <a:noFill/>
          <a:ln w="381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  <p:cxnSp>
        <p:nvCxnSpPr>
          <p:cNvPr id="1409" name="Google Shape;1409;p69"/>
          <p:cNvCxnSpPr/>
          <p:nvPr/>
        </p:nvCxnSpPr>
        <p:spPr>
          <a:xfrm flipH="1">
            <a:off x="264550" y="2469925"/>
            <a:ext cx="1075800" cy="863700"/>
          </a:xfrm>
          <a:prstGeom prst="straightConnector1">
            <a:avLst/>
          </a:prstGeom>
          <a:noFill/>
          <a:ln w="38100" cap="flat" cmpd="sng">
            <a:solidFill>
              <a:srgbClr val="FF0000"/>
            </a:solidFill>
            <a:prstDash val="solid"/>
            <a:round/>
            <a:headEnd type="none" w="sm" len="sm"/>
            <a:tailEnd type="triangle" w="med" len="med"/>
          </a:ln>
        </p:spPr>
      </p:cxnSp>
      <p:pic>
        <p:nvPicPr>
          <p:cNvPr id="1410" name="Google Shape;1410;p69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398500" y="3890281"/>
            <a:ext cx="871225" cy="935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411" name="Google Shape;1411;p6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4829775" y="273450"/>
            <a:ext cx="2576825" cy="1926500"/>
          </a:xfrm>
          <a:prstGeom prst="rect">
            <a:avLst/>
          </a:prstGeom>
          <a:noFill/>
          <a:ln w="381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412" name="Google Shape;1412;p69"/>
          <p:cNvSpPr txBox="1"/>
          <p:nvPr/>
        </p:nvSpPr>
        <p:spPr>
          <a:xfrm>
            <a:off x="1269725" y="2199950"/>
            <a:ext cx="18417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solidFill>
                  <a:srgbClr val="FF0000"/>
                </a:solidFill>
                <a:latin typeface="Ubuntu"/>
                <a:ea typeface="Ubuntu"/>
                <a:cs typeface="Ubuntu"/>
                <a:sym typeface="Ubuntu"/>
              </a:rPr>
              <a:t>Pour programmer</a:t>
            </a:r>
            <a:endParaRPr b="1">
              <a:solidFill>
                <a:srgbClr val="FF0000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413" name="Google Shape;1413;p69"/>
          <p:cNvSpPr txBox="1"/>
          <p:nvPr/>
        </p:nvSpPr>
        <p:spPr>
          <a:xfrm>
            <a:off x="1340350" y="3896113"/>
            <a:ext cx="3330600" cy="92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b="1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Makey Makey </a:t>
            </a:r>
            <a:endParaRPr sz="2400" b="1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b="1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en</a:t>
            </a:r>
            <a:r>
              <a:rPr lang="en" sz="2400" b="1"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2400" b="1" u="sng">
                <a:solidFill>
                  <a:srgbClr val="FF0000"/>
                </a:solidFill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vidéo</a:t>
            </a:r>
            <a:endParaRPr sz="2400" b="1">
              <a:solidFill>
                <a:srgbClr val="FF0000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8" name="Google Shape;1418;p70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247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latin typeface="Viga"/>
                <a:ea typeface="Viga"/>
                <a:cs typeface="Viga"/>
                <a:sym typeface="Viga"/>
              </a:rPr>
              <a:t>Temps d’exploration</a:t>
            </a:r>
            <a:endParaRPr sz="4800"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latin typeface="Viga"/>
                <a:ea typeface="Viga"/>
                <a:cs typeface="Viga"/>
                <a:sym typeface="Viga"/>
              </a:rPr>
              <a:t>8 projets </a:t>
            </a:r>
            <a:endParaRPr sz="4800"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latin typeface="Viga"/>
                <a:ea typeface="Viga"/>
                <a:cs typeface="Viga"/>
                <a:sym typeface="Viga"/>
              </a:rPr>
              <a:t>Makey Makey</a:t>
            </a:r>
            <a:endParaRPr sz="48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419" name="Google Shape;1419;p70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25</a:t>
            </a:fld>
            <a:endParaRPr/>
          </a:p>
        </p:txBody>
      </p:sp>
      <p:sp>
        <p:nvSpPr>
          <p:cNvPr id="1420" name="Google Shape;1420;p70"/>
          <p:cNvSpPr/>
          <p:nvPr/>
        </p:nvSpPr>
        <p:spPr>
          <a:xfrm rot="605710">
            <a:off x="5716118" y="1670812"/>
            <a:ext cx="1884374" cy="980342"/>
          </a:xfrm>
          <a:prstGeom prst="wedgeRoundRectCallout">
            <a:avLst>
              <a:gd name="adj1" fmla="val -23658"/>
              <a:gd name="adj2" fmla="val 86916"/>
              <a:gd name="adj3" fmla="val 0"/>
            </a:avLst>
          </a:prstGeom>
          <a:solidFill>
            <a:schemeClr val="lt2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3C78D8"/>
                </a:solidFill>
              </a:rPr>
              <a:t>Tenir le fil blanc d’une main et toucher avec l’autre main.</a:t>
            </a:r>
            <a:endParaRPr>
              <a:solidFill>
                <a:srgbClr val="3C78D8"/>
              </a:solidFill>
            </a:endParaRPr>
          </a:p>
        </p:txBody>
      </p:sp>
      <p:sp>
        <p:nvSpPr>
          <p:cNvPr id="1421" name="Google Shape;1421;p70"/>
          <p:cNvSpPr txBox="1"/>
          <p:nvPr/>
        </p:nvSpPr>
        <p:spPr>
          <a:xfrm>
            <a:off x="800650" y="3040800"/>
            <a:ext cx="6065400" cy="203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1- Brancher le fil USB rouge dans le portable.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2- Trois options pour ouvrir le programme  :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45720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-numériser le code QR;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45720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-entrer le lien monurl.ca/scratch#; 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45720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-cliquer sur le lien dans la présentation.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3- Essayer le jeu.</a:t>
            </a:r>
            <a:endParaRPr sz="2000">
              <a:solidFill>
                <a:schemeClr val="accent1"/>
              </a:solidFill>
              <a:latin typeface="Dosis"/>
              <a:ea typeface="Dosis"/>
              <a:cs typeface="Dosis"/>
              <a:sym typeface="Dosis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6" name="Google Shape;1426;p71"/>
          <p:cNvSpPr txBox="1">
            <a:spLocks noGrp="1"/>
          </p:cNvSpPr>
          <p:nvPr>
            <p:ph type="body" idx="1"/>
          </p:nvPr>
        </p:nvSpPr>
        <p:spPr>
          <a:xfrm>
            <a:off x="457200" y="2932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Avez-vous déjà utilisé Makey Makey?</a:t>
            </a:r>
            <a:endParaRPr sz="36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427" name="Google Shape;1427;p7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26</a:t>
            </a:fld>
            <a:endParaRPr/>
          </a:p>
        </p:txBody>
      </p:sp>
      <p:pic>
        <p:nvPicPr>
          <p:cNvPr id="1428" name="Google Shape;1428;p7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115150" y="1303050"/>
            <a:ext cx="2571650" cy="2586775"/>
          </a:xfrm>
          <a:prstGeom prst="rect">
            <a:avLst/>
          </a:prstGeom>
          <a:noFill/>
          <a:ln>
            <a:noFill/>
          </a:ln>
        </p:spPr>
      </p:pic>
      <p:sp>
        <p:nvSpPr>
          <p:cNvPr id="1429" name="Google Shape;1429;p71"/>
          <p:cNvSpPr txBox="1"/>
          <p:nvPr/>
        </p:nvSpPr>
        <p:spPr>
          <a:xfrm>
            <a:off x="1169050" y="2444700"/>
            <a:ext cx="4946100" cy="240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AA22A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Comprendre le fonctionnement du Makey Makey avec Scratch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AA22A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Compter des votes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AA22A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Réaliser un circuit électrique fermé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430" name="Google Shape;1430;p71"/>
          <p:cNvSpPr txBox="1"/>
          <p:nvPr/>
        </p:nvSpPr>
        <p:spPr>
          <a:xfrm>
            <a:off x="911025" y="1584800"/>
            <a:ext cx="570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431" name="Google Shape;1431;p71"/>
          <p:cNvSpPr/>
          <p:nvPr/>
        </p:nvSpPr>
        <p:spPr>
          <a:xfrm rot="-1412184">
            <a:off x="191643" y="1294784"/>
            <a:ext cx="1884149" cy="980244"/>
          </a:xfrm>
          <a:prstGeom prst="wedgeRoundRectCallout">
            <a:avLst>
              <a:gd name="adj1" fmla="val -23658"/>
              <a:gd name="adj2" fmla="val 86916"/>
              <a:gd name="adj3" fmla="val 0"/>
            </a:avLst>
          </a:prstGeom>
          <a:solidFill>
            <a:schemeClr val="lt2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Tenir le fil blanc d’une main et toucher avec l’autre main.</a:t>
            </a:r>
            <a:endParaRPr/>
          </a:p>
        </p:txBody>
      </p:sp>
      <p:sp>
        <p:nvSpPr>
          <p:cNvPr id="1432" name="Google Shape;1432;p71"/>
          <p:cNvSpPr/>
          <p:nvPr/>
        </p:nvSpPr>
        <p:spPr>
          <a:xfrm>
            <a:off x="8180250" y="4393800"/>
            <a:ext cx="702300" cy="550500"/>
          </a:xfrm>
          <a:prstGeom prst="ellipse">
            <a:avLst/>
          </a:prstGeom>
          <a:solidFill>
            <a:schemeClr val="lt2"/>
          </a:solidFill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1</a:t>
            </a:r>
            <a:endParaRPr sz="24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7" name="Google Shape;1437;p72"/>
          <p:cNvSpPr txBox="1">
            <a:spLocks noGrp="1"/>
          </p:cNvSpPr>
          <p:nvPr>
            <p:ph type="body" idx="1"/>
          </p:nvPr>
        </p:nvSpPr>
        <p:spPr>
          <a:xfrm>
            <a:off x="457200" y="2932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Conducteur ou isolant?</a:t>
            </a:r>
            <a:endParaRPr sz="36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438" name="Google Shape;1438;p72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27</a:t>
            </a:fld>
            <a:endParaRPr/>
          </a:p>
        </p:txBody>
      </p:sp>
      <p:sp>
        <p:nvSpPr>
          <p:cNvPr id="1439" name="Google Shape;1439;p72"/>
          <p:cNvSpPr txBox="1"/>
          <p:nvPr/>
        </p:nvSpPr>
        <p:spPr>
          <a:xfrm>
            <a:off x="609675" y="1537050"/>
            <a:ext cx="49461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440" name="Google Shape;1440;p7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955550" y="1162200"/>
            <a:ext cx="2771425" cy="2787725"/>
          </a:xfrm>
          <a:prstGeom prst="rect">
            <a:avLst/>
          </a:prstGeom>
          <a:noFill/>
          <a:ln>
            <a:noFill/>
          </a:ln>
        </p:spPr>
      </p:pic>
      <p:sp>
        <p:nvSpPr>
          <p:cNvPr id="1441" name="Google Shape;1441;p72"/>
          <p:cNvSpPr txBox="1"/>
          <p:nvPr/>
        </p:nvSpPr>
        <p:spPr>
          <a:xfrm>
            <a:off x="607350" y="1442450"/>
            <a:ext cx="4678500" cy="31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AA22A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Émettre une hypothèse sur la feuille d’</a:t>
            </a:r>
            <a:r>
              <a:rPr lang="en" sz="24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expérience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Consigne :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AA22A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Placer un objet pour fermer le circuit. Si un son est entendu alors l’objet est conducteur.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442" name="Google Shape;1442;p72"/>
          <p:cNvSpPr/>
          <p:nvPr/>
        </p:nvSpPr>
        <p:spPr>
          <a:xfrm>
            <a:off x="8180250" y="4393800"/>
            <a:ext cx="702300" cy="550500"/>
          </a:xfrm>
          <a:prstGeom prst="ellipse">
            <a:avLst/>
          </a:prstGeom>
          <a:solidFill>
            <a:schemeClr val="lt2"/>
          </a:solidFill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2</a:t>
            </a:r>
            <a:endParaRPr sz="24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7" name="Google Shape;1447;p73"/>
          <p:cNvSpPr txBox="1">
            <a:spLocks noGrp="1"/>
          </p:cNvSpPr>
          <p:nvPr>
            <p:ph type="body" idx="1"/>
          </p:nvPr>
        </p:nvSpPr>
        <p:spPr>
          <a:xfrm>
            <a:off x="457200" y="2932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Piano</a:t>
            </a:r>
            <a:endParaRPr sz="36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448" name="Google Shape;1448;p7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28</a:t>
            </a:fld>
            <a:endParaRPr/>
          </a:p>
        </p:txBody>
      </p:sp>
      <p:sp>
        <p:nvSpPr>
          <p:cNvPr id="1449" name="Google Shape;1449;p73"/>
          <p:cNvSpPr txBox="1"/>
          <p:nvPr/>
        </p:nvSpPr>
        <p:spPr>
          <a:xfrm>
            <a:off x="609675" y="1537050"/>
            <a:ext cx="49461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450" name="Google Shape;1450;p7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053700" y="552625"/>
            <a:ext cx="2756350" cy="27725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451" name="Google Shape;1451;p7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421925" y="3377850"/>
            <a:ext cx="2170168" cy="1627626"/>
          </a:xfrm>
          <a:prstGeom prst="rect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452" name="Google Shape;1452;p73"/>
          <p:cNvSpPr txBox="1"/>
          <p:nvPr/>
        </p:nvSpPr>
        <p:spPr>
          <a:xfrm>
            <a:off x="661175" y="1005925"/>
            <a:ext cx="5435400" cy="240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Jouer une mélodie simple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Consignes :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Tenir le fil blanc et toucher l’épingle correspondant à la note souhaitée.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453" name="Google Shape;1453;p73"/>
          <p:cNvSpPr/>
          <p:nvPr/>
        </p:nvSpPr>
        <p:spPr>
          <a:xfrm>
            <a:off x="8180250" y="4393800"/>
            <a:ext cx="702300" cy="550500"/>
          </a:xfrm>
          <a:prstGeom prst="ellipse">
            <a:avLst/>
          </a:prstGeom>
          <a:solidFill>
            <a:schemeClr val="lt2"/>
          </a:solidFill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3</a:t>
            </a:r>
            <a:endParaRPr sz="24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8" name="Google Shape;1458;p74"/>
          <p:cNvSpPr txBox="1">
            <a:spLocks noGrp="1"/>
          </p:cNvSpPr>
          <p:nvPr>
            <p:ph type="body" idx="1"/>
          </p:nvPr>
        </p:nvSpPr>
        <p:spPr>
          <a:xfrm>
            <a:off x="457200" y="2932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Jeu de Pong</a:t>
            </a:r>
            <a:endParaRPr sz="36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459" name="Google Shape;1459;p7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29</a:t>
            </a:fld>
            <a:endParaRPr/>
          </a:p>
        </p:txBody>
      </p:sp>
      <p:sp>
        <p:nvSpPr>
          <p:cNvPr id="1460" name="Google Shape;1460;p74"/>
          <p:cNvSpPr txBox="1"/>
          <p:nvPr/>
        </p:nvSpPr>
        <p:spPr>
          <a:xfrm>
            <a:off x="609675" y="1537050"/>
            <a:ext cx="49461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461" name="Google Shape;1461;p74"/>
          <p:cNvSpPr txBox="1"/>
          <p:nvPr/>
        </p:nvSpPr>
        <p:spPr>
          <a:xfrm>
            <a:off x="457200" y="1233675"/>
            <a:ext cx="5639400" cy="350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Utiliser la conductibilité de l’eau pour contrôler un jeu.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Consignes :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Utiliser la barre d’espace pour commencer.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Tenir le fil blanc et contrôler le déplacement de la barre en mettant l’autre main dans le verre d’eau.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462" name="Google Shape;1462;p7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913150" y="1014825"/>
            <a:ext cx="2806650" cy="2823150"/>
          </a:xfrm>
          <a:prstGeom prst="rect">
            <a:avLst/>
          </a:prstGeom>
          <a:noFill/>
          <a:ln>
            <a:noFill/>
          </a:ln>
        </p:spPr>
      </p:pic>
      <p:sp>
        <p:nvSpPr>
          <p:cNvPr id="1463" name="Google Shape;1463;p74"/>
          <p:cNvSpPr/>
          <p:nvPr/>
        </p:nvSpPr>
        <p:spPr>
          <a:xfrm>
            <a:off x="8180250" y="4393800"/>
            <a:ext cx="702300" cy="550500"/>
          </a:xfrm>
          <a:prstGeom prst="ellipse">
            <a:avLst/>
          </a:prstGeom>
          <a:solidFill>
            <a:schemeClr val="lt2"/>
          </a:solidFill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4</a:t>
            </a:r>
            <a:endParaRPr sz="24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8" name="Google Shape;1468;p75"/>
          <p:cNvSpPr txBox="1">
            <a:spLocks noGrp="1"/>
          </p:cNvSpPr>
          <p:nvPr>
            <p:ph type="body" idx="1"/>
          </p:nvPr>
        </p:nvSpPr>
        <p:spPr>
          <a:xfrm>
            <a:off x="457200" y="2932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Adaptation des oiseaux</a:t>
            </a:r>
            <a:endParaRPr sz="36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469" name="Google Shape;1469;p75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30</a:t>
            </a:fld>
            <a:endParaRPr/>
          </a:p>
        </p:txBody>
      </p:sp>
      <p:sp>
        <p:nvSpPr>
          <p:cNvPr id="1470" name="Google Shape;1470;p75"/>
          <p:cNvSpPr txBox="1"/>
          <p:nvPr/>
        </p:nvSpPr>
        <p:spPr>
          <a:xfrm>
            <a:off x="609675" y="1537050"/>
            <a:ext cx="49461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471" name="Google Shape;1471;p7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903375" y="273625"/>
            <a:ext cx="2651850" cy="2667450"/>
          </a:xfrm>
          <a:prstGeom prst="rect">
            <a:avLst/>
          </a:prstGeom>
          <a:noFill/>
          <a:ln>
            <a:noFill/>
          </a:ln>
        </p:spPr>
      </p:pic>
      <p:sp>
        <p:nvSpPr>
          <p:cNvPr id="1472" name="Google Shape;1472;p75"/>
          <p:cNvSpPr txBox="1"/>
          <p:nvPr/>
        </p:nvSpPr>
        <p:spPr>
          <a:xfrm>
            <a:off x="532375" y="1116050"/>
            <a:ext cx="5370900" cy="3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Programmer un </a:t>
            </a:r>
            <a:r>
              <a:rPr lang="en" sz="2400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jeu électro d’association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Consigne :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Tenir le fil blanc et toucher la description du bec correspondant à l’oiseau. 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473" name="Google Shape;1473;p7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841450" y="3554100"/>
            <a:ext cx="2583325" cy="1985575"/>
          </a:xfrm>
          <a:prstGeom prst="rect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474" name="Google Shape;1474;p75"/>
          <p:cNvSpPr/>
          <p:nvPr/>
        </p:nvSpPr>
        <p:spPr>
          <a:xfrm>
            <a:off x="8180250" y="4393800"/>
            <a:ext cx="702300" cy="550500"/>
          </a:xfrm>
          <a:prstGeom prst="ellipse">
            <a:avLst/>
          </a:prstGeom>
          <a:solidFill>
            <a:schemeClr val="lt2"/>
          </a:solidFill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5</a:t>
            </a:r>
            <a:endParaRPr sz="24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9" name="Google Shape;1479;p76"/>
          <p:cNvSpPr txBox="1">
            <a:spLocks noGrp="1"/>
          </p:cNvSpPr>
          <p:nvPr>
            <p:ph type="body" idx="1"/>
          </p:nvPr>
        </p:nvSpPr>
        <p:spPr>
          <a:xfrm>
            <a:off x="227750" y="293200"/>
            <a:ext cx="88161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Mathématique : </a:t>
            </a:r>
            <a:endParaRPr sz="36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480" name="Google Shape;1480;p76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31</a:t>
            </a:fld>
            <a:endParaRPr/>
          </a:p>
        </p:txBody>
      </p:sp>
      <p:sp>
        <p:nvSpPr>
          <p:cNvPr id="1481" name="Google Shape;1481;p76"/>
          <p:cNvSpPr txBox="1"/>
          <p:nvPr/>
        </p:nvSpPr>
        <p:spPr>
          <a:xfrm>
            <a:off x="609675" y="1537050"/>
            <a:ext cx="49461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482" name="Google Shape;1482;p76"/>
          <p:cNvSpPr txBox="1"/>
          <p:nvPr/>
        </p:nvSpPr>
        <p:spPr>
          <a:xfrm>
            <a:off x="483975" y="1502700"/>
            <a:ext cx="5612700" cy="240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Animer des extraits d’un livre.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Consignes :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Tenir le fil blanc et la bande d’aluminium pour animer le livre.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483" name="Google Shape;1483;p7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096575" y="1231725"/>
            <a:ext cx="2754287" cy="2770500"/>
          </a:xfrm>
          <a:prstGeom prst="rect">
            <a:avLst/>
          </a:prstGeom>
          <a:noFill/>
          <a:ln>
            <a:noFill/>
          </a:ln>
        </p:spPr>
      </p:pic>
      <p:sp>
        <p:nvSpPr>
          <p:cNvPr id="1484" name="Google Shape;1484;p76"/>
          <p:cNvSpPr/>
          <p:nvPr/>
        </p:nvSpPr>
        <p:spPr>
          <a:xfrm>
            <a:off x="8180250" y="4393800"/>
            <a:ext cx="702300" cy="550500"/>
          </a:xfrm>
          <a:prstGeom prst="ellipse">
            <a:avLst/>
          </a:prstGeom>
          <a:solidFill>
            <a:schemeClr val="lt2"/>
          </a:solidFill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6</a:t>
            </a:r>
            <a:endParaRPr sz="24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9" name="Google Shape;1489;p77"/>
          <p:cNvSpPr txBox="1">
            <a:spLocks noGrp="1"/>
          </p:cNvSpPr>
          <p:nvPr>
            <p:ph type="body" idx="1"/>
          </p:nvPr>
        </p:nvSpPr>
        <p:spPr>
          <a:xfrm>
            <a:off x="227750" y="293200"/>
            <a:ext cx="88161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Livre animé : Plaisirs de musique</a:t>
            </a:r>
            <a:endParaRPr sz="36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490" name="Google Shape;1490;p77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32</a:t>
            </a:fld>
            <a:endParaRPr/>
          </a:p>
        </p:txBody>
      </p:sp>
      <p:sp>
        <p:nvSpPr>
          <p:cNvPr id="1491" name="Google Shape;1491;p77"/>
          <p:cNvSpPr txBox="1"/>
          <p:nvPr/>
        </p:nvSpPr>
        <p:spPr>
          <a:xfrm>
            <a:off x="609675" y="1537050"/>
            <a:ext cx="49461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492" name="Google Shape;1492;p77"/>
          <p:cNvSpPr txBox="1"/>
          <p:nvPr/>
        </p:nvSpPr>
        <p:spPr>
          <a:xfrm>
            <a:off x="483975" y="1502700"/>
            <a:ext cx="5612700" cy="240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Animer un livre.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Consigne :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Tenir le fil blanc et la bande d’aluminium pour animer le livre.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493" name="Google Shape;1493;p7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096575" y="1231725"/>
            <a:ext cx="2754287" cy="2770500"/>
          </a:xfrm>
          <a:prstGeom prst="rect">
            <a:avLst/>
          </a:prstGeom>
          <a:noFill/>
          <a:ln>
            <a:noFill/>
          </a:ln>
        </p:spPr>
      </p:pic>
      <p:sp>
        <p:nvSpPr>
          <p:cNvPr id="1494" name="Google Shape;1494;p77"/>
          <p:cNvSpPr/>
          <p:nvPr/>
        </p:nvSpPr>
        <p:spPr>
          <a:xfrm>
            <a:off x="8180250" y="4393800"/>
            <a:ext cx="702300" cy="550500"/>
          </a:xfrm>
          <a:prstGeom prst="ellipse">
            <a:avLst/>
          </a:prstGeom>
          <a:solidFill>
            <a:schemeClr val="lt2"/>
          </a:solidFill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7</a:t>
            </a:r>
            <a:endParaRPr sz="24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9" name="Google Shape;1499;p78"/>
          <p:cNvSpPr txBox="1">
            <a:spLocks noGrp="1"/>
          </p:cNvSpPr>
          <p:nvPr>
            <p:ph type="body" idx="1"/>
          </p:nvPr>
        </p:nvSpPr>
        <p:spPr>
          <a:xfrm>
            <a:off x="227750" y="293200"/>
            <a:ext cx="88161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Dans l’oeil de lynx (jeu cherche et trouve)</a:t>
            </a:r>
            <a:endParaRPr sz="36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500" name="Google Shape;1500;p78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33</a:t>
            </a:fld>
            <a:endParaRPr/>
          </a:p>
        </p:txBody>
      </p:sp>
      <p:sp>
        <p:nvSpPr>
          <p:cNvPr id="1501" name="Google Shape;1501;p78"/>
          <p:cNvSpPr txBox="1"/>
          <p:nvPr/>
        </p:nvSpPr>
        <p:spPr>
          <a:xfrm>
            <a:off x="609675" y="1537050"/>
            <a:ext cx="49461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502" name="Google Shape;1502;p78"/>
          <p:cNvSpPr txBox="1"/>
          <p:nvPr/>
        </p:nvSpPr>
        <p:spPr>
          <a:xfrm>
            <a:off x="483975" y="1502700"/>
            <a:ext cx="5612700" cy="277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Jouer en collaboration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Consignes :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Tenir le fil blanc et toucher la flèche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Changer les pièces avec « Espace »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Changer le plateau avec ADSW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503" name="Google Shape;1503;p7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096575" y="1231725"/>
            <a:ext cx="2754287" cy="2770500"/>
          </a:xfrm>
          <a:prstGeom prst="rect">
            <a:avLst/>
          </a:prstGeom>
          <a:noFill/>
          <a:ln>
            <a:noFill/>
          </a:ln>
        </p:spPr>
      </p:pic>
      <p:sp>
        <p:nvSpPr>
          <p:cNvPr id="1504" name="Google Shape;1504;p78"/>
          <p:cNvSpPr/>
          <p:nvPr/>
        </p:nvSpPr>
        <p:spPr>
          <a:xfrm>
            <a:off x="8180250" y="4393800"/>
            <a:ext cx="702300" cy="550500"/>
          </a:xfrm>
          <a:prstGeom prst="ellipse">
            <a:avLst/>
          </a:prstGeom>
          <a:solidFill>
            <a:schemeClr val="lt2"/>
          </a:solidFill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8</a:t>
            </a:r>
            <a:endParaRPr sz="24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" name="Google Shape;1509;p79"/>
          <p:cNvSpPr txBox="1">
            <a:spLocks noGrp="1"/>
          </p:cNvSpPr>
          <p:nvPr>
            <p:ph type="body" idx="1"/>
          </p:nvPr>
        </p:nvSpPr>
        <p:spPr>
          <a:xfrm>
            <a:off x="457200" y="2932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Poème animé</a:t>
            </a:r>
            <a:endParaRPr sz="36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510" name="Google Shape;1510;p7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34</a:t>
            </a:fld>
            <a:endParaRPr/>
          </a:p>
        </p:txBody>
      </p:sp>
      <p:sp>
        <p:nvSpPr>
          <p:cNvPr id="1511" name="Google Shape;1511;p79"/>
          <p:cNvSpPr txBox="1"/>
          <p:nvPr/>
        </p:nvSpPr>
        <p:spPr>
          <a:xfrm>
            <a:off x="609675" y="1537050"/>
            <a:ext cx="49461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512" name="Google Shape;1512;p79"/>
          <p:cNvSpPr txBox="1"/>
          <p:nvPr/>
        </p:nvSpPr>
        <p:spPr>
          <a:xfrm>
            <a:off x="521950" y="1224200"/>
            <a:ext cx="5574600" cy="240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Utiliser la conductibilité de l’aluminium pour contrôler un jeu.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Consigne :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Appuyer sur le commutateur pour partir le programme.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513" name="Google Shape;1513;p7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849725" y="1097475"/>
            <a:ext cx="2837075" cy="2853775"/>
          </a:xfrm>
          <a:prstGeom prst="rect">
            <a:avLst/>
          </a:prstGeom>
          <a:noFill/>
          <a:ln>
            <a:noFill/>
          </a:ln>
        </p:spPr>
      </p:pic>
      <p:sp>
        <p:nvSpPr>
          <p:cNvPr id="1514" name="Google Shape;1514;p79"/>
          <p:cNvSpPr/>
          <p:nvPr/>
        </p:nvSpPr>
        <p:spPr>
          <a:xfrm>
            <a:off x="8180250" y="4393800"/>
            <a:ext cx="702300" cy="550500"/>
          </a:xfrm>
          <a:prstGeom prst="ellipse">
            <a:avLst/>
          </a:prstGeom>
          <a:solidFill>
            <a:schemeClr val="lt2"/>
          </a:solidFill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9</a:t>
            </a:r>
            <a:endParaRPr sz="24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9" name="Google Shape;1519;p80"/>
          <p:cNvSpPr txBox="1">
            <a:spLocks noGrp="1"/>
          </p:cNvSpPr>
          <p:nvPr>
            <p:ph type="body" idx="1"/>
          </p:nvPr>
        </p:nvSpPr>
        <p:spPr>
          <a:xfrm>
            <a:off x="457200" y="2932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>
                <a:latin typeface="Viga"/>
                <a:ea typeface="Viga"/>
                <a:cs typeface="Viga"/>
                <a:sym typeface="Viga"/>
              </a:rPr>
              <a:t>Oeuvre d’art animée</a:t>
            </a:r>
            <a:endParaRPr sz="36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520" name="Google Shape;1520;p8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35</a:t>
            </a:fld>
            <a:endParaRPr/>
          </a:p>
        </p:txBody>
      </p:sp>
      <p:sp>
        <p:nvSpPr>
          <p:cNvPr id="1521" name="Google Shape;1521;p80"/>
          <p:cNvSpPr txBox="1"/>
          <p:nvPr/>
        </p:nvSpPr>
        <p:spPr>
          <a:xfrm>
            <a:off x="609675" y="1537050"/>
            <a:ext cx="49461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522" name="Google Shape;1522;p80"/>
          <p:cNvSpPr txBox="1"/>
          <p:nvPr/>
        </p:nvSpPr>
        <p:spPr>
          <a:xfrm>
            <a:off x="521950" y="1224200"/>
            <a:ext cx="5574600" cy="277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Animer une oeuvre d’art pour donner de l’information.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Consignes :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Tenir le fil blanc et toucher les attaches parisiennes pour entendre de l’information sur l’oeuvre d’art.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523" name="Google Shape;1523;p80"/>
          <p:cNvSpPr/>
          <p:nvPr/>
        </p:nvSpPr>
        <p:spPr>
          <a:xfrm>
            <a:off x="8180250" y="4393800"/>
            <a:ext cx="702300" cy="550500"/>
          </a:xfrm>
          <a:prstGeom prst="ellipse">
            <a:avLst/>
          </a:prstGeom>
          <a:solidFill>
            <a:schemeClr val="lt2"/>
          </a:solidFill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9</a:t>
            </a:r>
            <a:endParaRPr sz="24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8" name="Google Shape;1528;p81"/>
          <p:cNvSpPr txBox="1">
            <a:spLocks noGrp="1"/>
          </p:cNvSpPr>
          <p:nvPr>
            <p:ph type="body" idx="1"/>
          </p:nvPr>
        </p:nvSpPr>
        <p:spPr>
          <a:xfrm>
            <a:off x="457200" y="2932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Matériaux utilisés</a:t>
            </a:r>
            <a:endParaRPr sz="36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529" name="Google Shape;1529;p8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36</a:t>
            </a:fld>
            <a:endParaRPr/>
          </a:p>
        </p:txBody>
      </p:sp>
      <p:sp>
        <p:nvSpPr>
          <p:cNvPr id="1530" name="Google Shape;1530;p81"/>
          <p:cNvSpPr txBox="1"/>
          <p:nvPr/>
        </p:nvSpPr>
        <p:spPr>
          <a:xfrm>
            <a:off x="609675" y="1537050"/>
            <a:ext cx="49461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531" name="Google Shape;1531;p81"/>
          <p:cNvSpPr txBox="1"/>
          <p:nvPr/>
        </p:nvSpPr>
        <p:spPr>
          <a:xfrm>
            <a:off x="661175" y="1502700"/>
            <a:ext cx="7936500" cy="240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Crayon HB ou 6-8 H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Papier d’aluminium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Ruban adhésif en aluminium pour la plomberie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Eau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Pâte à modeler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Objets métalliques 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" name="Google Shape;1536;p82"/>
          <p:cNvSpPr txBox="1">
            <a:spLocks noGrp="1"/>
          </p:cNvSpPr>
          <p:nvPr>
            <p:ph type="title"/>
          </p:nvPr>
        </p:nvSpPr>
        <p:spPr>
          <a:xfrm>
            <a:off x="4992000" y="333300"/>
            <a:ext cx="3675600" cy="481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endParaRPr sz="2400" b="1"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endParaRPr sz="3600" b="1"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2286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000"/>
              <a:buFont typeface="Ubuntu"/>
              <a:buNone/>
            </a:pPr>
            <a:endParaRPr sz="20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/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/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/>
          </a:p>
        </p:txBody>
      </p:sp>
      <p:pic>
        <p:nvPicPr>
          <p:cNvPr id="1537" name="Google Shape;1537;p8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98500" y="3890281"/>
            <a:ext cx="871225" cy="935075"/>
          </a:xfrm>
          <a:prstGeom prst="rect">
            <a:avLst/>
          </a:prstGeom>
          <a:noFill/>
          <a:ln>
            <a:noFill/>
          </a:ln>
        </p:spPr>
      </p:pic>
      <p:sp>
        <p:nvSpPr>
          <p:cNvPr id="1538" name="Google Shape;1538;p82"/>
          <p:cNvSpPr txBox="1"/>
          <p:nvPr/>
        </p:nvSpPr>
        <p:spPr>
          <a:xfrm>
            <a:off x="482900" y="230200"/>
            <a:ext cx="5344200" cy="92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b="1">
                <a:solidFill>
                  <a:srgbClr val="4A86E8"/>
                </a:solidFill>
                <a:latin typeface="Viga"/>
                <a:ea typeface="Viga"/>
                <a:cs typeface="Viga"/>
                <a:sym typeface="Viga"/>
              </a:rPr>
              <a:t>Bonifier des projets existants enn science et technologie ou US</a:t>
            </a:r>
            <a:endParaRPr sz="2400" b="1">
              <a:solidFill>
                <a:srgbClr val="4A86E8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539" name="Google Shape;1539;p82"/>
          <p:cNvSpPr txBox="1"/>
          <p:nvPr/>
        </p:nvSpPr>
        <p:spPr>
          <a:xfrm>
            <a:off x="482900" y="1179175"/>
            <a:ext cx="6049500" cy="203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Des exemples :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Animer une maquette : Les planètes ou la maison longue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Réaliser des circuits électriques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540" name="Google Shape;1540;p8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733050" y="2794575"/>
            <a:ext cx="2913475" cy="2239324"/>
          </a:xfrm>
          <a:prstGeom prst="rect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541" name="Google Shape;1541;p8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532475" y="230200"/>
            <a:ext cx="2170168" cy="1627626"/>
          </a:xfrm>
          <a:prstGeom prst="rect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" name="Google Shape;1546;p83"/>
          <p:cNvSpPr txBox="1"/>
          <p:nvPr/>
        </p:nvSpPr>
        <p:spPr>
          <a:xfrm>
            <a:off x="905775" y="295725"/>
            <a:ext cx="68133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600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Recherche par mot-clé</a:t>
            </a:r>
            <a:endParaRPr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547" name="Google Shape;1547;p8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920323" y="295720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548" name="Google Shape;1548;p8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52400" y="1159725"/>
            <a:ext cx="8839201" cy="1782450"/>
          </a:xfrm>
          <a:prstGeom prst="rect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549" name="Google Shape;1549;p8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676950" y="2987851"/>
            <a:ext cx="6042133" cy="1896525"/>
          </a:xfrm>
          <a:prstGeom prst="rect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</p:pic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4" name="Google Shape;1554;p84"/>
          <p:cNvSpPr/>
          <p:nvPr/>
        </p:nvSpPr>
        <p:spPr>
          <a:xfrm rot="1206798">
            <a:off x="3689031" y="1475759"/>
            <a:ext cx="2571845" cy="1439297"/>
          </a:xfrm>
          <a:prstGeom prst="wedgeRoundRectCallout">
            <a:avLst>
              <a:gd name="adj1" fmla="val -23658"/>
              <a:gd name="adj2" fmla="val 86916"/>
              <a:gd name="adj3" fmla="val 0"/>
            </a:avLst>
          </a:prstGeom>
          <a:solidFill>
            <a:schemeClr val="lt2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1430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55" name="Google Shape;1555;p84"/>
          <p:cNvSpPr txBox="1"/>
          <p:nvPr/>
        </p:nvSpPr>
        <p:spPr>
          <a:xfrm rot="1160885">
            <a:off x="2191237" y="1669359"/>
            <a:ext cx="5506383" cy="9843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Pause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14 h 45 à 15 h</a:t>
            </a: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2400">
              <a:solidFill>
                <a:srgbClr val="FF9900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556" name="Google Shape;1556;p8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164648" y="43201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557" name="Google Shape;1557;p8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255925" y="2666650"/>
            <a:ext cx="2329001" cy="19476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2" name="Google Shape;1562;p85"/>
          <p:cNvSpPr txBox="1">
            <a:spLocks noGrp="1"/>
          </p:cNvSpPr>
          <p:nvPr>
            <p:ph type="body" idx="1"/>
          </p:nvPr>
        </p:nvSpPr>
        <p:spPr>
          <a:xfrm>
            <a:off x="2393575" y="152700"/>
            <a:ext cx="6347100" cy="49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Ressources :</a:t>
            </a:r>
            <a:endParaRPr sz="3600" b="1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 b="1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spcBef>
                <a:spcPts val="0"/>
              </a:spcBef>
              <a:spcAft>
                <a:spcPts val="0"/>
              </a:spcAft>
              <a:buClr>
                <a:srgbClr val="0B5394"/>
              </a:buClr>
              <a:buSzPts val="2200"/>
              <a:buFont typeface="Ubuntu"/>
              <a:buChar char="●"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Autoformations sur Campus RÉCIT :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Scratch pour tous</a:t>
            </a: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(tutoriels)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Scratch en mathématique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Premiers pas avec Makey Makey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Font typeface="Ubuntu"/>
              <a:buChar char="●"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Padlets de ressources pour 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débuter avec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7"/>
              </a:rPr>
              <a:t>Scratch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Font typeface="Ubuntu"/>
              <a:buChar char="●"/>
            </a:pPr>
            <a:r>
              <a:rPr lang="en" sz="22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Fiche</a:t>
            </a:r>
            <a:r>
              <a:rPr lang="en" sz="2200"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8"/>
              </a:rPr>
              <a:t>Ressources Scratch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91440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Font typeface="Ubuntu"/>
              <a:buChar char="●"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9"/>
              </a:rPr>
              <a:t>Cartes à imprimer de projets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 b="1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4800">
              <a:solidFill>
                <a:schemeClr val="dk1"/>
              </a:solidFill>
              <a:latin typeface="Bangers"/>
              <a:ea typeface="Bangers"/>
              <a:cs typeface="Bangers"/>
              <a:sym typeface="Bangers"/>
            </a:endParaRPr>
          </a:p>
        </p:txBody>
      </p:sp>
      <p:pic>
        <p:nvPicPr>
          <p:cNvPr id="1563" name="Google Shape;1563;p85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564" name="Google Shape;1564;p85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346150" y="2048725"/>
            <a:ext cx="2088775" cy="174671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9" name="Google Shape;1569;p86"/>
          <p:cNvSpPr txBox="1"/>
          <p:nvPr/>
        </p:nvSpPr>
        <p:spPr>
          <a:xfrm>
            <a:off x="922200" y="376174"/>
            <a:ext cx="7504500" cy="83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Défi 3</a:t>
            </a:r>
            <a:endParaRPr sz="36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SOMME DE 2 NOMBRES</a:t>
            </a:r>
            <a:endParaRPr sz="36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570" name="Google Shape;1570;p86"/>
          <p:cNvSpPr/>
          <p:nvPr/>
        </p:nvSpPr>
        <p:spPr>
          <a:xfrm>
            <a:off x="152025" y="2215247"/>
            <a:ext cx="2758800" cy="14190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0069BF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71" name="Google Shape;1571;p86"/>
          <p:cNvSpPr txBox="1"/>
          <p:nvPr/>
        </p:nvSpPr>
        <p:spPr>
          <a:xfrm>
            <a:off x="228225" y="2571749"/>
            <a:ext cx="2351700" cy="59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lt1"/>
                </a:solidFill>
                <a:latin typeface="Merriweather"/>
                <a:ea typeface="Merriweather"/>
                <a:cs typeface="Merriweather"/>
                <a:sym typeface="Merriweather"/>
              </a:rPr>
              <a:t>NOMBRE1</a:t>
            </a:r>
            <a:endParaRPr sz="1600" b="1">
              <a:solidFill>
                <a:schemeClr val="lt1"/>
              </a:solidFill>
              <a:latin typeface="Merriweather"/>
              <a:ea typeface="Merriweather"/>
              <a:cs typeface="Merriweather"/>
              <a:sym typeface="Merriweather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lt1"/>
                </a:solidFill>
                <a:latin typeface="Merriweather"/>
                <a:ea typeface="Merriweather"/>
                <a:cs typeface="Merriweather"/>
                <a:sym typeface="Merriweather"/>
              </a:rPr>
              <a:t>NOMBRE2</a:t>
            </a:r>
            <a:endParaRPr sz="1600" b="1">
              <a:solidFill>
                <a:schemeClr val="lt1"/>
              </a:solidFill>
              <a:latin typeface="Merriweather"/>
              <a:ea typeface="Merriweather"/>
              <a:cs typeface="Merriweather"/>
              <a:sym typeface="Merriweather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600" b="1">
              <a:latin typeface="Merriweather"/>
              <a:ea typeface="Merriweather"/>
              <a:cs typeface="Merriweather"/>
              <a:sym typeface="Merriweather"/>
            </a:endParaRPr>
          </a:p>
        </p:txBody>
      </p:sp>
      <p:grpSp>
        <p:nvGrpSpPr>
          <p:cNvPr id="1572" name="Google Shape;1572;p86"/>
          <p:cNvGrpSpPr/>
          <p:nvPr/>
        </p:nvGrpSpPr>
        <p:grpSpPr>
          <a:xfrm>
            <a:off x="486675" y="1827738"/>
            <a:ext cx="8429075" cy="1733646"/>
            <a:chOff x="495125" y="2035621"/>
            <a:chExt cx="8429075" cy="2311529"/>
          </a:xfrm>
        </p:grpSpPr>
        <p:sp>
          <p:nvSpPr>
            <p:cNvPr id="1573" name="Google Shape;1573;p86"/>
            <p:cNvSpPr/>
            <p:nvPr/>
          </p:nvSpPr>
          <p:spPr>
            <a:xfrm>
              <a:off x="6046300" y="2600850"/>
              <a:ext cx="2877900" cy="1746300"/>
            </a:xfrm>
            <a:prstGeom prst="rightArrow">
              <a:avLst>
                <a:gd name="adj1" fmla="val 50000"/>
                <a:gd name="adj2" fmla="val 50000"/>
              </a:avLst>
            </a:prstGeom>
            <a:solidFill>
              <a:srgbClr val="0069BF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86"/>
            <p:cNvSpPr/>
            <p:nvPr/>
          </p:nvSpPr>
          <p:spPr>
            <a:xfrm>
              <a:off x="2948138" y="2511000"/>
              <a:ext cx="3201600" cy="1836000"/>
            </a:xfrm>
            <a:prstGeom prst="rect">
              <a:avLst/>
            </a:prstGeom>
            <a:solidFill>
              <a:srgbClr val="0069BF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86"/>
            <p:cNvSpPr txBox="1"/>
            <p:nvPr/>
          </p:nvSpPr>
          <p:spPr>
            <a:xfrm>
              <a:off x="495125" y="2035621"/>
              <a:ext cx="1834800" cy="646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000">
                  <a:solidFill>
                    <a:srgbClr val="617A86"/>
                  </a:solidFill>
                  <a:latin typeface="Permanent Marker"/>
                  <a:ea typeface="Permanent Marker"/>
                  <a:cs typeface="Permanent Marker"/>
                  <a:sym typeface="Permanent Marker"/>
                </a:rPr>
                <a:t>ENTRÉES</a:t>
              </a:r>
              <a:endParaRPr sz="2000">
                <a:solidFill>
                  <a:srgbClr val="617A86"/>
                </a:solidFill>
                <a:latin typeface="Permanent Marker"/>
                <a:ea typeface="Permanent Marker"/>
                <a:cs typeface="Permanent Marker"/>
                <a:sym typeface="Permanent Marker"/>
              </a:endParaRPr>
            </a:p>
          </p:txBody>
        </p:sp>
        <p:sp>
          <p:nvSpPr>
            <p:cNvPr id="1576" name="Google Shape;1576;p86"/>
            <p:cNvSpPr txBox="1"/>
            <p:nvPr/>
          </p:nvSpPr>
          <p:spPr>
            <a:xfrm>
              <a:off x="3654600" y="2035650"/>
              <a:ext cx="1834800" cy="28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000">
                  <a:solidFill>
                    <a:srgbClr val="617A86"/>
                  </a:solidFill>
                  <a:latin typeface="Permanent Marker"/>
                  <a:ea typeface="Permanent Marker"/>
                  <a:cs typeface="Permanent Marker"/>
                  <a:sym typeface="Permanent Marker"/>
                </a:rPr>
                <a:t>CALCULS</a:t>
              </a:r>
              <a:endParaRPr sz="2000">
                <a:solidFill>
                  <a:srgbClr val="617A86"/>
                </a:solidFill>
                <a:latin typeface="Permanent Marker"/>
                <a:ea typeface="Permanent Marker"/>
                <a:cs typeface="Permanent Marker"/>
                <a:sym typeface="Permanent Marker"/>
              </a:endParaRPr>
            </a:p>
          </p:txBody>
        </p:sp>
        <p:sp>
          <p:nvSpPr>
            <p:cNvPr id="1577" name="Google Shape;1577;p86"/>
            <p:cNvSpPr txBox="1"/>
            <p:nvPr/>
          </p:nvSpPr>
          <p:spPr>
            <a:xfrm>
              <a:off x="6378975" y="2035626"/>
              <a:ext cx="1834800" cy="565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000">
                  <a:solidFill>
                    <a:srgbClr val="617A86"/>
                  </a:solidFill>
                  <a:latin typeface="Permanent Marker"/>
                  <a:ea typeface="Permanent Marker"/>
                  <a:cs typeface="Permanent Marker"/>
                  <a:sym typeface="Permanent Marker"/>
                </a:rPr>
                <a:t>SORTIES</a:t>
              </a:r>
              <a:endParaRPr sz="2000">
                <a:solidFill>
                  <a:srgbClr val="617A86"/>
                </a:solidFill>
                <a:latin typeface="Permanent Marker"/>
                <a:ea typeface="Permanent Marker"/>
                <a:cs typeface="Permanent Marker"/>
                <a:sym typeface="Permanent Marker"/>
              </a:endParaRPr>
            </a:p>
          </p:txBody>
        </p:sp>
      </p:grpSp>
      <p:sp>
        <p:nvSpPr>
          <p:cNvPr id="1578" name="Google Shape;1578;p86"/>
          <p:cNvSpPr txBox="1"/>
          <p:nvPr/>
        </p:nvSpPr>
        <p:spPr>
          <a:xfrm>
            <a:off x="3140050" y="2094806"/>
            <a:ext cx="2956500" cy="75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b="1">
              <a:latin typeface="Merriweather"/>
              <a:ea typeface="Merriweather"/>
              <a:cs typeface="Merriweather"/>
              <a:sym typeface="Merriweather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 b="1">
                <a:solidFill>
                  <a:schemeClr val="lt1"/>
                </a:solidFill>
                <a:latin typeface="Merriweather"/>
                <a:ea typeface="Merriweather"/>
                <a:cs typeface="Merriweather"/>
                <a:sym typeface="Merriweather"/>
              </a:rPr>
              <a:t>SOMME= </a:t>
            </a:r>
            <a:endParaRPr sz="1800" b="1">
              <a:solidFill>
                <a:schemeClr val="lt1"/>
              </a:solidFill>
              <a:latin typeface="Merriweather"/>
              <a:ea typeface="Merriweather"/>
              <a:cs typeface="Merriweather"/>
              <a:sym typeface="Merriweather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 b="1">
                <a:solidFill>
                  <a:schemeClr val="lt1"/>
                </a:solidFill>
                <a:latin typeface="Merriweather"/>
                <a:ea typeface="Merriweather"/>
                <a:cs typeface="Merriweather"/>
                <a:sym typeface="Merriweather"/>
              </a:rPr>
              <a:t>NOMBRE1 + NOMBRE2</a:t>
            </a:r>
            <a:endParaRPr sz="1800" b="1">
              <a:solidFill>
                <a:schemeClr val="lt1"/>
              </a:solidFill>
              <a:latin typeface="Merriweather"/>
              <a:ea typeface="Merriweather"/>
              <a:cs typeface="Merriweather"/>
              <a:sym typeface="Merriweather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600" b="1">
              <a:latin typeface="Cousine"/>
              <a:ea typeface="Cousine"/>
              <a:cs typeface="Cousine"/>
              <a:sym typeface="Cousine"/>
            </a:endParaRPr>
          </a:p>
        </p:txBody>
      </p:sp>
      <p:sp>
        <p:nvSpPr>
          <p:cNvPr id="1579" name="Google Shape;1579;p86"/>
          <p:cNvSpPr txBox="1"/>
          <p:nvPr/>
        </p:nvSpPr>
        <p:spPr>
          <a:xfrm>
            <a:off x="6282000" y="2639297"/>
            <a:ext cx="1883100" cy="2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lt1"/>
                </a:solidFill>
                <a:latin typeface="Merriweather"/>
                <a:ea typeface="Merriweather"/>
                <a:cs typeface="Merriweather"/>
                <a:sym typeface="Merriweather"/>
              </a:rPr>
              <a:t>SOMME</a:t>
            </a:r>
            <a:endParaRPr sz="1600" b="1">
              <a:solidFill>
                <a:schemeClr val="lt1"/>
              </a:solidFill>
              <a:latin typeface="Cousine"/>
              <a:ea typeface="Cousine"/>
              <a:cs typeface="Cousine"/>
              <a:sym typeface="Cousine"/>
            </a:endParaRPr>
          </a:p>
        </p:txBody>
      </p:sp>
      <p:pic>
        <p:nvPicPr>
          <p:cNvPr id="1580" name="Google Shape;1580;p8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941898" y="230939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5" name="Google Shape;1585;p87"/>
          <p:cNvSpPr txBox="1"/>
          <p:nvPr/>
        </p:nvSpPr>
        <p:spPr>
          <a:xfrm>
            <a:off x="373025" y="1258750"/>
            <a:ext cx="8545200" cy="363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1-Créer un nouveau projet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2-Ajouter le titre « Somme de 2 nombres »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3-Définir la tâche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4-Définir les variables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5-Demander les ENTRÉES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6-Raisonner le calcul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7-Demander les SORTIES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8-Penser à des jeux d’essai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Créativité et exploration!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586" name="Google Shape;1586;p87"/>
          <p:cNvSpPr txBox="1"/>
          <p:nvPr/>
        </p:nvSpPr>
        <p:spPr>
          <a:xfrm>
            <a:off x="905775" y="295725"/>
            <a:ext cx="68133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Défi 3</a:t>
            </a:r>
            <a:endParaRPr sz="24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Programme Scratch : </a:t>
            </a:r>
            <a:r>
              <a:rPr lang="en" sz="12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Somme de 2 nombres</a:t>
            </a: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587" name="Google Shape;1587;p8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398675" y="2160775"/>
            <a:ext cx="3240250" cy="29489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588" name="Google Shape;1588;p8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920323" y="295720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3" name="Google Shape;1593;p88"/>
          <p:cNvSpPr txBox="1"/>
          <p:nvPr/>
        </p:nvSpPr>
        <p:spPr>
          <a:xfrm>
            <a:off x="373025" y="1258750"/>
            <a:ext cx="8545200" cy="363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1-Produit de 2 nombres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2-Somme de 3 </a:t>
            </a: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nombres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3-Moyenne de 3 nombres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4-Périmètre d’une figure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5-Aire d’une figure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6-Calcul de la taxe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7-Calcul de nombres aléatoires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7-Jeu de tables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Créativité et exploration!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594" name="Google Shape;1594;p88"/>
          <p:cNvSpPr txBox="1"/>
          <p:nvPr/>
        </p:nvSpPr>
        <p:spPr>
          <a:xfrm>
            <a:off x="905775" y="295725"/>
            <a:ext cx="68133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Défi 3</a:t>
            </a:r>
            <a:endParaRPr sz="24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595" name="Google Shape;1595;p8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78525" y="1157475"/>
            <a:ext cx="4108350" cy="373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596" name="Google Shape;1596;p8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920323" y="295720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1" name="Google Shape;1601;p8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44</a:t>
            </a:fld>
            <a:endParaRPr/>
          </a:p>
        </p:txBody>
      </p:sp>
      <p:sp>
        <p:nvSpPr>
          <p:cNvPr id="1602" name="Google Shape;1602;p89"/>
          <p:cNvSpPr txBox="1">
            <a:spLocks noGrp="1"/>
          </p:cNvSpPr>
          <p:nvPr>
            <p:ph type="title" idx="4294967295"/>
          </p:nvPr>
        </p:nvSpPr>
        <p:spPr>
          <a:xfrm>
            <a:off x="943500" y="636075"/>
            <a:ext cx="72570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L’équipe du RÉCIT MST est disponible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les mercredis matins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de 9 h à 11 h 30. 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603" name="Google Shape;1603;p89">
            <a:hlinkClick r:id="rId3"/>
          </p:cNvPr>
          <p:cNvSpPr/>
          <p:nvPr/>
        </p:nvSpPr>
        <p:spPr>
          <a:xfrm>
            <a:off x="3092753" y="1988225"/>
            <a:ext cx="2958600" cy="1633200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604" name="Google Shape;1604;p89"/>
          <p:cNvSpPr/>
          <p:nvPr/>
        </p:nvSpPr>
        <p:spPr>
          <a:xfrm>
            <a:off x="2957648" y="1877003"/>
            <a:ext cx="3228699" cy="2173280"/>
          </a:xfrm>
          <a:custGeom>
            <a:avLst/>
            <a:gdLst/>
            <a:ahLst/>
            <a:cxnLst/>
            <a:rect l="l" t="t" r="r" b="b"/>
            <a:pathLst>
              <a:path w="143434" h="111665" extrusionOk="0">
                <a:moveTo>
                  <a:pt x="71751" y="2308"/>
                </a:moveTo>
                <a:lnTo>
                  <a:pt x="71887" y="2376"/>
                </a:lnTo>
                <a:lnTo>
                  <a:pt x="72091" y="2444"/>
                </a:lnTo>
                <a:lnTo>
                  <a:pt x="72159" y="2647"/>
                </a:lnTo>
                <a:lnTo>
                  <a:pt x="72226" y="2783"/>
                </a:lnTo>
                <a:lnTo>
                  <a:pt x="72159" y="2987"/>
                </a:lnTo>
                <a:lnTo>
                  <a:pt x="72091" y="3190"/>
                </a:lnTo>
                <a:lnTo>
                  <a:pt x="71887" y="3258"/>
                </a:lnTo>
                <a:lnTo>
                  <a:pt x="71751" y="3326"/>
                </a:lnTo>
                <a:lnTo>
                  <a:pt x="71548" y="3258"/>
                </a:lnTo>
                <a:lnTo>
                  <a:pt x="71344" y="3190"/>
                </a:lnTo>
                <a:lnTo>
                  <a:pt x="71276" y="2987"/>
                </a:lnTo>
                <a:lnTo>
                  <a:pt x="71208" y="2783"/>
                </a:lnTo>
                <a:lnTo>
                  <a:pt x="71276" y="2647"/>
                </a:lnTo>
                <a:lnTo>
                  <a:pt x="71344" y="2444"/>
                </a:lnTo>
                <a:lnTo>
                  <a:pt x="71548" y="2376"/>
                </a:lnTo>
                <a:lnTo>
                  <a:pt x="71751" y="2308"/>
                </a:lnTo>
                <a:close/>
                <a:moveTo>
                  <a:pt x="137528" y="5906"/>
                </a:moveTo>
                <a:lnTo>
                  <a:pt x="137596" y="5974"/>
                </a:lnTo>
                <a:lnTo>
                  <a:pt x="137596" y="89604"/>
                </a:lnTo>
                <a:lnTo>
                  <a:pt x="5906" y="89604"/>
                </a:lnTo>
                <a:lnTo>
                  <a:pt x="5906" y="5974"/>
                </a:lnTo>
                <a:lnTo>
                  <a:pt x="5906" y="5906"/>
                </a:lnTo>
                <a:close/>
                <a:moveTo>
                  <a:pt x="3530" y="0"/>
                </a:moveTo>
                <a:lnTo>
                  <a:pt x="3191" y="68"/>
                </a:lnTo>
                <a:lnTo>
                  <a:pt x="2444" y="339"/>
                </a:lnTo>
                <a:lnTo>
                  <a:pt x="1766" y="679"/>
                </a:lnTo>
                <a:lnTo>
                  <a:pt x="1155" y="1154"/>
                </a:lnTo>
                <a:lnTo>
                  <a:pt x="679" y="1765"/>
                </a:lnTo>
                <a:lnTo>
                  <a:pt x="272" y="2444"/>
                </a:lnTo>
                <a:lnTo>
                  <a:pt x="69" y="3190"/>
                </a:lnTo>
                <a:lnTo>
                  <a:pt x="1" y="3598"/>
                </a:lnTo>
                <a:lnTo>
                  <a:pt x="1" y="4005"/>
                </a:lnTo>
                <a:lnTo>
                  <a:pt x="1" y="91572"/>
                </a:lnTo>
                <a:lnTo>
                  <a:pt x="1" y="91979"/>
                </a:lnTo>
                <a:lnTo>
                  <a:pt x="69" y="92319"/>
                </a:lnTo>
                <a:lnTo>
                  <a:pt x="272" y="93065"/>
                </a:lnTo>
                <a:lnTo>
                  <a:pt x="679" y="93744"/>
                </a:lnTo>
                <a:lnTo>
                  <a:pt x="1155" y="94355"/>
                </a:lnTo>
                <a:lnTo>
                  <a:pt x="1766" y="94830"/>
                </a:lnTo>
                <a:lnTo>
                  <a:pt x="2444" y="95238"/>
                </a:lnTo>
                <a:lnTo>
                  <a:pt x="3191" y="95441"/>
                </a:lnTo>
                <a:lnTo>
                  <a:pt x="3530" y="95509"/>
                </a:lnTo>
                <a:lnTo>
                  <a:pt x="139904" y="95509"/>
                </a:lnTo>
                <a:lnTo>
                  <a:pt x="140311" y="95441"/>
                </a:lnTo>
                <a:lnTo>
                  <a:pt x="141058" y="95238"/>
                </a:lnTo>
                <a:lnTo>
                  <a:pt x="141737" y="94830"/>
                </a:lnTo>
                <a:lnTo>
                  <a:pt x="142280" y="94355"/>
                </a:lnTo>
                <a:lnTo>
                  <a:pt x="142755" y="93744"/>
                </a:lnTo>
                <a:lnTo>
                  <a:pt x="143162" y="93065"/>
                </a:lnTo>
                <a:lnTo>
                  <a:pt x="143366" y="92319"/>
                </a:lnTo>
                <a:lnTo>
                  <a:pt x="143434" y="91979"/>
                </a:lnTo>
                <a:lnTo>
                  <a:pt x="143434" y="91572"/>
                </a:lnTo>
                <a:lnTo>
                  <a:pt x="143434" y="4005"/>
                </a:lnTo>
                <a:lnTo>
                  <a:pt x="143434" y="3598"/>
                </a:lnTo>
                <a:lnTo>
                  <a:pt x="143366" y="3190"/>
                </a:lnTo>
                <a:lnTo>
                  <a:pt x="143162" y="2444"/>
                </a:lnTo>
                <a:lnTo>
                  <a:pt x="142755" y="1765"/>
                </a:lnTo>
                <a:lnTo>
                  <a:pt x="142280" y="1154"/>
                </a:lnTo>
                <a:lnTo>
                  <a:pt x="141737" y="679"/>
                </a:lnTo>
                <a:lnTo>
                  <a:pt x="141058" y="339"/>
                </a:lnTo>
                <a:lnTo>
                  <a:pt x="140311" y="68"/>
                </a:lnTo>
                <a:lnTo>
                  <a:pt x="139904" y="0"/>
                </a:lnTo>
                <a:close/>
                <a:moveTo>
                  <a:pt x="55324" y="95713"/>
                </a:moveTo>
                <a:lnTo>
                  <a:pt x="55052" y="98971"/>
                </a:lnTo>
                <a:lnTo>
                  <a:pt x="54713" y="102297"/>
                </a:lnTo>
                <a:lnTo>
                  <a:pt x="54374" y="105284"/>
                </a:lnTo>
                <a:lnTo>
                  <a:pt x="53966" y="107388"/>
                </a:lnTo>
                <a:lnTo>
                  <a:pt x="53763" y="108203"/>
                </a:lnTo>
                <a:lnTo>
                  <a:pt x="53627" y="108746"/>
                </a:lnTo>
                <a:lnTo>
                  <a:pt x="53423" y="109153"/>
                </a:lnTo>
                <a:lnTo>
                  <a:pt x="53220" y="109357"/>
                </a:lnTo>
                <a:lnTo>
                  <a:pt x="52677" y="109493"/>
                </a:lnTo>
                <a:lnTo>
                  <a:pt x="51794" y="109696"/>
                </a:lnTo>
                <a:lnTo>
                  <a:pt x="49690" y="110036"/>
                </a:lnTo>
                <a:lnTo>
                  <a:pt x="48061" y="110307"/>
                </a:lnTo>
                <a:lnTo>
                  <a:pt x="47450" y="110443"/>
                </a:lnTo>
                <a:lnTo>
                  <a:pt x="47110" y="110511"/>
                </a:lnTo>
                <a:lnTo>
                  <a:pt x="47042" y="110579"/>
                </a:lnTo>
                <a:lnTo>
                  <a:pt x="47042" y="110783"/>
                </a:lnTo>
                <a:lnTo>
                  <a:pt x="47110" y="110850"/>
                </a:lnTo>
                <a:lnTo>
                  <a:pt x="47585" y="110918"/>
                </a:lnTo>
                <a:lnTo>
                  <a:pt x="48400" y="110986"/>
                </a:lnTo>
                <a:lnTo>
                  <a:pt x="51387" y="111054"/>
                </a:lnTo>
                <a:lnTo>
                  <a:pt x="56071" y="111122"/>
                </a:lnTo>
                <a:lnTo>
                  <a:pt x="87092" y="111122"/>
                </a:lnTo>
                <a:lnTo>
                  <a:pt x="91708" y="111054"/>
                </a:lnTo>
                <a:lnTo>
                  <a:pt x="94695" y="110986"/>
                </a:lnTo>
                <a:lnTo>
                  <a:pt x="95578" y="110918"/>
                </a:lnTo>
                <a:lnTo>
                  <a:pt x="96053" y="110850"/>
                </a:lnTo>
                <a:lnTo>
                  <a:pt x="96121" y="110783"/>
                </a:lnTo>
                <a:lnTo>
                  <a:pt x="96121" y="110579"/>
                </a:lnTo>
                <a:lnTo>
                  <a:pt x="96053" y="110511"/>
                </a:lnTo>
                <a:lnTo>
                  <a:pt x="95713" y="110443"/>
                </a:lnTo>
                <a:lnTo>
                  <a:pt x="95102" y="110307"/>
                </a:lnTo>
                <a:lnTo>
                  <a:pt x="93473" y="110036"/>
                </a:lnTo>
                <a:lnTo>
                  <a:pt x="91369" y="109696"/>
                </a:lnTo>
                <a:lnTo>
                  <a:pt x="90487" y="109493"/>
                </a:lnTo>
                <a:lnTo>
                  <a:pt x="89943" y="109357"/>
                </a:lnTo>
                <a:lnTo>
                  <a:pt x="89740" y="109153"/>
                </a:lnTo>
                <a:lnTo>
                  <a:pt x="89536" y="108746"/>
                </a:lnTo>
                <a:lnTo>
                  <a:pt x="89333" y="108203"/>
                </a:lnTo>
                <a:lnTo>
                  <a:pt x="89197" y="107388"/>
                </a:lnTo>
                <a:lnTo>
                  <a:pt x="88789" y="105284"/>
                </a:lnTo>
                <a:lnTo>
                  <a:pt x="88382" y="102297"/>
                </a:lnTo>
                <a:lnTo>
                  <a:pt x="88043" y="98971"/>
                </a:lnTo>
                <a:lnTo>
                  <a:pt x="87839" y="95713"/>
                </a:lnTo>
                <a:close/>
                <a:moveTo>
                  <a:pt x="47450" y="111054"/>
                </a:moveTo>
                <a:lnTo>
                  <a:pt x="47450" y="111122"/>
                </a:lnTo>
                <a:lnTo>
                  <a:pt x="47450" y="111393"/>
                </a:lnTo>
                <a:lnTo>
                  <a:pt x="47518" y="111461"/>
                </a:lnTo>
                <a:lnTo>
                  <a:pt x="48807" y="111529"/>
                </a:lnTo>
                <a:lnTo>
                  <a:pt x="52473" y="111597"/>
                </a:lnTo>
                <a:lnTo>
                  <a:pt x="62384" y="111665"/>
                </a:lnTo>
                <a:lnTo>
                  <a:pt x="80779" y="111665"/>
                </a:lnTo>
                <a:lnTo>
                  <a:pt x="90622" y="111597"/>
                </a:lnTo>
                <a:lnTo>
                  <a:pt x="94356" y="111529"/>
                </a:lnTo>
                <a:lnTo>
                  <a:pt x="95646" y="111461"/>
                </a:lnTo>
                <a:lnTo>
                  <a:pt x="95713" y="111393"/>
                </a:lnTo>
                <a:lnTo>
                  <a:pt x="95713" y="111122"/>
                </a:lnTo>
                <a:lnTo>
                  <a:pt x="95646" y="111054"/>
                </a:lnTo>
                <a:lnTo>
                  <a:pt x="94084" y="111122"/>
                </a:lnTo>
                <a:lnTo>
                  <a:pt x="91233" y="111190"/>
                </a:lnTo>
                <a:lnTo>
                  <a:pt x="80847" y="111258"/>
                </a:lnTo>
                <a:lnTo>
                  <a:pt x="62316" y="111258"/>
                </a:lnTo>
                <a:lnTo>
                  <a:pt x="51930" y="111190"/>
                </a:lnTo>
                <a:lnTo>
                  <a:pt x="49079" y="111122"/>
                </a:lnTo>
                <a:lnTo>
                  <a:pt x="47518" y="111054"/>
                </a:lnTo>
                <a:close/>
              </a:path>
            </a:pathLst>
          </a:custGeom>
          <a:solidFill>
            <a:srgbClr val="FFFFFF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605" name="Google Shape;1605;p89"/>
          <p:cNvSpPr txBox="1"/>
          <p:nvPr/>
        </p:nvSpPr>
        <p:spPr>
          <a:xfrm>
            <a:off x="2098950" y="4116175"/>
            <a:ext cx="4946100" cy="5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Lien vers notre salle de vidéoconférence : 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4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u="sng">
                <a:solidFill>
                  <a:schemeClr val="hlink"/>
                </a:solidFill>
                <a:highlight>
                  <a:srgbClr val="FFFFFF"/>
                </a:highlight>
                <a:latin typeface="Viga"/>
                <a:ea typeface="Viga"/>
                <a:cs typeface="Viga"/>
                <a:sym typeface="Viga"/>
                <a:hlinkClick r:id="rId4"/>
              </a:rPr>
              <a:t>http://recitmst.qc.ca/ecv-zoom</a:t>
            </a:r>
            <a:r>
              <a:rPr lang="en" sz="2400">
                <a:highlight>
                  <a:srgbClr val="FFFFFF"/>
                </a:highlight>
                <a:latin typeface="Viga"/>
                <a:ea typeface="Viga"/>
                <a:cs typeface="Viga"/>
                <a:sym typeface="Viga"/>
              </a:rPr>
              <a:t> </a:t>
            </a:r>
            <a:endParaRPr sz="2400" b="1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606" name="Google Shape;1606;p89"/>
          <p:cNvPicPr preferRelativeResize="0"/>
          <p:nvPr/>
        </p:nvPicPr>
        <p:blipFill rotWithShape="1">
          <a:blip r:embed="rId5">
            <a:alphaModFix/>
          </a:blip>
          <a:srcRect l="10730" t="13699" r="13055" b="23311"/>
          <a:stretch/>
        </p:blipFill>
        <p:spPr>
          <a:xfrm>
            <a:off x="3092750" y="2121075"/>
            <a:ext cx="2958601" cy="13498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1" name="Google Shape;1611;p9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45</a:t>
            </a:fld>
            <a:endParaRPr/>
          </a:p>
        </p:txBody>
      </p:sp>
      <p:sp>
        <p:nvSpPr>
          <p:cNvPr id="1612" name="Google Shape;1612;p90"/>
          <p:cNvSpPr txBox="1">
            <a:spLocks noGrp="1"/>
          </p:cNvSpPr>
          <p:nvPr>
            <p:ph type="title" idx="4294967295"/>
          </p:nvPr>
        </p:nvSpPr>
        <p:spPr>
          <a:xfrm>
            <a:off x="1391950" y="114525"/>
            <a:ext cx="6140400" cy="94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Badge « Participation » 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613" name="Google Shape;1613;p90"/>
          <p:cNvSpPr txBox="1"/>
          <p:nvPr/>
        </p:nvSpPr>
        <p:spPr>
          <a:xfrm>
            <a:off x="456175" y="1477150"/>
            <a:ext cx="4616400" cy="361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Créer compte gratuit sur </a:t>
            </a:r>
            <a:r>
              <a:rPr lang="en" sz="20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Campus RÉCIT</a:t>
            </a: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;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1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Valider le courriel, se connecter;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Cliquer sur </a:t>
            </a:r>
            <a:r>
              <a:rPr lang="en" sz="20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ce lien</a:t>
            </a: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 pour compléter l’évaluation de l’atelier et recevoir le badge.</a:t>
            </a:r>
            <a:endParaRPr sz="16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282204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18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614" name="Google Shape;1614;p9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224975" y="1595325"/>
            <a:ext cx="3009350" cy="3009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9" name="Google Shape;1619;p91"/>
          <p:cNvSpPr txBox="1">
            <a:spLocks noGrp="1"/>
          </p:cNvSpPr>
          <p:nvPr>
            <p:ph type="ctrTitle" idx="4294967295"/>
          </p:nvPr>
        </p:nvSpPr>
        <p:spPr>
          <a:xfrm>
            <a:off x="1761750" y="1598975"/>
            <a:ext cx="5620500" cy="70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0" b="1">
                <a:latin typeface="Viga"/>
                <a:ea typeface="Viga"/>
                <a:cs typeface="Viga"/>
                <a:sym typeface="Viga"/>
              </a:rPr>
              <a:t>MERCI !</a:t>
            </a:r>
            <a:endParaRPr sz="10000" b="1"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620" name="Google Shape;1620;p9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23537" y="178450"/>
            <a:ext cx="3496925" cy="1003900"/>
          </a:xfrm>
          <a:prstGeom prst="rect">
            <a:avLst/>
          </a:prstGeom>
          <a:noFill/>
          <a:ln>
            <a:noFill/>
          </a:ln>
        </p:spPr>
      </p:pic>
      <p:sp>
        <p:nvSpPr>
          <p:cNvPr id="1621" name="Google Shape;1621;p91"/>
          <p:cNvSpPr txBox="1"/>
          <p:nvPr/>
        </p:nvSpPr>
        <p:spPr>
          <a:xfrm>
            <a:off x="4142800" y="2643500"/>
            <a:ext cx="5128800" cy="181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5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Sonya.Fiset@recitmst.qc.ca</a:t>
            </a:r>
            <a:endParaRPr sz="25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5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equipe@recitmst.qc.ca </a:t>
            </a:r>
            <a:endParaRPr sz="25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Page Facebook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Twitter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Chaîne YouTube</a:t>
            </a:r>
            <a:endParaRPr sz="900">
              <a:solidFill>
                <a:schemeClr val="dk2"/>
              </a:solidFill>
            </a:endParaRPr>
          </a:p>
        </p:txBody>
      </p:sp>
      <p:sp>
        <p:nvSpPr>
          <p:cNvPr id="1622" name="Google Shape;1622;p91"/>
          <p:cNvSpPr txBox="1"/>
          <p:nvPr/>
        </p:nvSpPr>
        <p:spPr>
          <a:xfrm>
            <a:off x="443038" y="2719700"/>
            <a:ext cx="3321300" cy="7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43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Questions?</a:t>
            </a:r>
            <a:endParaRPr sz="43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623" name="Google Shape;1623;p91"/>
          <p:cNvSpPr txBox="1"/>
          <p:nvPr/>
        </p:nvSpPr>
        <p:spPr>
          <a:xfrm>
            <a:off x="2451875" y="4528300"/>
            <a:ext cx="5392500" cy="3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latin typeface="Ubuntu"/>
                <a:ea typeface="Ubuntu"/>
                <a:cs typeface="Ubuntu"/>
                <a:sym typeface="Ubuntu"/>
              </a:rPr>
              <a:t>Ces formations du RÉCIT sont mises à disposition, sauf exception, selon les termes de la licence</a:t>
            </a:r>
            <a:r>
              <a:rPr lang="en" sz="8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800" u="sng">
                <a:solidFill>
                  <a:schemeClr val="accent1"/>
                </a:solidFill>
                <a:hlinkClick r:id="rId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en" sz="800">
                <a:solidFill>
                  <a:schemeClr val="accent1"/>
                </a:solidFill>
              </a:rPr>
              <a:t>.</a:t>
            </a:r>
            <a:r>
              <a:rPr lang="en" sz="800">
                <a:solidFill>
                  <a:schemeClr val="accent1"/>
                </a:solidFill>
                <a:highlight>
                  <a:srgbClr val="FFFF00"/>
                </a:highlight>
                <a:latin typeface="Ubuntu"/>
                <a:ea typeface="Ubuntu"/>
                <a:cs typeface="Ubuntu"/>
                <a:sym typeface="Ubuntu"/>
              </a:rPr>
              <a:t>  </a:t>
            </a:r>
            <a:endParaRPr sz="800">
              <a:solidFill>
                <a:schemeClr val="accent1"/>
              </a:solidFill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624" name="Google Shape;1624;p91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1699475" y="4552425"/>
            <a:ext cx="808425" cy="2861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9" name="Google Shape;1629;p92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47</a:t>
            </a:fld>
            <a:endParaRPr/>
          </a:p>
        </p:txBody>
      </p:sp>
      <p:pic>
        <p:nvPicPr>
          <p:cNvPr id="1630" name="Google Shape;1630;p9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2400" y="76200"/>
            <a:ext cx="8873069" cy="49911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5" name="Google Shape;1635;p9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48</a:t>
            </a:fld>
            <a:endParaRPr/>
          </a:p>
        </p:txBody>
      </p:sp>
      <p:pic>
        <p:nvPicPr>
          <p:cNvPr id="1636" name="Google Shape;1636;p9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2400" y="76200"/>
            <a:ext cx="8873069" cy="49911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1" name="Google Shape;1641;p9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49</a:t>
            </a:fld>
            <a:endParaRPr/>
          </a:p>
        </p:txBody>
      </p:sp>
      <p:pic>
        <p:nvPicPr>
          <p:cNvPr id="1642" name="Google Shape;1642;p9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2400" y="76200"/>
            <a:ext cx="8872891" cy="49910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7" name="Google Shape;1647;p95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50</a:t>
            </a:fld>
            <a:endParaRPr/>
          </a:p>
        </p:txBody>
      </p:sp>
      <p:pic>
        <p:nvPicPr>
          <p:cNvPr id="1648" name="Google Shape;1648;p9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2400" y="76200"/>
            <a:ext cx="8872891" cy="49910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3" name="Google Shape;1653;p96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/>
              <a:t>Instructions for use</a:t>
            </a:r>
            <a:endParaRPr sz="3600"/>
          </a:p>
        </p:txBody>
      </p:sp>
      <p:sp>
        <p:nvSpPr>
          <p:cNvPr id="1654" name="Google Shape;1654;p96"/>
          <p:cNvSpPr txBox="1"/>
          <p:nvPr/>
        </p:nvSpPr>
        <p:spPr>
          <a:xfrm>
            <a:off x="747925" y="1449675"/>
            <a:ext cx="2997000" cy="294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rgbClr val="3C78D8"/>
                </a:solidFill>
                <a:latin typeface="Dosis"/>
                <a:ea typeface="Dosis"/>
                <a:cs typeface="Dosis"/>
                <a:sym typeface="Dosis"/>
              </a:rPr>
              <a:t>EDIT IN GOOGLE SLIDES</a:t>
            </a:r>
            <a:endParaRPr sz="1200">
              <a:solidFill>
                <a:srgbClr val="3C78D8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Click on the button under the presentation preview that says "Use as Google Slides Theme".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You will get a copy of this document on your Google Drive and will be able to edit, add or delete slides.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You have to be signed in to your Google account.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655" name="Google Shape;1655;p96"/>
          <p:cNvSpPr txBox="1"/>
          <p:nvPr/>
        </p:nvSpPr>
        <p:spPr>
          <a:xfrm>
            <a:off x="4150426" y="1449675"/>
            <a:ext cx="3127800" cy="294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rgbClr val="3C78D8"/>
                </a:solidFill>
                <a:latin typeface="Dosis"/>
                <a:ea typeface="Dosis"/>
                <a:cs typeface="Dosis"/>
                <a:sym typeface="Dosis"/>
              </a:rPr>
              <a:t>EDIT IN POWERPOINT®</a:t>
            </a:r>
            <a:endParaRPr sz="1200">
              <a:solidFill>
                <a:srgbClr val="3C78D8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Click on the button under the presentation preview that says "Download as PowerPoint template". You will get a .pptx file that you can edit in PowerPoint.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Remember to download and install the fonts used in this presentation (you’ll find the links to the font files needed in the </a:t>
            </a:r>
            <a:r>
              <a:rPr lang="en" sz="1200" u="sng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Presentation design slide</a:t>
            </a: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)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656" name="Google Shape;1656;p96"/>
          <p:cNvSpPr txBox="1"/>
          <p:nvPr/>
        </p:nvSpPr>
        <p:spPr>
          <a:xfrm>
            <a:off x="747925" y="3982125"/>
            <a:ext cx="6530400" cy="82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More info on how to use this template at </a:t>
            </a:r>
            <a:r>
              <a:rPr lang="en" sz="1200" b="1" u="sng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www.slidescarnival.com/help-use-presentation-template</a:t>
            </a:r>
            <a:endParaRPr sz="1200" b="1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This template is free to use under </a:t>
            </a:r>
            <a:r>
              <a:rPr lang="en" sz="1200" u="sng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Creative Commons Attribution license</a:t>
            </a:r>
            <a:r>
              <a:rPr lang="en" sz="1200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.You can keep the Credits slide or mention SlidesCarnival and other resources used in a slide footer.</a:t>
            </a: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1000"/>
              </a:spcBef>
              <a:spcAft>
                <a:spcPts val="1000"/>
              </a:spcAft>
              <a:buNone/>
            </a:pP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657" name="Google Shape;1657;p96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51</a:t>
            </a:fld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4285F4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2267</Words>
  <Application>Microsoft Office PowerPoint</Application>
  <PresentationFormat>Affichage à l'écran (16:9)</PresentationFormat>
  <Paragraphs>410</Paragraphs>
  <Slides>51</Slides>
  <Notes>51</Notes>
  <HiddenSlides>0</HiddenSlides>
  <MMClips>0</MMClips>
  <ScaleCrop>false</ScaleCrop>
  <HeadingPairs>
    <vt:vector size="6" baseType="variant">
      <vt:variant>
        <vt:lpstr>Polices utilisées</vt:lpstr>
      </vt:variant>
      <vt:variant>
        <vt:i4>15</vt:i4>
      </vt:variant>
      <vt:variant>
        <vt:lpstr>Thème</vt:lpstr>
      </vt:variant>
      <vt:variant>
        <vt:i4>3</vt:i4>
      </vt:variant>
      <vt:variant>
        <vt:lpstr>Titres des diapositives</vt:lpstr>
      </vt:variant>
      <vt:variant>
        <vt:i4>51</vt:i4>
      </vt:variant>
    </vt:vector>
  </HeadingPairs>
  <TitlesOfParts>
    <vt:vector size="69" baseType="lpstr">
      <vt:lpstr>Nunito</vt:lpstr>
      <vt:lpstr>Calibri</vt:lpstr>
      <vt:lpstr>Viga</vt:lpstr>
      <vt:lpstr>Merriweather</vt:lpstr>
      <vt:lpstr>Trebuchet MS</vt:lpstr>
      <vt:lpstr>Ubuntu</vt:lpstr>
      <vt:lpstr>Corbel</vt:lpstr>
      <vt:lpstr>Bangers</vt:lpstr>
      <vt:lpstr>Arial</vt:lpstr>
      <vt:lpstr>Dosis</vt:lpstr>
      <vt:lpstr>Cousine</vt:lpstr>
      <vt:lpstr>Sniglet</vt:lpstr>
      <vt:lpstr>Permanent Marker</vt:lpstr>
      <vt:lpstr>Nixie One</vt:lpstr>
      <vt:lpstr>Roboto</vt:lpstr>
      <vt:lpstr>Friar template</vt:lpstr>
      <vt:lpstr>Friar template</vt:lpstr>
      <vt:lpstr>Simple Light</vt:lpstr>
      <vt:lpstr>Présentation PowerPoint</vt:lpstr>
      <vt:lpstr>Présentation PowerPoint</vt:lpstr>
      <vt:lpstr>Plan de la rencontre</vt:lpstr>
      <vt:lpstr>Usage pédagogique de la programmation…</vt:lpstr>
      <vt:lpstr>Usage pédagogique de la programmation…</vt:lpstr>
      <vt:lpstr>Usage pédagogique de la programmation…</vt:lpstr>
      <vt:lpstr>L’engagement de l’élève</vt:lpstr>
      <vt:lpstr>Connaissez-vous Scratch?</vt:lpstr>
      <vt:lpstr>Wooclap</vt:lpstr>
      <vt:lpstr>Des outils pour s’initier à la programmation</vt:lpstr>
      <vt:lpstr>Des outils pour s’initier à la programmation</vt:lpstr>
      <vt:lpstr>Des outils pour s’initier à la programmation</vt:lpstr>
      <vt:lpstr>Présentation PowerPoint</vt:lpstr>
      <vt:lpstr>S’initier à la programmation Scratch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     -Programmation avec Scratch en ajoutant l’extension   -Avantages :  peu coûteux et créatif     </vt:lpstr>
      <vt:lpstr>Temps d’exploration 8 projets  Makey Makey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         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L’équipe du RÉCIT MST est disponible  les mercredis matins  de 9 h à 11 h 30. </vt:lpstr>
      <vt:lpstr>  Badge « Participation » </vt:lpstr>
      <vt:lpstr>MERCI !</vt:lpstr>
      <vt:lpstr>Présentation PowerPoint</vt:lpstr>
      <vt:lpstr>Présentation PowerPoint</vt:lpstr>
      <vt:lpstr>Présentation PowerPoint</vt:lpstr>
      <vt:lpstr>Présentation PowerPoint</vt:lpstr>
      <vt:lpstr>Instructions for use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Sonya Fiset</dc:creator>
  <cp:lastModifiedBy>Fiset Sonia</cp:lastModifiedBy>
  <cp:revision>1</cp:revision>
  <dcterms:modified xsi:type="dcterms:W3CDTF">2022-04-08T20:10:42Z</dcterms:modified>
</cp:coreProperties>
</file>