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Bangers" panose="020B0604020202020204" charset="0"/>
      <p:regular r:id="rId20"/>
    </p:embeddedFont>
    <p:embeddedFont>
      <p:font typeface="Cousine" panose="020B0604020202020204" charset="0"/>
      <p:regular r:id="rId21"/>
      <p:bold r:id="rId22"/>
      <p:italic r:id="rId23"/>
      <p:boldItalic r:id="rId24"/>
    </p:embeddedFont>
    <p:embeddedFont>
      <p:font typeface="Dosis" panose="020B0604020202020204" charset="0"/>
      <p:regular r:id="rId25"/>
      <p:bold r:id="rId26"/>
    </p:embeddedFont>
    <p:embeddedFont>
      <p:font typeface="Merriweather" panose="020B0604020202020204" charset="0"/>
      <p:regular r:id="rId27"/>
      <p:bold r:id="rId28"/>
      <p:italic r:id="rId29"/>
      <p:boldItalic r:id="rId30"/>
    </p:embeddedFont>
    <p:embeddedFont>
      <p:font typeface="Permanent Marker" panose="020B0604020202020204" charset="0"/>
      <p:regular r:id="rId31"/>
    </p:embeddedFont>
    <p:embeddedFont>
      <p:font typeface="Roboto" panose="020B0604020202020204" charset="0"/>
      <p:regular r:id="rId32"/>
      <p:bold r:id="rId33"/>
      <p:italic r:id="rId34"/>
      <p:boldItalic r:id="rId35"/>
    </p:embeddedFont>
    <p:embeddedFont>
      <p:font typeface="Sniglet" panose="020B0604020202020204" charset="0"/>
      <p:regular r:id="rId36"/>
    </p:embeddedFont>
    <p:embeddedFont>
      <p:font typeface="Ubuntu" panose="020B0604020202020204" charset="0"/>
      <p:regular r:id="rId37"/>
      <p:bold r:id="rId38"/>
      <p:italic r:id="rId39"/>
      <p:boldItalic r:id="rId40"/>
    </p:embeddedFont>
    <p:embeddedFont>
      <p:font typeface="Viga" panose="020B0604020202020204" charset="0"/>
      <p:regular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2472928-A831-4A02-BD1F-E01B5F9E6290}">
  <a:tblStyle styleId="{42472928-A831-4A02-BD1F-E01B5F9E629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20" Type="http://schemas.openxmlformats.org/officeDocument/2006/relationships/font" Target="fonts/font1.fntdata"/><Relationship Id="rId41" Type="http://schemas.openxmlformats.org/officeDocument/2006/relationships/font" Target="fonts/font2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4decembre20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4decembre2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recitmst.qc.ca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384174901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6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ampus.recit.qc.ca/math%c3%a9matique-science-et-technologie/scratchmathematique1" TargetMode="External"/><Relationship Id="rId4" Type="http://schemas.openxmlformats.org/officeDocument/2006/relationships/hyperlink" Target="https://campus.recit.qc.ca/math%c3%a9matique-science-et-technologie/scratchpremierspas" TargetMode="Externa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j/93849137106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en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http://bit.ly/4decembre20</a:t>
            </a: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La présentation sera enregistrée. Si vous ne souhaitez pas que l’on voit qu’on vous voit, on vous invite à fermer votre caméra.</a:t>
            </a: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a89e6ea227_0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a89e6ea227_0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en" sz="2400" b="1" u="sng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bit.ly/mst4decembre20</a:t>
            </a:r>
            <a:endParaRPr sz="1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latin typeface="Ubuntu"/>
                <a:ea typeface="Ubuntu"/>
                <a:cs typeface="Ubuntu"/>
                <a:sym typeface="Ubuntu"/>
              </a:rPr>
              <a:t>Site du RÉCIT MST : </a:t>
            </a:r>
            <a:r>
              <a:rPr lang="en" sz="1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https://recitmst.qc.ca/</a:t>
            </a:r>
            <a:endParaRPr sz="1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86ec3b7f03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86ec3b7f03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acbd46581d_0_5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acbd46581d_0_5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acbd46581d_0_10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acbd46581d_0_10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Référentiel d’intervention en mathématique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http://www.education.gouv.qc.ca/references/tx-solrtyperecherchepublicationtx-solrpublicationnouveaute/resultats-de-la-recherche/detail/article/referentiel-dintervention-en-mathematique/?fbclid=IwAR1Fw_M-BAhU6gMIwKFGDnrQEYT7Rl5Rq9yHKacg61Sn_7QwER8WwHt1zW0</a:t>
            </a:r>
            <a:endParaRPr sz="1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870a178747_0_3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870a178747_0_3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870a178747_0_5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870a178747_0_5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870a178747_0_73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870a178747_0_73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870a178747_0_5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870a178747_0_5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a8a13ad6c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a8a13ad6c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acbd46581d_0_27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acbd46581d_0_27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à REMIXER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https://scratch.mit.edu/projects/384174901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8814c82d0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8814c82d0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Formulaire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https://docs.google.com/forms/d/1ejCYLetBGifetvaMegpR26DyvBBxdlqOOpQejDtcyRk/copy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Formulaire Office 365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https://forms.office.com/Pages/ShareFormPage.aspx?id=EF61Z5BlXEaXCQTxot_EPGUpWRFJktxEiclxsdXYqidUQzEzSEE1MjlFUkIzWVZPMjJHWjlGV1hBNC4u&amp;sharetoken=HvkamXa58b85xI9BoaGE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acbd46581d_0_2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acbd46581d_0_2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https://campus.recit.qc.ca/math%c3%a9matique-science-et-technologie/scratchpremierspas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en mathématique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https://campus.recit.qc.ca/math%c3%a9matique-science-et-technologie/scratchmathematique1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a324481ca7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a324481ca7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535b498cb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535b498cb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3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9" name="Google Shape;539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4decembre20" TargetMode="External"/><Relationship Id="rId7" Type="http://schemas.openxmlformats.org/officeDocument/2006/relationships/hyperlink" Target="http://creativecommons.org/licenses/by-nc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ecitmst.qc.ca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://www.reci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bit.ly/4decembre20" TargetMode="External"/><Relationship Id="rId5" Type="http://schemas.openxmlformats.org/officeDocument/2006/relationships/image" Target="../media/image5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5" Type="http://schemas.openxmlformats.org/officeDocument/2006/relationships/hyperlink" Target="http://www.education.gouv.qc.ca/fileadmin/site_web/documents/ministere/Usage-pedagogique-programmation-informatique.pdf" TargetMode="External"/><Relationship Id="rId4" Type="http://schemas.openxmlformats.org/officeDocument/2006/relationships/hyperlink" Target="http://www.education.gouv.qc.ca/fileadmin/site_web/documents/ministere/Cadre-reference-competence-num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Jio-7UoSTEUVARd-8zGm6nB8PipMXJMv7uSOkakXS7M/edit?usp=sharin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hyperlink" Target="https://scratch.mit.edu/projects/191389999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TeTtgX2VzOU1yqyAMDRW3v05NWrWg_QoVKwGClFLPlQ/edit?usp=sharin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384174901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hyperlink" Target="http://bit.ly/cssmb20" TargetMode="External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campus.recit.qc.ca/math%c3%a9matique-science-et-technologie/scratchpremierspas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bit.ly/progCSC" TargetMode="External"/><Relationship Id="rId5" Type="http://schemas.openxmlformats.org/officeDocument/2006/relationships/hyperlink" Target="http://bit.ly/mstscratch%202e%20et%203e%20cycles%20du%20primaire%20Avatar%20de%20Sonya%20Fiset%20Sonya%20Fiset%20%E2%97%8F%207%20jours" TargetMode="External"/><Relationship Id="rId4" Type="http://schemas.openxmlformats.org/officeDocument/2006/relationships/hyperlink" Target="https://campus.recit.qc.ca/math%c3%a9matique-science-et-technologie/scratchmathematique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hyperlink" Target="https://zoom.us/j/93849137106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3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5"/>
          <p:cNvSpPr txBox="1">
            <a:spLocks noGrp="1"/>
          </p:cNvSpPr>
          <p:nvPr>
            <p:ph type="ctrTitle"/>
          </p:nvPr>
        </p:nvSpPr>
        <p:spPr>
          <a:xfrm>
            <a:off x="565900" y="485800"/>
            <a:ext cx="6215100" cy="21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Ubuntu"/>
                <a:ea typeface="Ubuntu"/>
                <a:cs typeface="Ubuntu"/>
                <a:sym typeface="Ubuntu"/>
              </a:rPr>
              <a:t>Scratch et l’arithmétique</a:t>
            </a:r>
            <a:endParaRPr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bit.ly/mst4decembre20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 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46" name="Google Shape;54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5100" y="4857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15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15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16"/>
          <p:cNvSpPr txBox="1">
            <a:spLocks noGrp="1"/>
          </p:cNvSpPr>
          <p:nvPr>
            <p:ph type="body" idx="4294967295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7" name="Google Shape;557;p1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558" name="Google Shape;55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16"/>
          <p:cNvSpPr txBox="1"/>
          <p:nvPr/>
        </p:nvSpPr>
        <p:spPr>
          <a:xfrm>
            <a:off x="2194650" y="3922725"/>
            <a:ext cx="50184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lang="en" b="1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bit.ly/mst4decembre20</a:t>
            </a:r>
            <a:endParaRPr b="1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0" name="Google Shape;560;p16">
            <a:hlinkClick r:id="rId7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plus de détails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300" b="1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</a:t>
            </a:r>
            <a:endParaRPr sz="1300"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61" name="Google Shape;561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7" name="Google Shape;567;p17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1997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Qui êtes-vous?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de Scratch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l’arithmétique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Comment l’utiliser pour travailler à distance?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 supplémentaires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8" name="Google Shape;568;p1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Scratch?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4" name="Google Shape;574;p1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aphicFrame>
        <p:nvGraphicFramePr>
          <p:cNvPr id="575" name="Google Shape;575;p18"/>
          <p:cNvGraphicFramePr/>
          <p:nvPr/>
        </p:nvGraphicFramePr>
        <p:xfrm>
          <a:off x="824950" y="131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{42472928-A831-4A02-BD1F-E01B5F9E6290}</a:tableStyleId>
              </a:tblPr>
              <a:tblGrid>
                <a:gridCol w="294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l’utilise déjà avec mes élèves.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vu des collègues ou des élèves l’utiliser.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Qui est Scratch?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581" name="Google Shape;581;p19"/>
          <p:cNvSpPr txBox="1"/>
          <p:nvPr/>
        </p:nvSpPr>
        <p:spPr>
          <a:xfrm>
            <a:off x="353850" y="1183650"/>
            <a:ext cx="84363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PFEQ, mathématique, science et technologie, langues, us, arts...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 d’action numérique (PAN)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(mesure 02);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(dimensions);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L’usage pédagogique de la programmation informatique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(2020)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Référentiel d’intervention en mathématique</a:t>
            </a:r>
            <a:endParaRPr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2" name="Google Shape;582;p19"/>
          <p:cNvSpPr txBox="1"/>
          <p:nvPr/>
        </p:nvSpPr>
        <p:spPr>
          <a:xfrm>
            <a:off x="152400" y="290525"/>
            <a:ext cx="8316000" cy="8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la programmation? Pourquoi Scratch?</a:t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0"/>
          <p:cNvSpPr txBox="1"/>
          <p:nvPr/>
        </p:nvSpPr>
        <p:spPr>
          <a:xfrm>
            <a:off x="0" y="-402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            </a:t>
            </a:r>
            <a:r>
              <a:rPr lang="en">
                <a:solidFill>
                  <a:schemeClr val="accent1"/>
                </a:solidFill>
              </a:rPr>
              <a:t>  </a:t>
            </a:r>
            <a:r>
              <a:rPr lang="en" sz="2500" u="sng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8" name="Google Shape;58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550" y="749400"/>
            <a:ext cx="6116514" cy="3897774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20"/>
          <p:cNvSpPr txBox="1"/>
          <p:nvPr/>
        </p:nvSpPr>
        <p:spPr>
          <a:xfrm>
            <a:off x="4992225" y="4723925"/>
            <a:ext cx="19059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1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5" name="Google Shape;595;p21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connexion, base de la programmation, pas à pas. 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d’enseignant, on suit les élèves dans leurs défis.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Prêt à programmer...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6" name="Google Shape;596;p21"/>
          <p:cNvSpPr/>
          <p:nvPr/>
        </p:nvSpPr>
        <p:spPr>
          <a:xfrm>
            <a:off x="0" y="3205856"/>
            <a:ext cx="470700" cy="34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597" name="Google Shape;59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2"/>
          <p:cNvSpPr txBox="1">
            <a:spLocks noGrp="1"/>
          </p:cNvSpPr>
          <p:nvPr>
            <p:ph type="body" idx="1"/>
          </p:nvPr>
        </p:nvSpPr>
        <p:spPr>
          <a:xfrm>
            <a:off x="599700" y="873125"/>
            <a:ext cx="7089000" cy="382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 u="sng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 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Rejoindre Scratch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»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en haut à droite et suivre les indications pour se créer un compte.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3.	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 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Créer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»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en haut à gauche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22"/>
          <p:cNvSpPr txBox="1"/>
          <p:nvPr/>
        </p:nvSpPr>
        <p:spPr>
          <a:xfrm>
            <a:off x="1737175" y="250856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À vos claviers!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04" name="Google Shape;60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23"/>
          <p:cNvSpPr txBox="1"/>
          <p:nvPr/>
        </p:nvSpPr>
        <p:spPr>
          <a:xfrm>
            <a:off x="922200" y="376174"/>
            <a:ext cx="7504500" cy="8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Défi 1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SOMME DE 2 NOMBRES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0" name="Google Shape;610;p23"/>
          <p:cNvSpPr/>
          <p:nvPr/>
        </p:nvSpPr>
        <p:spPr>
          <a:xfrm>
            <a:off x="152025" y="2215247"/>
            <a:ext cx="2758800" cy="1419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23"/>
          <p:cNvSpPr txBox="1"/>
          <p:nvPr/>
        </p:nvSpPr>
        <p:spPr>
          <a:xfrm>
            <a:off x="228225" y="2571749"/>
            <a:ext cx="2351700" cy="5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NOMBRE1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NOMBRE2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612" name="Google Shape;612;p23"/>
          <p:cNvGrpSpPr/>
          <p:nvPr/>
        </p:nvGrpSpPr>
        <p:grpSpPr>
          <a:xfrm>
            <a:off x="486675" y="1827759"/>
            <a:ext cx="8429075" cy="1733625"/>
            <a:chOff x="495125" y="2035650"/>
            <a:chExt cx="8429075" cy="2311500"/>
          </a:xfrm>
        </p:grpSpPr>
        <p:sp>
          <p:nvSpPr>
            <p:cNvPr id="613" name="Google Shape;613;p23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3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3"/>
            <p:cNvSpPr txBox="1"/>
            <p:nvPr/>
          </p:nvSpPr>
          <p:spPr>
            <a:xfrm>
              <a:off x="495125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616" name="Google Shape;616;p23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617" name="Google Shape;617;p23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618" name="Google Shape;618;p23"/>
          <p:cNvSpPr txBox="1"/>
          <p:nvPr/>
        </p:nvSpPr>
        <p:spPr>
          <a:xfrm>
            <a:off x="3140050" y="2094806"/>
            <a:ext cx="2956500" cy="7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SOMME= 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NOMBRE1 + NOMBRE2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619" name="Google Shape;619;p23"/>
          <p:cNvSpPr txBox="1"/>
          <p:nvPr/>
        </p:nvSpPr>
        <p:spPr>
          <a:xfrm>
            <a:off x="6325775" y="2639297"/>
            <a:ext cx="1883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SOMME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pic>
        <p:nvPicPr>
          <p:cNvPr id="620" name="Google Shape;62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1898" y="230939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4"/>
          <p:cNvSpPr txBox="1"/>
          <p:nvPr/>
        </p:nvSpPr>
        <p:spPr>
          <a:xfrm>
            <a:off x="373025" y="1258750"/>
            <a:ext cx="8545200" cy="36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2-Ajouter le titre « Somme de 2 nombres 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3-Définir la tâche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4-Définir les variables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5-Demander les ENTRÉES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6-Raisonner le calcul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7-Demander les SORTIES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8-Penser à des jeux d’essai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6" name="Google Shape;626;p24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1</a:t>
            </a:r>
            <a:endParaRPr sz="24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Plan :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https://scratch.mit.edu/projects/297851464/</a:t>
            </a: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Projet Scratch :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https://scratch.mit.edu/projects/191389999</a:t>
            </a: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27" name="Google Shape;62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72975" y="2302125"/>
            <a:ext cx="2749668" cy="2502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5"/>
          <p:cNvSpPr txBox="1"/>
          <p:nvPr/>
        </p:nvSpPr>
        <p:spPr>
          <a:xfrm>
            <a:off x="373025" y="1258750"/>
            <a:ext cx="8545200" cy="36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Tâche avec différents défis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1-Produit de 2 nombres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2-Somme de 3 </a:t>
            </a: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nombres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3-Moyenne de 3 nombres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4-Périmètre d’une figure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5-Aire d’une figure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6-Calcul de la taxe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4" name="Google Shape;634;p25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1+</a:t>
            </a:r>
            <a:endParaRPr sz="24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35" name="Google Shape;63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1708" y="914650"/>
            <a:ext cx="4375168" cy="398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26"/>
          <p:cNvSpPr txBox="1"/>
          <p:nvPr/>
        </p:nvSpPr>
        <p:spPr>
          <a:xfrm>
            <a:off x="373025" y="1258750"/>
            <a:ext cx="8545200" cy="36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1-Créer un exerciseur :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Addition, multiplication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REMIX</a:t>
            </a: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d’un programme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2" name="Google Shape;642;p26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2</a:t>
            </a:r>
            <a:endParaRPr sz="24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43" name="Google Shape;64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098" y="2766600"/>
            <a:ext cx="4731625" cy="201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87525" y="1676625"/>
            <a:ext cx="4378624" cy="3334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27"/>
          <p:cNvSpPr txBox="1"/>
          <p:nvPr/>
        </p:nvSpPr>
        <p:spPr>
          <a:xfrm>
            <a:off x="373025" y="1517231"/>
            <a:ext cx="85452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36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environnement numérique d’apprentissage (ENA)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formulaire pour consigner les programmes réalisés par les élèves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Google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Microsoft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FF0000"/>
                </a:solidFill>
                <a:latin typeface="Viga"/>
                <a:ea typeface="Viga"/>
                <a:cs typeface="Viga"/>
                <a:sym typeface="Viga"/>
              </a:rPr>
              <a:t>Partager votre production : </a:t>
            </a:r>
            <a:r>
              <a:rPr lang="en" sz="2400" u="sng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http://bit.ly/cssmb20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1" name="Google Shape;651;p27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Partager ou 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enseigner à distance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52" name="Google Shape;652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8"/>
          <p:cNvSpPr txBox="1">
            <a:spLocks noGrp="1"/>
          </p:cNvSpPr>
          <p:nvPr>
            <p:ph type="body" idx="1"/>
          </p:nvPr>
        </p:nvSpPr>
        <p:spPr>
          <a:xfrm>
            <a:off x="2393575" y="152700"/>
            <a:ext cx="6347100" cy="49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Autoformations sur Campus RÉCIT :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 pour tous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Scratch en mathématique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Ubuntu"/>
              <a:buChar char="●"/>
            </a:pPr>
            <a:r>
              <a:rPr lang="en" sz="22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Padlet de ressources pour 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débuter avec Scratch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Missions (vidéos et aide)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Sous la colonne 5e année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http://bit.ly/progCSC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658" name="Google Shape;658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4800" y="1338800"/>
            <a:ext cx="2088775" cy="1746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665" name="Google Shape;665;p29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9 h à 12 h.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6" name="Google Shape;666;p29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7" name="Google Shape;667;p29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8" name="Google Shape;668;p29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1A73E8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 sz="2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69" name="Google Shape;66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3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675" name="Google Shape;675;p30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6" name="Google Shape;676;p30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Badge de participation</a:t>
            </a:r>
            <a:endParaRPr sz="26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7" name="Google Shape;67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0" y="1557900"/>
            <a:ext cx="2257950" cy="220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1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83" name="Google Shape;68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31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85" name="Google Shape;685;p31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6" name="Google Shape;686;p31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87" name="Google Shape;687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953</Words>
  <Application>Microsoft Office PowerPoint</Application>
  <PresentationFormat>Affichage à l'écran (16:9)</PresentationFormat>
  <Paragraphs>152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8" baseType="lpstr">
      <vt:lpstr>Viga</vt:lpstr>
      <vt:lpstr>Dosis</vt:lpstr>
      <vt:lpstr>Permanent Marker</vt:lpstr>
      <vt:lpstr>Merriweather</vt:lpstr>
      <vt:lpstr>Bangers</vt:lpstr>
      <vt:lpstr>Ubuntu</vt:lpstr>
      <vt:lpstr>Roboto</vt:lpstr>
      <vt:lpstr>Sniglet</vt:lpstr>
      <vt:lpstr>Cousine</vt:lpstr>
      <vt:lpstr>Arial</vt:lpstr>
      <vt:lpstr>Friar template</vt:lpstr>
      <vt:lpstr>Scratch et l’arithmétique  Lien vers la présentation Web : bit.ly/mst4decembre20 </vt:lpstr>
      <vt:lpstr>Présentation PowerPoint</vt:lpstr>
      <vt:lpstr>Plan de la rencontre</vt:lpstr>
      <vt:lpstr>Connaissez-vous Scratch?</vt:lpstr>
      <vt:lpstr>Présentation PowerPoint</vt:lpstr>
      <vt:lpstr>Présentation PowerPoint</vt:lpstr>
      <vt:lpstr>Des outils pour s’initier à la programmation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L’équipe du RÉCIT MST est disponible  les mercredis matins  de 9 h à 12 h. </vt:lpstr>
      <vt:lpstr>Obtenez votre  badge de participation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 et l’arithmétique  Lien vers la présentation Web : bit.ly/mst4decembre20 </dc:title>
  <dc:creator>Sonya Fiset</dc:creator>
  <cp:lastModifiedBy>Fiset Sonia</cp:lastModifiedBy>
  <cp:revision>1</cp:revision>
  <dcterms:modified xsi:type="dcterms:W3CDTF">2020-12-02T21:26:20Z</dcterms:modified>
</cp:coreProperties>
</file>