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62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</p:sldIdLst>
  <p:sldSz cy="5143500" cx="9144000"/>
  <p:notesSz cx="6858000" cy="9144000"/>
  <p:embeddedFontLst>
    <p:embeddedFont>
      <p:font typeface="Roboto Slab"/>
      <p:regular r:id="rId25"/>
      <p:bold r:id="rId26"/>
    </p:embeddedFont>
    <p:embeddedFont>
      <p:font typeface="Ubuntu"/>
      <p:regular r:id="rId27"/>
      <p:bold r:id="rId28"/>
      <p:italic r:id="rId29"/>
      <p:boldItalic r:id="rId30"/>
    </p:embeddedFont>
    <p:embeddedFont>
      <p:font typeface="Dosis"/>
      <p:regular r:id="rId31"/>
      <p:bold r:id="rId32"/>
    </p:embeddedFont>
    <p:embeddedFont>
      <p:font typeface="Nixie One"/>
      <p:regular r:id="rId33"/>
    </p:embeddedFont>
    <p:embeddedFont>
      <p:font typeface="Nunito"/>
      <p:regular r:id="rId34"/>
      <p:bold r:id="rId35"/>
      <p:italic r:id="rId36"/>
      <p:boldItalic r:id="rId37"/>
    </p:embeddedFont>
    <p:embeddedFont>
      <p:font typeface="Century Gothic"/>
      <p:regular r:id="rId38"/>
      <p:bold r:id="rId39"/>
      <p:italic r:id="rId40"/>
      <p:boldItalic r:id="rId4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CenturyGothic-italic.fntdata"/><Relationship Id="rId20" Type="http://schemas.openxmlformats.org/officeDocument/2006/relationships/slide" Target="slides/slide16.xml"/><Relationship Id="rId41" Type="http://schemas.openxmlformats.org/officeDocument/2006/relationships/font" Target="fonts/CenturyGothic-boldItalic.fntdata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RobotoSlab-bold.fntdata"/><Relationship Id="rId25" Type="http://schemas.openxmlformats.org/officeDocument/2006/relationships/font" Target="fonts/RobotoSlab-regular.fntdata"/><Relationship Id="rId28" Type="http://schemas.openxmlformats.org/officeDocument/2006/relationships/font" Target="fonts/Ubuntu-bold.fntdata"/><Relationship Id="rId27" Type="http://schemas.openxmlformats.org/officeDocument/2006/relationships/font" Target="fonts/Ubuntu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Ubuntu-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Dosis-regular.fntdata"/><Relationship Id="rId30" Type="http://schemas.openxmlformats.org/officeDocument/2006/relationships/font" Target="fonts/Ubuntu-boldItalic.fntdata"/><Relationship Id="rId11" Type="http://schemas.openxmlformats.org/officeDocument/2006/relationships/slide" Target="slides/slide7.xml"/><Relationship Id="rId33" Type="http://schemas.openxmlformats.org/officeDocument/2006/relationships/font" Target="fonts/NixieOne-regular.fntdata"/><Relationship Id="rId10" Type="http://schemas.openxmlformats.org/officeDocument/2006/relationships/slide" Target="slides/slide6.xml"/><Relationship Id="rId32" Type="http://schemas.openxmlformats.org/officeDocument/2006/relationships/font" Target="fonts/Dosis-bold.fntdata"/><Relationship Id="rId13" Type="http://schemas.openxmlformats.org/officeDocument/2006/relationships/slide" Target="slides/slide9.xml"/><Relationship Id="rId35" Type="http://schemas.openxmlformats.org/officeDocument/2006/relationships/font" Target="fonts/Nunito-bold.fntdata"/><Relationship Id="rId12" Type="http://schemas.openxmlformats.org/officeDocument/2006/relationships/slide" Target="slides/slide8.xml"/><Relationship Id="rId34" Type="http://schemas.openxmlformats.org/officeDocument/2006/relationships/font" Target="fonts/Nunito-regular.fntdata"/><Relationship Id="rId15" Type="http://schemas.openxmlformats.org/officeDocument/2006/relationships/slide" Target="slides/slide11.xml"/><Relationship Id="rId37" Type="http://schemas.openxmlformats.org/officeDocument/2006/relationships/font" Target="fonts/Nunito-boldItalic.fntdata"/><Relationship Id="rId14" Type="http://schemas.openxmlformats.org/officeDocument/2006/relationships/slide" Target="slides/slide10.xml"/><Relationship Id="rId36" Type="http://schemas.openxmlformats.org/officeDocument/2006/relationships/font" Target="fonts/Nunito-italic.fntdata"/><Relationship Id="rId17" Type="http://schemas.openxmlformats.org/officeDocument/2006/relationships/slide" Target="slides/slide13.xml"/><Relationship Id="rId39" Type="http://schemas.openxmlformats.org/officeDocument/2006/relationships/font" Target="fonts/CenturyGothic-bold.fntdata"/><Relationship Id="rId16" Type="http://schemas.openxmlformats.org/officeDocument/2006/relationships/slide" Target="slides/slide12.xml"/><Relationship Id="rId38" Type="http://schemas.openxmlformats.org/officeDocument/2006/relationships/font" Target="fonts/CenturyGothic-regular.fntdata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app.wooclap.com/CPDFXJ?from=instruction-slide" TargetMode="Externa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cratch.mit.edu/projects/745627895/editor" TargetMode="Externa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cratch.mit.edu/projects/357315992/editor/" TargetMode="External"/><Relationship Id="rId3" Type="http://schemas.openxmlformats.org/officeDocument/2006/relationships/hyperlink" Target="https://scratch.mit.edu/projects/357316433/editor/" TargetMode="External"/><Relationship Id="rId4" Type="http://schemas.openxmlformats.org/officeDocument/2006/relationships/hyperlink" Target="https://scratch.mit.edu/projects/154511043/editor" TargetMode="External"/><Relationship Id="rId5" Type="http://schemas.openxmlformats.org/officeDocument/2006/relationships/hyperlink" Target="https://scratch.mit.edu/projects/277691507/editor" TargetMode="External"/><Relationship Id="rId6" Type="http://schemas.openxmlformats.org/officeDocument/2006/relationships/hyperlink" Target="https://scratch.mit.edu/projects/277691668/editor" TargetMode="External"/><Relationship Id="rId7" Type="http://schemas.openxmlformats.org/officeDocument/2006/relationships/hyperlink" Target="https://scratch.mit.edu/projects/293334767/editor/" TargetMode="Externa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tudent.desmos.com/join/xwshhb?lang=fr" TargetMode="External"/><Relationship Id="rId3" Type="http://schemas.openxmlformats.org/officeDocument/2006/relationships/hyperlink" Target="https://teacher.desmos.com/activitybuilder/custom/5ebc069d3e5e5e0c774115e0" TargetMode="Externa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cratch.mit.edu/projects/133399339/editor" TargetMode="External"/><Relationship Id="rId3" Type="http://schemas.openxmlformats.org/officeDocument/2006/relationships/hyperlink" Target="https://scratch.mit.edu/projects/176985648/editor" TargetMode="External"/><Relationship Id="rId4" Type="http://schemas.openxmlformats.org/officeDocument/2006/relationships/hyperlink" Target="https://scratch.mit.edu/projects/357319972/editor/" TargetMode="External"/><Relationship Id="rId5" Type="http://schemas.openxmlformats.org/officeDocument/2006/relationships/hyperlink" Target="https://scratch.mit.edu/projects/358281224/editor/" TargetMode="External"/><Relationship Id="rId6" Type="http://schemas.openxmlformats.org/officeDocument/2006/relationships/hyperlink" Target="https://scratch.mit.edu/projects/141976799/editor" TargetMode="External"/><Relationship Id="rId7" Type="http://schemas.openxmlformats.org/officeDocument/2006/relationships/hyperlink" Target="https://scratch.mit.edu/projects/357318983/editor/" TargetMode="External"/><Relationship Id="rId8" Type="http://schemas.openxmlformats.org/officeDocument/2006/relationships/hyperlink" Target="https://scratch.mit.edu/projects/130842168/editor" TargetMode="Externa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www.education.gouv.qc.ca/references/tx-solrtyperecherchepublicationtx-solrpublicationnouveaute/resultats-de-la-recherche/detail/article/referentiel-dintervention-en-mathematique/?fbclid=IwAR1Fw_M-BAhU6gMIwKFGDnrQEYT7Rl5Rq9yHKacg61Sn_7QwER8WwHt1zW0" TargetMode="External"/><Relationship Id="rId3" Type="http://schemas.openxmlformats.org/officeDocument/2006/relationships/hyperlink" Target="http://www.education.gouv.qc.ca/references/tx-solrtyperecherchepublicationtx-solrpublicationnouveaute/resultats-de-la-recherche/detail/article/referentiel-dintervention-en-mathematique/?fbclid=IwAR1Fw_M-BAhU6gMIwKFGDnrQEYT7Rl5Rq9yHKacg61Sn_7QwER8WwHt1zW0" TargetMode="Externa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www.education.gouv.qc.ca/references/tx-solrtyperecherchepublicationtx-solrpublicationnouveaute/resultats-de-la-recherche/detail/article/cadre-de-reference-de-la-competence-numerique/?fbclid=IwAR02kujgADiHkBgtfqqTZLNz-eIPcYYDK7AN8Z1ZgOgdQuEJwUCmiDkqapg" TargetMode="Externa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campus.recit.qc.ca/math%c3%a9matique-science-et-technologie/scratchmathematique1" TargetMode="External"/><Relationship Id="rId3" Type="http://schemas.openxmlformats.org/officeDocument/2006/relationships/hyperlink" Target="https://campus.recit.qc.ca/math%c3%a9matique-science-et-technologie/scratchpremierspas" TargetMode="External"/><Relationship Id="rId4" Type="http://schemas.openxmlformats.org/officeDocument/2006/relationships/hyperlink" Target="https://padlet.com/rioux_stephanie/scratch" TargetMode="External"/><Relationship Id="rId11" Type="http://schemas.openxmlformats.org/officeDocument/2006/relationships/hyperlink" Target="http://www.education.gouv.qc.ca/references/tx-solrtyperecherchepublicationtx-solrpublicationnouveaute/resultats-de-la-recherche/detail/article/plan-daction-numerique-en-education-et-en-enseignement-superieur/" TargetMode="External"/><Relationship Id="rId10" Type="http://schemas.openxmlformats.org/officeDocument/2006/relationships/hyperlink" Target="http://www.education.gouv.qc.ca/fileadmin/site_web/documents/ministere/Cadre-reference-competence-num.pdf" TargetMode="External"/><Relationship Id="rId9" Type="http://schemas.openxmlformats.org/officeDocument/2006/relationships/hyperlink" Target="https://docs.google.com/presentation/d/1uT3__XHDs62l-N2Ic7ku1wJZReJxhCzPkK7_MdwBpCw/edit?usp=sharing" TargetMode="External"/><Relationship Id="rId5" Type="http://schemas.openxmlformats.org/officeDocument/2006/relationships/hyperlink" Target="https://docs.google.com/spreadsheets/d/1hWJM3_F-5miQ7z5ioTb7M4mGA_XJKdYkcP4EPwlgk9c/edit#gid=0" TargetMode="External"/><Relationship Id="rId6" Type="http://schemas.openxmlformats.org/officeDocument/2006/relationships/hyperlink" Target="https://www.youtube.com/playlist?list=PLbE85KlaADWnn-vHutGey_JJEAwpkFsGE" TargetMode="External"/><Relationship Id="rId7" Type="http://schemas.openxmlformats.org/officeDocument/2006/relationships/hyperlink" Target="https://www.youtube.com/playlist?list=PLbE85KlaADWkJr8wLE12PM8iKgS9tpFDt" TargetMode="External"/><Relationship Id="rId8" Type="http://schemas.openxmlformats.org/officeDocument/2006/relationships/hyperlink" Target="mailto:equipe@recitmst.qc.ca" TargetMode="Externa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mailto:equipe@recitmst.qc.ca" TargetMode="External"/><Relationship Id="rId3" Type="http://schemas.openxmlformats.org/officeDocument/2006/relationships/hyperlink" Target="https://www.facebook.com/RECITMST2020/" TargetMode="External"/><Relationship Id="rId4" Type="http://schemas.openxmlformats.org/officeDocument/2006/relationships/hyperlink" Target="https://twitter.com/recitmst" TargetMode="External"/><Relationship Id="rId5" Type="http://schemas.openxmlformats.org/officeDocument/2006/relationships/hyperlink" Target="https://www.youtube.com/channel/UC7IcadI_rZFwso9N81PYqFg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14ced826df1_1_6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14ced826df1_1_6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5f391192_0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35f391192_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1869beb98a4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1869beb98a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50">
                <a:latin typeface="Nunito"/>
                <a:ea typeface="Nunito"/>
                <a:cs typeface="Nunito"/>
                <a:sym typeface="Nunito"/>
              </a:rPr>
              <a:t>Lien d’invitation: </a:t>
            </a:r>
            <a:r>
              <a:rPr lang="en" sz="1850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2"/>
              </a:rPr>
              <a:t>https://app.wooclap.com/CPDFXJ?from=instruction-slide</a:t>
            </a:r>
            <a:endParaRPr sz="185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50"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781c581e6f_0_8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781c581e6f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781c581e6f_0_7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781c581e6f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2"/>
              </a:rPr>
              <a:t>https://scratch.mit.edu/projects/745627895/editor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140a82d7952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140a82d795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Carré 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2"/>
              </a:rPr>
              <a:t>https://scratch.mit.edu/projects/357315992/editor/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Triangle équilatéral 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https://scratch.mit.edu/projects/357316433/editor/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Dessiner des quadrilatères 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https://scratch.mit.edu/projects/154511043/editor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Étoile 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https://scratch.mit.edu/projects/277691507/editor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Étoile x10: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https://scratch.mit.edu/projects/277691668/editor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Projet créatif: les 3 fleurs: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https://scratch.mit.edu/projects/293334767/editor/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807cb297af_0_5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807cb297af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f96fffd7d2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f96fffd7d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https://student.desmos.com/join/xwshhb?lang=fr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l’activité: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https://teacher.desmos.com/activitybuilder/custom/5ebc069d3e5e5e0c774115e0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879d459c1c_0_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879d459c1c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807cb297af_0_6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807cb297af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781c581e6f_0_9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781c581e6f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Somme de 2 nombres 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2"/>
              </a:rPr>
              <a:t>https://scratch.mit.edu/projects/133399339/editor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Moyenne de 4 nombres</a:t>
            </a:r>
            <a:r>
              <a:rPr lang="en" sz="1200"/>
              <a:t>: </a:t>
            </a:r>
            <a:r>
              <a:rPr lang="en" sz="1200" u="sng">
                <a:solidFill>
                  <a:schemeClr val="hlink"/>
                </a:solidFill>
                <a:hlinkClick r:id="rId3"/>
              </a:rPr>
              <a:t>https://scratch.mit.edu/projects/176985648/editor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Aire et périmètre d’un rectangle</a:t>
            </a:r>
            <a:r>
              <a:rPr lang="en" sz="1200"/>
              <a:t>: </a:t>
            </a:r>
            <a:r>
              <a:rPr lang="en" sz="1200" u="sng">
                <a:hlinkClick r:id="rId4"/>
              </a:rPr>
              <a:t>https://scratch.mit.edu/projects/357319972/editor/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Rabais et taxes: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https://scratch.mit.edu/projects/358281224/editor/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Résolution d’équation du type ax+b=c</a:t>
            </a:r>
            <a:r>
              <a:rPr lang="en" sz="1200"/>
              <a:t>: </a:t>
            </a:r>
            <a:r>
              <a:rPr lang="en" sz="1200" u="sng">
                <a:hlinkClick r:id="rId6"/>
              </a:rPr>
              <a:t>https://scratch.mit.edu/projects/141976799/editor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Relation de Pythagore: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https://scratch.mit.edu/projects/357318983/editor/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Équation de la droite</a:t>
            </a:r>
            <a:r>
              <a:rPr lang="en" sz="1200"/>
              <a:t>: </a:t>
            </a:r>
            <a:r>
              <a:rPr lang="en" sz="1200" u="sng">
                <a:solidFill>
                  <a:schemeClr val="hlink"/>
                </a:solidFill>
                <a:hlinkClick r:id="rId8"/>
              </a:rPr>
              <a:t>https://scratch.mit.edu/projects/130842168/editor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f96fffd7d2_0_105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f96fffd7d2_0_10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140a82d7952_0_5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140a82d7952_0_5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rgbClr val="1C4587"/>
                </a:solidFill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Référentiel d’intervention en mathématique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http://www.education.gouv.qc.ca/references/tx-solrtyperecherchepublicationtx-solrpublicationnouveaute/resultats-de-la-recherche/detail/article/referentiel-dintervention-en-mathematique/?fbclid=IwAR1Fw_M-BAhU6gMIwKFGDnrQEYT7Rl5Rq9yHKacg61Sn_7QwER8WwHt1zW0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140a82d7952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140a82d7952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140a82d7952_0_107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140a82d7952_0_10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2"/>
              </a:rPr>
              <a:t>http://www.education.gouv.qc.ca/references/tx-solrtyperecherchepublicationtx-solrpublicationnouveaute/resultats-de-la-recherche/detail/article/cadre-de-reference-de-la-competence-numerique/?fbclid=IwAR02kujgADiHkBgtfqqTZLNz-eIPcYYDK7AN8Z1ZgOgdQuEJwUCmiDkqapg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f96fffd7d2_0_52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f96fffd7d2_0_5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Autoformation Premiers pas avec Scratch en mathématique 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2"/>
              </a:rPr>
              <a:t>https://campus.recit.qc.ca/math%c3%a9matique-science-et-technologie/scratchmathematique1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Autoformation Premiers pas avec Scratch pour tous 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https://campus.recit.qc.ca/math%c3%a9matique-science-et-technologie/scratchpremierspas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Padlet d’idées</a:t>
            </a:r>
            <a:r>
              <a:rPr lang="en" sz="1200"/>
              <a:t>:</a:t>
            </a:r>
            <a:r>
              <a:rPr lang="en" sz="1200" u="sng">
                <a:solidFill>
                  <a:schemeClr val="hlink"/>
                </a:solidFill>
                <a:hlinkClick r:id="rId4"/>
              </a:rPr>
              <a:t>https://padlet.com/rioux_stephanie/scratch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Leçons de programmation: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https://docs.google.com/spreadsheets/d/1hWJM3_F-5miQ7z5ioTb7M4mGA_XJKdYkcP4EPwlgk9c/edit#gid=0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Tutoriels Scratch en math</a:t>
            </a:r>
            <a:r>
              <a:rPr lang="en" sz="1200"/>
              <a:t>: </a:t>
            </a:r>
            <a:r>
              <a:rPr lang="en" sz="1200" u="sng">
                <a:solidFill>
                  <a:schemeClr val="hlink"/>
                </a:solidFill>
                <a:hlinkClick r:id="rId6"/>
              </a:rPr>
              <a:t>https://www.youtube.com/playlist?list=PLbE85KlaADWnn-vHutGey_JJEAwpkFsGE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tutoriel Scratch pour tous 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https://www.youtube.com/playlist?list=PLbE85KlaADWkJr8wLE12PM8iKgS9tpFDt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latin typeface="Ubuntu"/>
                <a:ea typeface="Ubuntu"/>
                <a:cs typeface="Ubuntu"/>
                <a:sym typeface="Ubuntu"/>
                <a:hlinkClick r:id="rId8"/>
              </a:rPr>
              <a:t>equipe@recitmst.qc.ca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Différenciation: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9"/>
              </a:rPr>
              <a:t>https://docs.google.com/presentation/d/1uT3__XHDs62l-N2Ic7ku1wJZReJxhCzPkK7_MdwBpCw/edit?usp=sharing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Cadre de référence de la compétence numérique: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10"/>
              </a:rPr>
              <a:t>http://www.education.gouv.qc.ca/fileadmin/site_web/documents/ministere/Cadre-reference-competence-num.pdf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Plan d’action numérique (PAN):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11"/>
              </a:rPr>
              <a:t>http://www.education.gouv.qc.ca/references/tx-solrtyperecherchepublicationtx-solrpublicationnouveaute/resultats-de-la-recherche/detail/article/plan-daction-numerique-en-education-et-en-enseignement-superieur/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170256c91dd_0_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170256c91dd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2886b68b747_0_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2886b68b747_0_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g2886b68b747_0_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35ed75ccf_02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35ed75ccf_0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stephanie.rioux@recitmst.qc.ca</a:t>
            </a:r>
            <a:endParaRPr sz="2500">
              <a:solidFill>
                <a:srgbClr val="66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equipe</a:t>
            </a:r>
            <a:r>
              <a:rPr lang="en" sz="2500">
                <a:solidFill>
                  <a:srgbClr val="666666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@recitmst.qc.ca</a:t>
            </a:r>
            <a:r>
              <a:rPr lang="en" sz="2500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500">
              <a:solidFill>
                <a:srgbClr val="66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Page Facebook</a:t>
            </a:r>
            <a:endParaRPr sz="1600"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Twitter</a:t>
            </a:r>
            <a:endParaRPr sz="1600"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Chaîne Youtube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bg>
      <p:bgPr>
        <a:solidFill>
          <a:schemeClr val="accen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4288500"/>
            <a:ext cx="9144000" cy="24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0" y="0"/>
            <a:ext cx="91440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12" name="Google Shape;12;p2"/>
          <p:cNvSpPr/>
          <p:nvPr/>
        </p:nvSpPr>
        <p:spPr>
          <a:xfrm>
            <a:off x="0" y="4493605"/>
            <a:ext cx="9144000" cy="118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0" y="4584075"/>
            <a:ext cx="9144000" cy="559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2"/>
          <p:cNvSpPr txBox="1"/>
          <p:nvPr>
            <p:ph type="ctrTitle"/>
          </p:nvPr>
        </p:nvSpPr>
        <p:spPr>
          <a:xfrm>
            <a:off x="685800" y="2601425"/>
            <a:ext cx="58104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4113600" y="2878750"/>
            <a:ext cx="45057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4113600" y="3983050"/>
            <a:ext cx="45057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>
                <a:solidFill>
                  <a:schemeClr val="accent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>
                <a:solidFill>
                  <a:schemeClr val="accent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>
                <a:solidFill>
                  <a:schemeClr val="accent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>
                <a:solidFill>
                  <a:schemeClr val="accent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>
                <a:solidFill>
                  <a:schemeClr val="accent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>
                <a:solidFill>
                  <a:schemeClr val="accent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>
                <a:solidFill>
                  <a:schemeClr val="accent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>
                <a:solidFill>
                  <a:schemeClr val="accent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18" name="Google Shape;18;p3"/>
          <p:cNvSpPr/>
          <p:nvPr/>
        </p:nvSpPr>
        <p:spPr>
          <a:xfrm>
            <a:off x="0" y="4288499"/>
            <a:ext cx="3474300" cy="24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3"/>
          <p:cNvSpPr/>
          <p:nvPr/>
        </p:nvSpPr>
        <p:spPr>
          <a:xfrm>
            <a:off x="0" y="0"/>
            <a:ext cx="34743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20" name="Google Shape;20;p3"/>
          <p:cNvSpPr/>
          <p:nvPr/>
        </p:nvSpPr>
        <p:spPr>
          <a:xfrm>
            <a:off x="0" y="500626"/>
            <a:ext cx="3474300" cy="3824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3"/>
          <p:cNvSpPr/>
          <p:nvPr/>
        </p:nvSpPr>
        <p:spPr>
          <a:xfrm>
            <a:off x="0" y="4493604"/>
            <a:ext cx="3474300" cy="118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3"/>
          <p:cNvSpPr/>
          <p:nvPr/>
        </p:nvSpPr>
        <p:spPr>
          <a:xfrm>
            <a:off x="0" y="4584075"/>
            <a:ext cx="3474300" cy="559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3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bg>
      <p:bgPr>
        <a:solidFill>
          <a:schemeClr val="accent4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/>
          <p:nvPr/>
        </p:nvSpPr>
        <p:spPr>
          <a:xfrm>
            <a:off x="3398538" y="1599538"/>
            <a:ext cx="2346925" cy="1944425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rgbClr val="0E3142">
                    <a:alpha val="26820"/>
                  </a:srgbClr>
                </a:solidFill>
                <a:latin typeface="Impact"/>
              </a:rPr>
              <a:t>“</a:t>
            </a:r>
          </a:p>
        </p:txBody>
      </p:sp>
      <p:sp>
        <p:nvSpPr>
          <p:cNvPr id="26" name="Google Shape;26;p4"/>
          <p:cNvSpPr/>
          <p:nvPr/>
        </p:nvSpPr>
        <p:spPr>
          <a:xfrm>
            <a:off x="0" y="0"/>
            <a:ext cx="91440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27" name="Google Shape;27;p4"/>
          <p:cNvSpPr/>
          <p:nvPr/>
        </p:nvSpPr>
        <p:spPr>
          <a:xfrm>
            <a:off x="0" y="500625"/>
            <a:ext cx="9144000" cy="73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4"/>
          <p:cNvSpPr/>
          <p:nvPr/>
        </p:nvSpPr>
        <p:spPr>
          <a:xfrm>
            <a:off x="0" y="3962800"/>
            <a:ext cx="9144000" cy="370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" name="Google Shape;29;p4"/>
          <p:cNvSpPr/>
          <p:nvPr/>
        </p:nvSpPr>
        <p:spPr>
          <a:xfrm>
            <a:off x="0" y="4333125"/>
            <a:ext cx="9144000" cy="8103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" name="Google Shape;30;p4"/>
          <p:cNvSpPr txBox="1"/>
          <p:nvPr>
            <p:ph idx="1" type="body"/>
          </p:nvPr>
        </p:nvSpPr>
        <p:spPr>
          <a:xfrm>
            <a:off x="1556175" y="2300275"/>
            <a:ext cx="6031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55600" lvl="0" marL="457200" rtl="0" algn="ctr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Char char="▪"/>
              <a:defRPr sz="2000">
                <a:solidFill>
                  <a:schemeClr val="lt1"/>
                </a:solidFill>
              </a:defRPr>
            </a:lvl1pPr>
            <a:lvl2pPr indent="-355600" lvl="1" marL="914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▫"/>
              <a:defRPr sz="2000">
                <a:solidFill>
                  <a:schemeClr val="lt1"/>
                </a:solidFill>
              </a:defRPr>
            </a:lvl2pPr>
            <a:lvl3pPr indent="-355600" lvl="2" marL="1371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■"/>
              <a:defRPr sz="2000">
                <a:solidFill>
                  <a:schemeClr val="lt1"/>
                </a:solidFill>
              </a:defRPr>
            </a:lvl3pPr>
            <a:lvl4pPr indent="-355600" lvl="3" marL="1828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●"/>
              <a:defRPr sz="2000">
                <a:solidFill>
                  <a:schemeClr val="lt1"/>
                </a:solidFill>
              </a:defRPr>
            </a:lvl4pPr>
            <a:lvl5pPr indent="-355600" lvl="4" marL="22860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○"/>
              <a:defRPr sz="2000">
                <a:solidFill>
                  <a:schemeClr val="lt1"/>
                </a:solidFill>
              </a:defRPr>
            </a:lvl5pPr>
            <a:lvl6pPr indent="-355600" lvl="5" marL="2743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■"/>
              <a:defRPr sz="2000">
                <a:solidFill>
                  <a:schemeClr val="lt1"/>
                </a:solidFill>
              </a:defRPr>
            </a:lvl6pPr>
            <a:lvl7pPr indent="-355600" lvl="6" marL="3200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●"/>
              <a:defRPr sz="2000">
                <a:solidFill>
                  <a:schemeClr val="lt1"/>
                </a:solidFill>
              </a:defRPr>
            </a:lvl7pPr>
            <a:lvl8pPr indent="-355600" lvl="7" marL="3657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○"/>
              <a:defRPr sz="2000">
                <a:solidFill>
                  <a:schemeClr val="lt1"/>
                </a:solidFill>
              </a:defRPr>
            </a:lvl8pPr>
            <a:lvl9pPr indent="-355600" lvl="8" marL="4114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■"/>
              <a:defRPr sz="2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1" name="Google Shape;31;p4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/>
          <p:nvPr/>
        </p:nvSpPr>
        <p:spPr>
          <a:xfrm>
            <a:off x="0" y="0"/>
            <a:ext cx="2472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34" name="Google Shape;34;p5"/>
          <p:cNvSpPr/>
          <p:nvPr/>
        </p:nvSpPr>
        <p:spPr>
          <a:xfrm>
            <a:off x="0" y="500625"/>
            <a:ext cx="4572000" cy="105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" name="Google Shape;35;p5"/>
          <p:cNvSpPr/>
          <p:nvPr/>
        </p:nvSpPr>
        <p:spPr>
          <a:xfrm>
            <a:off x="0" y="1553406"/>
            <a:ext cx="247200" cy="15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" name="Google Shape;36;p5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5"/>
          <p:cNvSpPr/>
          <p:nvPr/>
        </p:nvSpPr>
        <p:spPr>
          <a:xfrm>
            <a:off x="0" y="3691500"/>
            <a:ext cx="247200" cy="145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5"/>
          <p:cNvCxnSpPr/>
          <p:nvPr/>
        </p:nvCxnSpPr>
        <p:spPr>
          <a:xfrm>
            <a:off x="1037450" y="809725"/>
            <a:ext cx="0" cy="4707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9" name="Google Shape;39;p5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1146025" y="1767275"/>
            <a:ext cx="7540800" cy="31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rtl="0">
              <a:spcBef>
                <a:spcPts val="600"/>
              </a:spcBef>
              <a:spcAft>
                <a:spcPts val="0"/>
              </a:spcAft>
              <a:buSzPts val="2800"/>
              <a:buChar char="▪"/>
              <a:defRPr sz="2800"/>
            </a:lvl1pPr>
            <a:lvl2pPr indent="-406400" lvl="1" marL="914400" rtl="0">
              <a:spcBef>
                <a:spcPts val="0"/>
              </a:spcBef>
              <a:spcAft>
                <a:spcPts val="0"/>
              </a:spcAft>
              <a:buSzPts val="2800"/>
              <a:buChar char="▫"/>
              <a:defRPr sz="2800"/>
            </a:lvl2pPr>
            <a:lvl3pPr indent="-406400" lvl="2" marL="1371600" rtl="0"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/>
            </a:lvl3pPr>
            <a:lvl4pPr indent="-406400" lvl="3" marL="1828800" rtl="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4pPr>
            <a:lvl5pPr indent="-406400" lvl="4" marL="2286000" rtl="0">
              <a:spcBef>
                <a:spcPts val="0"/>
              </a:spcBef>
              <a:spcAft>
                <a:spcPts val="0"/>
              </a:spcAft>
              <a:buSzPts val="2800"/>
              <a:buChar char="○"/>
              <a:defRPr sz="2800"/>
            </a:lvl5pPr>
            <a:lvl6pPr indent="-406400" lvl="5" marL="2743200" rtl="0"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/>
            </a:lvl6pPr>
            <a:lvl7pPr indent="-406400" lvl="6" marL="3200400" rtl="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7pPr>
            <a:lvl8pPr indent="-406400" lvl="7" marL="3657600" rtl="0">
              <a:spcBef>
                <a:spcPts val="0"/>
              </a:spcBef>
              <a:spcAft>
                <a:spcPts val="0"/>
              </a:spcAft>
              <a:buSzPts val="2800"/>
              <a:buChar char="○"/>
              <a:defRPr sz="2800"/>
            </a:lvl8pPr>
            <a:lvl9pPr indent="-406400" lvl="8" marL="4114800" rtl="0"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/>
            </a:lvl9pPr>
          </a:lstStyle>
          <a:p/>
        </p:txBody>
      </p:sp>
      <p:sp>
        <p:nvSpPr>
          <p:cNvPr id="41" name="Google Shape;41;p5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6"/>
          <p:cNvSpPr/>
          <p:nvPr/>
        </p:nvSpPr>
        <p:spPr>
          <a:xfrm>
            <a:off x="0" y="0"/>
            <a:ext cx="2472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44" name="Google Shape;44;p6"/>
          <p:cNvSpPr/>
          <p:nvPr/>
        </p:nvSpPr>
        <p:spPr>
          <a:xfrm>
            <a:off x="0" y="500625"/>
            <a:ext cx="4572000" cy="105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" name="Google Shape;45;p6"/>
          <p:cNvSpPr/>
          <p:nvPr/>
        </p:nvSpPr>
        <p:spPr>
          <a:xfrm>
            <a:off x="0" y="1553406"/>
            <a:ext cx="247200" cy="15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" name="Google Shape;46;p6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6"/>
          <p:cNvSpPr/>
          <p:nvPr/>
        </p:nvSpPr>
        <p:spPr>
          <a:xfrm>
            <a:off x="0" y="3691500"/>
            <a:ext cx="247200" cy="145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8" name="Google Shape;48;p6"/>
          <p:cNvCxnSpPr/>
          <p:nvPr/>
        </p:nvCxnSpPr>
        <p:spPr>
          <a:xfrm>
            <a:off x="1037450" y="809725"/>
            <a:ext cx="0" cy="4707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9" name="Google Shape;49;p6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50" name="Google Shape;50;p6"/>
          <p:cNvSpPr txBox="1"/>
          <p:nvPr>
            <p:ph idx="1" type="body"/>
          </p:nvPr>
        </p:nvSpPr>
        <p:spPr>
          <a:xfrm>
            <a:off x="1146025" y="1767275"/>
            <a:ext cx="3660300" cy="31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600"/>
              </a:spcBef>
              <a:spcAft>
                <a:spcPts val="0"/>
              </a:spcAft>
              <a:buSzPts val="2000"/>
              <a:buChar char="▪"/>
              <a:defRPr sz="2000"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51" name="Google Shape;51;p6"/>
          <p:cNvSpPr txBox="1"/>
          <p:nvPr>
            <p:ph idx="2" type="body"/>
          </p:nvPr>
        </p:nvSpPr>
        <p:spPr>
          <a:xfrm>
            <a:off x="5026623" y="1767275"/>
            <a:ext cx="3660300" cy="31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600"/>
              </a:spcBef>
              <a:spcAft>
                <a:spcPts val="0"/>
              </a:spcAft>
              <a:buSzPts val="2000"/>
              <a:buChar char="▪"/>
              <a:defRPr sz="2000"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52" name="Google Shape;52;p6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7"/>
          <p:cNvSpPr/>
          <p:nvPr/>
        </p:nvSpPr>
        <p:spPr>
          <a:xfrm>
            <a:off x="0" y="0"/>
            <a:ext cx="2472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55" name="Google Shape;55;p7"/>
          <p:cNvSpPr/>
          <p:nvPr/>
        </p:nvSpPr>
        <p:spPr>
          <a:xfrm>
            <a:off x="0" y="500625"/>
            <a:ext cx="4572000" cy="105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7"/>
          <p:cNvSpPr/>
          <p:nvPr/>
        </p:nvSpPr>
        <p:spPr>
          <a:xfrm>
            <a:off x="0" y="1553406"/>
            <a:ext cx="247200" cy="15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7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7"/>
          <p:cNvSpPr/>
          <p:nvPr/>
        </p:nvSpPr>
        <p:spPr>
          <a:xfrm>
            <a:off x="0" y="3691500"/>
            <a:ext cx="247200" cy="145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9" name="Google Shape;59;p7"/>
          <p:cNvCxnSpPr/>
          <p:nvPr/>
        </p:nvCxnSpPr>
        <p:spPr>
          <a:xfrm>
            <a:off x="1037450" y="809725"/>
            <a:ext cx="0" cy="4707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0" name="Google Shape;60;p7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61" name="Google Shape;61;p7"/>
          <p:cNvSpPr txBox="1"/>
          <p:nvPr>
            <p:ph idx="1" type="body"/>
          </p:nvPr>
        </p:nvSpPr>
        <p:spPr>
          <a:xfrm>
            <a:off x="1146025" y="1773300"/>
            <a:ext cx="2409900" cy="315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62" name="Google Shape;62;p7"/>
          <p:cNvSpPr txBox="1"/>
          <p:nvPr>
            <p:ph idx="2" type="body"/>
          </p:nvPr>
        </p:nvSpPr>
        <p:spPr>
          <a:xfrm>
            <a:off x="3679388" y="1773300"/>
            <a:ext cx="2409900" cy="315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63" name="Google Shape;63;p7"/>
          <p:cNvSpPr txBox="1"/>
          <p:nvPr>
            <p:ph idx="3" type="body"/>
          </p:nvPr>
        </p:nvSpPr>
        <p:spPr>
          <a:xfrm>
            <a:off x="6212750" y="1773300"/>
            <a:ext cx="2409900" cy="315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64" name="Google Shape;64;p7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8"/>
          <p:cNvSpPr/>
          <p:nvPr/>
        </p:nvSpPr>
        <p:spPr>
          <a:xfrm>
            <a:off x="0" y="0"/>
            <a:ext cx="2472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67" name="Google Shape;67;p8"/>
          <p:cNvSpPr/>
          <p:nvPr/>
        </p:nvSpPr>
        <p:spPr>
          <a:xfrm>
            <a:off x="0" y="500625"/>
            <a:ext cx="4572000" cy="105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8"/>
          <p:cNvSpPr/>
          <p:nvPr/>
        </p:nvSpPr>
        <p:spPr>
          <a:xfrm>
            <a:off x="0" y="1553406"/>
            <a:ext cx="247200" cy="15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8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8"/>
          <p:cNvSpPr/>
          <p:nvPr/>
        </p:nvSpPr>
        <p:spPr>
          <a:xfrm>
            <a:off x="0" y="3691500"/>
            <a:ext cx="247200" cy="145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71" name="Google Shape;71;p8"/>
          <p:cNvCxnSpPr/>
          <p:nvPr/>
        </p:nvCxnSpPr>
        <p:spPr>
          <a:xfrm>
            <a:off x="1037450" y="809725"/>
            <a:ext cx="0" cy="4707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2" name="Google Shape;72;p8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73" name="Google Shape;73;p8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9"/>
          <p:cNvSpPr/>
          <p:nvPr/>
        </p:nvSpPr>
        <p:spPr>
          <a:xfrm>
            <a:off x="0" y="0"/>
            <a:ext cx="2472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76" name="Google Shape;76;p9"/>
          <p:cNvSpPr/>
          <p:nvPr/>
        </p:nvSpPr>
        <p:spPr>
          <a:xfrm>
            <a:off x="0" y="500625"/>
            <a:ext cx="247200" cy="105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9"/>
          <p:cNvSpPr/>
          <p:nvPr/>
        </p:nvSpPr>
        <p:spPr>
          <a:xfrm>
            <a:off x="0" y="1553406"/>
            <a:ext cx="247200" cy="15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9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9"/>
          <p:cNvSpPr/>
          <p:nvPr/>
        </p:nvSpPr>
        <p:spPr>
          <a:xfrm>
            <a:off x="0" y="3691500"/>
            <a:ext cx="247200" cy="145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9"/>
          <p:cNvSpPr txBox="1"/>
          <p:nvPr>
            <p:ph idx="1" type="body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rtl="0" algn="ctr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1pPr>
          </a:lstStyle>
          <a:p/>
        </p:txBody>
      </p:sp>
      <p:sp>
        <p:nvSpPr>
          <p:cNvPr id="81" name="Google Shape;81;p9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0"/>
          <p:cNvSpPr/>
          <p:nvPr/>
        </p:nvSpPr>
        <p:spPr>
          <a:xfrm>
            <a:off x="0" y="0"/>
            <a:ext cx="2472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84" name="Google Shape;84;p10"/>
          <p:cNvSpPr/>
          <p:nvPr/>
        </p:nvSpPr>
        <p:spPr>
          <a:xfrm>
            <a:off x="0" y="500625"/>
            <a:ext cx="247200" cy="105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0"/>
          <p:cNvSpPr/>
          <p:nvPr/>
        </p:nvSpPr>
        <p:spPr>
          <a:xfrm>
            <a:off x="0" y="1553406"/>
            <a:ext cx="247200" cy="15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0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0"/>
          <p:cNvSpPr/>
          <p:nvPr/>
        </p:nvSpPr>
        <p:spPr>
          <a:xfrm>
            <a:off x="0" y="3691500"/>
            <a:ext cx="247200" cy="145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0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tyle A">
  <p:cSld name="BLANK_1_1">
    <p:bg>
      <p:bgPr>
        <a:solidFill>
          <a:schemeClr val="accent4"/>
        </a:solid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1"/>
          <p:cNvSpPr/>
          <p:nvPr/>
        </p:nvSpPr>
        <p:spPr>
          <a:xfrm>
            <a:off x="0" y="0"/>
            <a:ext cx="91440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91" name="Google Shape;91;p11"/>
          <p:cNvSpPr/>
          <p:nvPr/>
        </p:nvSpPr>
        <p:spPr>
          <a:xfrm>
            <a:off x="0" y="500625"/>
            <a:ext cx="9144000" cy="73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1"/>
          <p:cNvSpPr/>
          <p:nvPr/>
        </p:nvSpPr>
        <p:spPr>
          <a:xfrm>
            <a:off x="0" y="3962800"/>
            <a:ext cx="9144000" cy="370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1"/>
          <p:cNvSpPr/>
          <p:nvPr/>
        </p:nvSpPr>
        <p:spPr>
          <a:xfrm>
            <a:off x="0" y="4333125"/>
            <a:ext cx="9144000" cy="8103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1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tyle B">
  <p:cSld name="BLANK_1_1_1">
    <p:bg>
      <p:bgPr>
        <a:solidFill>
          <a:schemeClr val="accent1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2"/>
          <p:cNvSpPr/>
          <p:nvPr/>
        </p:nvSpPr>
        <p:spPr>
          <a:xfrm>
            <a:off x="0" y="4294550"/>
            <a:ext cx="9144000" cy="241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2"/>
          <p:cNvSpPr/>
          <p:nvPr/>
        </p:nvSpPr>
        <p:spPr>
          <a:xfrm>
            <a:off x="0" y="0"/>
            <a:ext cx="91440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98" name="Google Shape;98;p12"/>
          <p:cNvSpPr/>
          <p:nvPr/>
        </p:nvSpPr>
        <p:spPr>
          <a:xfrm>
            <a:off x="0" y="4493605"/>
            <a:ext cx="9144000" cy="118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12"/>
          <p:cNvSpPr/>
          <p:nvPr/>
        </p:nvSpPr>
        <p:spPr>
          <a:xfrm>
            <a:off x="0" y="4584075"/>
            <a:ext cx="9144000" cy="559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2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letely blank">
  <p:cSld name="BLANK_1_2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3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e de titre 1" showMasterSp="0">
  <p:cSld name="TITLE_2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4"/>
          <p:cNvSpPr txBox="1"/>
          <p:nvPr>
            <p:ph idx="12" type="sldNum"/>
          </p:nvPr>
        </p:nvSpPr>
        <p:spPr>
          <a:xfrm>
            <a:off x="6442998" y="4531022"/>
            <a:ext cx="512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_3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07" name="Google Shape;107;p1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08" name="Google Shape;108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146025" y="1767275"/>
            <a:ext cx="7540800" cy="31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Nixie One"/>
              <a:buChar char="▪"/>
              <a:defRPr sz="30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Nixie One"/>
              <a:buChar char="▫"/>
              <a:defRPr sz="24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Nixie One"/>
              <a:buChar char="■"/>
              <a:defRPr sz="24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ixie One"/>
              <a:buChar char="●"/>
              <a:defRPr sz="18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ixie One"/>
              <a:buChar char="○"/>
              <a:defRPr sz="18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ixie One"/>
              <a:buChar char="■"/>
              <a:defRPr sz="18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ixie One"/>
              <a:buChar char="●"/>
              <a:defRPr sz="18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ixie One"/>
              <a:buChar char="○"/>
              <a:defRPr sz="18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ixie One"/>
              <a:buChar char="■"/>
              <a:defRPr sz="18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recitmst.qc.ca/scratch20102023" TargetMode="External"/><Relationship Id="rId4" Type="http://schemas.openxmlformats.org/officeDocument/2006/relationships/image" Target="../media/image7.png"/><Relationship Id="rId5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Relationship Id="rId4" Type="http://schemas.openxmlformats.org/officeDocument/2006/relationships/hyperlink" Target="http://www.recit.qc.ca" TargetMode="External"/><Relationship Id="rId5" Type="http://schemas.openxmlformats.org/officeDocument/2006/relationships/hyperlink" Target="https://recitmst.qc.ca/" TargetMode="External"/><Relationship Id="rId6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hyperlink" Target="http://www.education.gouv.qc.ca/references/tx-solrtyperecherchepublicationtx-solrpublicationnouveaute/resultats-de-la-recherche/detail/article/plan-daction-numerique-en-education-et-en-enseignement-superieur/" TargetMode="External"/><Relationship Id="rId4" Type="http://schemas.openxmlformats.org/officeDocument/2006/relationships/hyperlink" Target="http://www.education.gouv.qc.ca/fileadmin/site_web/documents/ministere/Cadre-reference-competence-num.pdf" TargetMode="External"/><Relationship Id="rId5" Type="http://schemas.openxmlformats.org/officeDocument/2006/relationships/hyperlink" Target="http://www.education.gouv.qc.ca/fileadmin/site_web/documents/ministere/Usage-pedagogique-programmation-informatique.pdf" TargetMode="External"/><Relationship Id="rId6" Type="http://schemas.openxmlformats.org/officeDocument/2006/relationships/hyperlink" Target="https://sites.google.com/csbe.qc.ca/evaluerautrementenmath/types-de-probl%C3%A8mes/programmation-et-robotique?authuser=0" TargetMode="External"/><Relationship Id="rId7" Type="http://schemas.openxmlformats.org/officeDocument/2006/relationships/hyperlink" Target="https://www.dcp.edu.gov.on.ca/fr/curriculum/elementaire-mathematiques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scratch.mit.edu/projects/751548273/editor/" TargetMode="External"/><Relationship Id="rId4" Type="http://schemas.openxmlformats.org/officeDocument/2006/relationships/image" Target="../media/image11.png"/></Relationships>
</file>

<file path=ppt/slides/_rels/slide7.xml.rels><?xml version="1.0" encoding="UTF-8" standalone="yes"?><Relationships xmlns="http://schemas.openxmlformats.org/package/2006/relationships"><Relationship Id="rId11" Type="http://schemas.openxmlformats.org/officeDocument/2006/relationships/hyperlink" Target="https://youtu.be/J68ZVy2Gfik" TargetMode="External"/><Relationship Id="rId10" Type="http://schemas.openxmlformats.org/officeDocument/2006/relationships/hyperlink" Target="https://scratch.mit.edu/projects/277691507/editor" TargetMode="External"/><Relationship Id="rId13" Type="http://schemas.openxmlformats.org/officeDocument/2006/relationships/hyperlink" Target="https://sites.google.com/csbe.qc.ca/evaluerautrementenmath/types-de-probl%C3%A8mes/t%C3%A2ches-cr%C3%A9atives/exemples-de-t%C3%A2ches-cr%C3%A9atives?authuser=0#h.thdgyp8lhv8f" TargetMode="External"/><Relationship Id="rId12" Type="http://schemas.openxmlformats.org/officeDocument/2006/relationships/hyperlink" Target="https://scratch.mit.edu/projects/277691668/editor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scratch.mit.edu/projects/357315992/editor/" TargetMode="External"/><Relationship Id="rId4" Type="http://schemas.openxmlformats.org/officeDocument/2006/relationships/hyperlink" Target="https://youtu.be/yoEj7ah5Syc" TargetMode="External"/><Relationship Id="rId9" Type="http://schemas.openxmlformats.org/officeDocument/2006/relationships/hyperlink" Target="https://scratch.mit.edu/projects/154511043/editor" TargetMode="External"/><Relationship Id="rId15" Type="http://schemas.openxmlformats.org/officeDocument/2006/relationships/hyperlink" Target="https://youtu.be/Ln05pjPuFxI" TargetMode="External"/><Relationship Id="rId14" Type="http://schemas.openxmlformats.org/officeDocument/2006/relationships/hyperlink" Target="https://scratch.mit.edu/projects/293334767/editor/" TargetMode="External"/><Relationship Id="rId17" Type="http://schemas.openxmlformats.org/officeDocument/2006/relationships/hyperlink" Target="https://youtu.be/RsSjMk3V5uA" TargetMode="External"/><Relationship Id="rId16" Type="http://schemas.openxmlformats.org/officeDocument/2006/relationships/hyperlink" Target="https://youtu.be/IS_-V0bICeM" TargetMode="External"/><Relationship Id="rId5" Type="http://schemas.openxmlformats.org/officeDocument/2006/relationships/hyperlink" Target="https://scratch.mit.edu/projects/751549506/editor/" TargetMode="External"/><Relationship Id="rId6" Type="http://schemas.openxmlformats.org/officeDocument/2006/relationships/hyperlink" Target="https://scratch.mit.edu/projects/357316433/editor/" TargetMode="External"/><Relationship Id="rId18" Type="http://schemas.openxmlformats.org/officeDocument/2006/relationships/image" Target="../media/image8.png"/><Relationship Id="rId7" Type="http://schemas.openxmlformats.org/officeDocument/2006/relationships/hyperlink" Target="https://youtu.be/Ju9WvQgktzM" TargetMode="External"/><Relationship Id="rId8" Type="http://schemas.openxmlformats.org/officeDocument/2006/relationships/hyperlink" Target="https://scratch.mit.edu/projects/154511043/editor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teacher.desmos.com/activitybuilder/custom/5ebc069d3e5e5e0c774115e0" TargetMode="External"/><Relationship Id="rId4" Type="http://schemas.openxmlformats.org/officeDocument/2006/relationships/image" Target="../media/image16.png"/><Relationship Id="rId5" Type="http://schemas.openxmlformats.org/officeDocument/2006/relationships/image" Target="../media/image23.png"/></Relationships>
</file>

<file path=ppt/slides/_rels/slide10.xml.rels><?xml version="1.0" encoding="UTF-8" standalone="yes"?><Relationships xmlns="http://schemas.openxmlformats.org/package/2006/relationships"><Relationship Id="rId10" Type="http://schemas.openxmlformats.org/officeDocument/2006/relationships/hyperlink" Target="https://scratch.mit.edu/projects/380722893/editor" TargetMode="External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Relationship Id="rId4" Type="http://schemas.openxmlformats.org/officeDocument/2006/relationships/image" Target="../media/image25.png"/><Relationship Id="rId9" Type="http://schemas.openxmlformats.org/officeDocument/2006/relationships/image" Target="../media/image9.png"/><Relationship Id="rId5" Type="http://schemas.openxmlformats.org/officeDocument/2006/relationships/image" Target="../media/image4.png"/><Relationship Id="rId6" Type="http://schemas.openxmlformats.org/officeDocument/2006/relationships/hyperlink" Target="https://scratch.mit.edu/projects/277690822/editor" TargetMode="External"/><Relationship Id="rId7" Type="http://schemas.openxmlformats.org/officeDocument/2006/relationships/hyperlink" Target="https://scratch.mit.edu/projects/277691268/editor" TargetMode="External"/><Relationship Id="rId8" Type="http://schemas.openxmlformats.org/officeDocument/2006/relationships/hyperlink" Target="https://scratch.mit.edu/projects/277692550/editor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png"/></Relationships>
</file>

<file path=ppt/slides/_rels/slide12.xml.rels><?xml version="1.0" encoding="UTF-8" standalone="yes"?><Relationships xmlns="http://schemas.openxmlformats.org/package/2006/relationships"><Relationship Id="rId11" Type="http://schemas.openxmlformats.org/officeDocument/2006/relationships/hyperlink" Target="https://docs.google.com/presentation/d/19fqoRRexQ8z_HTFkZe-O8sQZtvM0xugjAAN4stSv0Wo/edit?usp=sharing" TargetMode="External"/><Relationship Id="rId10" Type="http://schemas.openxmlformats.org/officeDocument/2006/relationships/hyperlink" Target="https://scratch.mit.edu/projects/357316433/editor/" TargetMode="External"/><Relationship Id="rId13" Type="http://schemas.openxmlformats.org/officeDocument/2006/relationships/hyperlink" Target="https://youtu.be/9fahJ9rpkKA" TargetMode="External"/><Relationship Id="rId12" Type="http://schemas.openxmlformats.org/officeDocument/2006/relationships/hyperlink" Target="https://scratch.mit.edu/projects/357319972/editor/" TargetMode="External"/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scratch.mit.edu/projects/133399339/editor" TargetMode="External"/><Relationship Id="rId4" Type="http://schemas.openxmlformats.org/officeDocument/2006/relationships/hyperlink" Target="https://youtu.be/Zn8VLULg7zQ" TargetMode="External"/><Relationship Id="rId9" Type="http://schemas.openxmlformats.org/officeDocument/2006/relationships/hyperlink" Target="https://scratch.mit.edu/projects/737764571/editor" TargetMode="External"/><Relationship Id="rId15" Type="http://schemas.openxmlformats.org/officeDocument/2006/relationships/hyperlink" Target="https://docs.google.com/presentation/d/1U75fERPhP15YMNp0HL2B8S9z7o2gDwGd8-xO5nijB8Y/edit?usp=sharing" TargetMode="External"/><Relationship Id="rId14" Type="http://schemas.openxmlformats.org/officeDocument/2006/relationships/hyperlink" Target="https://scratch.mit.edu/projects/358281224/editor/" TargetMode="External"/><Relationship Id="rId17" Type="http://schemas.openxmlformats.org/officeDocument/2006/relationships/hyperlink" Target="https://scratch.mit.edu/projects/357318983/editor/" TargetMode="External"/><Relationship Id="rId16" Type="http://schemas.openxmlformats.org/officeDocument/2006/relationships/hyperlink" Target="https://scratch.mit.edu/projects/141976799/editor" TargetMode="External"/><Relationship Id="rId5" Type="http://schemas.openxmlformats.org/officeDocument/2006/relationships/hyperlink" Target="https://scratch.mit.edu/projects/751550624/editor/" TargetMode="External"/><Relationship Id="rId19" Type="http://schemas.openxmlformats.org/officeDocument/2006/relationships/hyperlink" Target="https://scratch.mit.edu/projects/130842168/editor" TargetMode="External"/><Relationship Id="rId6" Type="http://schemas.openxmlformats.org/officeDocument/2006/relationships/hyperlink" Target="https://scratch.mit.edu/projects/176985648/editor" TargetMode="External"/><Relationship Id="rId18" Type="http://schemas.openxmlformats.org/officeDocument/2006/relationships/hyperlink" Target="https://youtu.be/glaQrf8ZuD4" TargetMode="External"/><Relationship Id="rId7" Type="http://schemas.openxmlformats.org/officeDocument/2006/relationships/hyperlink" Target="https://youtu.be/YbovlKuATtc" TargetMode="External"/><Relationship Id="rId8" Type="http://schemas.openxmlformats.org/officeDocument/2006/relationships/hyperlink" Target="https://scratch.mit.edu/projects/751552200/editor/" TargetMode="External"/></Relationships>
</file>

<file path=ppt/slides/_rels/slide13.xml.rels><?xml version="1.0" encoding="UTF-8" standalone="yes"?><Relationships xmlns="http://schemas.openxmlformats.org/package/2006/relationships"><Relationship Id="rId11" Type="http://schemas.openxmlformats.org/officeDocument/2006/relationships/hyperlink" Target="https://scratch.mit.edu/projects/296381371/editor" TargetMode="External"/><Relationship Id="rId10" Type="http://schemas.openxmlformats.org/officeDocument/2006/relationships/hyperlink" Target="https://youtu.be/ecKLXHs7jow" TargetMode="External"/><Relationship Id="rId12" Type="http://schemas.openxmlformats.org/officeDocument/2006/relationships/hyperlink" Target="https://youtu.be/9Wx6A-bYR3w" TargetMode="External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scratch.mit.edu/projects/277690822/editor" TargetMode="External"/><Relationship Id="rId4" Type="http://schemas.openxmlformats.org/officeDocument/2006/relationships/hyperlink" Target="https://youtu.be/lPhX7MlJpnk" TargetMode="External"/><Relationship Id="rId9" Type="http://schemas.openxmlformats.org/officeDocument/2006/relationships/hyperlink" Target="https://scratch.mit.edu/projects/296377685/editor" TargetMode="External"/><Relationship Id="rId5" Type="http://schemas.openxmlformats.org/officeDocument/2006/relationships/hyperlink" Target="https://scratch.mit.edu/projects/231170231/editor" TargetMode="External"/><Relationship Id="rId6" Type="http://schemas.openxmlformats.org/officeDocument/2006/relationships/hyperlink" Target="https://youtu.be/bZQE5PVpeXM" TargetMode="External"/><Relationship Id="rId7" Type="http://schemas.openxmlformats.org/officeDocument/2006/relationships/hyperlink" Target="https://scratch.mit.edu/projects/334920618/editor/" TargetMode="External"/><Relationship Id="rId8" Type="http://schemas.openxmlformats.org/officeDocument/2006/relationships/hyperlink" Target="https://youtu.be/Uv46VPIQfU0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://www.education.gouv.qc.ca/references/tx-solrtyperecherchepublicationtx-solrpublicationnouveaute/resultats-de-la-recherche/detail/article/referentiel-dintervention-en-mathematique/?fbclid=IwAR1Fw_M-BAhU6gMIwKFGDnrQEYT7Rl5Rq9yHKacg61Sn_7QwER8WwHt1zW0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://www.education.gouv.qc.ca/references/tx-solrtyperecherchepublicationtx-solrpublicationnouveaute/resultats-de-la-recherche/detail/article/referentiel-dintervention-en-mathematique/?fbclid=IwAR1Fw_M-BAhU6gMIwKFGDnrQEYT7Rl5Rq9yHKacg61Sn_7QwER8WwHt1zW0" TargetMode="External"/><Relationship Id="rId4" Type="http://schemas.openxmlformats.org/officeDocument/2006/relationships/image" Target="../media/image2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view.genial.ly/5d812659369a7d0fc95ca03b/interactive-content-cadre-de-reference-de-la-competence-numerique" TargetMode="External"/><Relationship Id="rId4" Type="http://schemas.openxmlformats.org/officeDocument/2006/relationships/image" Target="../media/image15.png"/><Relationship Id="rId5" Type="http://schemas.openxmlformats.org/officeDocument/2006/relationships/hyperlink" Target="http://www.education.gouv.qc.ca/references/tx-solrtyperecherchepublicationtx-solrpublicationnouveaute/resultats-de-la-recherche/detail/article/cadre-de-reference-de-la-competence-numerique/?fbclid=IwAR02kujgADiHkBgtfqqTZLNz-eIPcYYDK7AN8Z1ZgOgdQuEJwUCmiDkqapg" TargetMode="External"/></Relationships>
</file>

<file path=ppt/slides/_rels/slide17.xml.rels><?xml version="1.0" encoding="UTF-8" standalone="yes"?><Relationships xmlns="http://schemas.openxmlformats.org/package/2006/relationships"><Relationship Id="rId11" Type="http://schemas.openxmlformats.org/officeDocument/2006/relationships/hyperlink" Target="https://recitmst.qc.ca/Scratch-generalisation-de-calculs" TargetMode="External"/><Relationship Id="rId10" Type="http://schemas.openxmlformats.org/officeDocument/2006/relationships/hyperlink" Target="https://recitmst.qc.ca/Scratch-dessin-geometrique" TargetMode="External"/><Relationship Id="rId12" Type="http://schemas.openxmlformats.org/officeDocument/2006/relationships/hyperlink" Target="https://drive.google.com/file/d/1L7zrdZ7JrwKsScwQS7_gA1s2rK4qO5sQ/view?usp=sharing" TargetMode="External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s://campus.recit.qc.ca/course/view.php?id=178" TargetMode="External"/><Relationship Id="rId4" Type="http://schemas.openxmlformats.org/officeDocument/2006/relationships/hyperlink" Target="https://campus.recit.qc.ca/course/view.php?id=276" TargetMode="External"/><Relationship Id="rId9" Type="http://schemas.openxmlformats.org/officeDocument/2006/relationships/hyperlink" Target="https://www.youtube.com/playlist?list=PLbE85KlaADWkJr8wLE12PM8iKgS9tpFDt" TargetMode="External"/><Relationship Id="rId5" Type="http://schemas.openxmlformats.org/officeDocument/2006/relationships/hyperlink" Target="https://campus.recit.qc.ca/course/view.php?id=177" TargetMode="External"/><Relationship Id="rId6" Type="http://schemas.openxmlformats.org/officeDocument/2006/relationships/hyperlink" Target="https://padlet.com/rioux_stephanie/scratch" TargetMode="External"/><Relationship Id="rId7" Type="http://schemas.openxmlformats.org/officeDocument/2006/relationships/hyperlink" Target="https://docs.google.com/spreadsheets/d/1fmb39gcwBgvFr2BSUe75QQQ7-0qZ_Ekx0dck1zSzxIE/edit#gid=0" TargetMode="External"/><Relationship Id="rId8" Type="http://schemas.openxmlformats.org/officeDocument/2006/relationships/hyperlink" Target="https://www.youtube.com/playlist?list=PLbE85KlaADWnn-vHutGey_JJEAwpkFsGE" TargetMode="Externa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7.png"/><Relationship Id="rId4" Type="http://schemas.openxmlformats.org/officeDocument/2006/relationships/hyperlink" Target="http://recitmst.qc.ca/salle-ecv" TargetMode="External"/><Relationship Id="rId5" Type="http://schemas.openxmlformats.org/officeDocument/2006/relationships/hyperlink" Target="https://docs.google.com/presentation/d/e/2PACX-1vS2WFQmnIa0PsifAkHSL10jQWkEmVlsKHjZHYbQNz-0yrpu9XqpIrvD8I23YXRKQpr8rO92ygj97ht1/pub?start=false&amp;loop=false&amp;delayms=3000&amp;fbclid=IwAR0xnWxEfteXSJpa4Tp6ChFgPx0rzNEjVQYO4swRDSVNvIkEIPg4ToNH8Bo&amp;slide=id.g27c0d637c22_0_0" TargetMode="External"/><Relationship Id="rId6" Type="http://schemas.openxmlformats.org/officeDocument/2006/relationships/image" Target="../media/image5.png"/></Relationships>
</file>

<file path=ppt/slides/_rels/slide19.xml.rels><?xml version="1.0" encoding="UTF-8" standalone="yes"?><Relationships xmlns="http://schemas.openxmlformats.org/package/2006/relationships"><Relationship Id="rId11" Type="http://schemas.openxmlformats.org/officeDocument/2006/relationships/hyperlink" Target="https://campus.recit.qc.ca/enrol/index.php?id=178" TargetMode="External"/><Relationship Id="rId10" Type="http://schemas.openxmlformats.org/officeDocument/2006/relationships/hyperlink" Target="https://campus.recit.qc.ca/enrol/index.php?id=178" TargetMode="External"/><Relationship Id="rId13" Type="http://schemas.openxmlformats.org/officeDocument/2006/relationships/hyperlink" Target="https://campus.recit.qc.ca/mod/page/view.php?id=21379" TargetMode="External"/><Relationship Id="rId12" Type="http://schemas.openxmlformats.org/officeDocument/2006/relationships/hyperlink" Target="https://campus.recit.qc.ca/mod/page/view.php?id=16668" TargetMode="External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s://campus.recit.qc.ca/login/index.php" TargetMode="External"/><Relationship Id="rId4" Type="http://schemas.openxmlformats.org/officeDocument/2006/relationships/hyperlink" Target="https://campus.recit.qc.ca/login/index.php" TargetMode="External"/><Relationship Id="rId9" Type="http://schemas.openxmlformats.org/officeDocument/2006/relationships/hyperlink" Target="https://campus.recit.qc.ca/enrol/index.php?id=263" TargetMode="External"/><Relationship Id="rId14" Type="http://schemas.openxmlformats.org/officeDocument/2006/relationships/hyperlink" Target="https://campus.recit.qc.ca/mod/page/view.php?id=21379" TargetMode="External"/><Relationship Id="rId5" Type="http://schemas.openxmlformats.org/officeDocument/2006/relationships/image" Target="../media/image20.png"/><Relationship Id="rId6" Type="http://schemas.openxmlformats.org/officeDocument/2006/relationships/image" Target="../media/image24.png"/><Relationship Id="rId7" Type="http://schemas.openxmlformats.org/officeDocument/2006/relationships/image" Target="../media/image13.png"/><Relationship Id="rId8" Type="http://schemas.openxmlformats.org/officeDocument/2006/relationships/image" Target="../media/image26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7.gif"/><Relationship Id="rId4" Type="http://schemas.openxmlformats.org/officeDocument/2006/relationships/image" Target="../media/image10.png"/><Relationship Id="rId9" Type="http://schemas.openxmlformats.org/officeDocument/2006/relationships/image" Target="../media/image21.png"/><Relationship Id="rId5" Type="http://schemas.openxmlformats.org/officeDocument/2006/relationships/hyperlink" Target="https://www.facebook.com/RECITMST2020/" TargetMode="External"/><Relationship Id="rId6" Type="http://schemas.openxmlformats.org/officeDocument/2006/relationships/hyperlink" Target="https://twitter.com/recitmst" TargetMode="External"/><Relationship Id="rId7" Type="http://schemas.openxmlformats.org/officeDocument/2006/relationships/hyperlink" Target="https://www.youtube.com/channel/UC7IcadI_rZFwso9N81PYqFg" TargetMode="External"/><Relationship Id="rId8" Type="http://schemas.openxmlformats.org/officeDocument/2006/relationships/hyperlink" Target="http://creativecommons.org/licenses/by-nc-sa/4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6"/>
          <p:cNvSpPr txBox="1"/>
          <p:nvPr>
            <p:ph type="ctrTitle"/>
          </p:nvPr>
        </p:nvSpPr>
        <p:spPr>
          <a:xfrm>
            <a:off x="-13250" y="1701375"/>
            <a:ext cx="90810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72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Développement de la pensée mathématique et programmation informatique avec Scratch</a:t>
            </a:r>
            <a:endParaRPr sz="2700">
              <a:solidFill>
                <a:schemeClr val="accent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4" name="Google Shape;114;p16"/>
          <p:cNvSpPr txBox="1"/>
          <p:nvPr/>
        </p:nvSpPr>
        <p:spPr>
          <a:xfrm>
            <a:off x="96425" y="2864400"/>
            <a:ext cx="4479900" cy="133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CSS de la Vallée-des-Tisserands</a:t>
            </a:r>
            <a:endParaRPr sz="20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20 octobre 2023</a:t>
            </a:r>
            <a:endParaRPr sz="20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8h30 à 11h</a:t>
            </a:r>
            <a:endParaRPr sz="20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u="sng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recitmst.qc.ca/scratch20102023</a:t>
            </a:r>
            <a:endParaRPr sz="2000">
              <a:solidFill>
                <a:schemeClr val="accent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AA22A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15" name="Google Shape;115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6150" y="61001"/>
            <a:ext cx="874765" cy="1411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67025" y="3501300"/>
            <a:ext cx="1534649" cy="15346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7"/>
          <p:cNvSpPr txBox="1"/>
          <p:nvPr/>
        </p:nvSpPr>
        <p:spPr>
          <a:xfrm>
            <a:off x="144400" y="1225675"/>
            <a:ext cx="3275400" cy="18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1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Stéphanie </a:t>
            </a:r>
            <a:endParaRPr b="1" sz="31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1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Rioux</a:t>
            </a:r>
            <a:endParaRPr b="1" sz="31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1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stephanie.rioux@recit.qc.ca</a:t>
            </a:r>
            <a:endParaRPr b="1" sz="1800">
              <a:solidFill>
                <a:schemeClr val="accent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2" name="Google Shape;122;p17"/>
          <p:cNvSpPr txBox="1"/>
          <p:nvPr/>
        </p:nvSpPr>
        <p:spPr>
          <a:xfrm>
            <a:off x="-51050" y="4819400"/>
            <a:ext cx="3492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rPr>
              <a:t>‹#›</a:t>
            </a:fld>
            <a:endParaRPr sz="800">
              <a:solidFill>
                <a:srgbClr val="FFFFFF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pic>
        <p:nvPicPr>
          <p:cNvPr id="123" name="Google Shape;12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72955" y="3638075"/>
            <a:ext cx="398145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7">
            <a:hlinkClick r:id="rId4"/>
          </p:cNvPr>
          <p:cNvSpPr txBox="1"/>
          <p:nvPr/>
        </p:nvSpPr>
        <p:spPr>
          <a:xfrm>
            <a:off x="164425" y="3053013"/>
            <a:ext cx="41403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 u="sng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recitmst.qc.ca</a:t>
            </a:r>
            <a:endParaRPr b="1" sz="2100">
              <a:solidFill>
                <a:schemeClr val="accent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125" name="Google Shape;125;p17"/>
          <p:cNvGrpSpPr/>
          <p:nvPr/>
        </p:nvGrpSpPr>
        <p:grpSpPr>
          <a:xfrm>
            <a:off x="4166969" y="761155"/>
            <a:ext cx="4193422" cy="2131004"/>
            <a:chOff x="1177450" y="241631"/>
            <a:chExt cx="6173152" cy="3616776"/>
          </a:xfrm>
        </p:grpSpPr>
        <p:sp>
          <p:nvSpPr>
            <p:cNvPr id="126" name="Google Shape;126;p17"/>
            <p:cNvSpPr/>
            <p:nvPr/>
          </p:nvSpPr>
          <p:spPr>
            <a:xfrm>
              <a:off x="1682275" y="241631"/>
              <a:ext cx="5161606" cy="3454973"/>
            </a:xfrm>
            <a:custGeom>
              <a:rect b="b" l="l" r="r" t="t"/>
              <a:pathLst>
                <a:path extrusionOk="0" h="3454973" w="5161606">
                  <a:moveTo>
                    <a:pt x="4992053" y="0"/>
                  </a:moveTo>
                  <a:lnTo>
                    <a:pt x="170498" y="0"/>
                  </a:lnTo>
                  <a:cubicBezTo>
                    <a:pt x="76200" y="0"/>
                    <a:pt x="0" y="76143"/>
                    <a:pt x="0" y="170369"/>
                  </a:cubicBezTo>
                  <a:lnTo>
                    <a:pt x="0" y="3396915"/>
                  </a:lnTo>
                  <a:cubicBezTo>
                    <a:pt x="0" y="3429275"/>
                    <a:pt x="26670" y="3454973"/>
                    <a:pt x="58102" y="3454973"/>
                  </a:cubicBezTo>
                  <a:lnTo>
                    <a:pt x="5103495" y="3454973"/>
                  </a:lnTo>
                  <a:cubicBezTo>
                    <a:pt x="5135880" y="3454973"/>
                    <a:pt x="5161598" y="3428324"/>
                    <a:pt x="5161598" y="3396915"/>
                  </a:cubicBezTo>
                  <a:lnTo>
                    <a:pt x="5161598" y="170369"/>
                  </a:lnTo>
                  <a:cubicBezTo>
                    <a:pt x="5162550" y="76143"/>
                    <a:pt x="5086350" y="0"/>
                    <a:pt x="4992053" y="0"/>
                  </a:cubicBezTo>
                  <a:close/>
                  <a:moveTo>
                    <a:pt x="4981575" y="3245581"/>
                  </a:moveTo>
                  <a:lnTo>
                    <a:pt x="190500" y="3245581"/>
                  </a:lnTo>
                  <a:lnTo>
                    <a:pt x="190500" y="199874"/>
                  </a:lnTo>
                  <a:lnTo>
                    <a:pt x="4981575" y="199874"/>
                  </a:lnTo>
                  <a:lnTo>
                    <a:pt x="4981575" y="3245581"/>
                  </a:lnTo>
                  <a:close/>
                </a:path>
              </a:pathLst>
            </a:custGeom>
            <a:solidFill>
              <a:srgbClr val="11445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" name="Google Shape;127;p17"/>
            <p:cNvSpPr/>
            <p:nvPr/>
          </p:nvSpPr>
          <p:spPr>
            <a:xfrm>
              <a:off x="1177450" y="3763229"/>
              <a:ext cx="6173152" cy="95178"/>
            </a:xfrm>
            <a:custGeom>
              <a:rect b="b" l="l" r="r" t="t"/>
              <a:pathLst>
                <a:path extrusionOk="0" h="95178" w="6173152">
                  <a:moveTo>
                    <a:pt x="0" y="0"/>
                  </a:moveTo>
                  <a:cubicBezTo>
                    <a:pt x="0" y="0"/>
                    <a:pt x="129540" y="95178"/>
                    <a:pt x="450533" y="95178"/>
                  </a:cubicBezTo>
                  <a:lnTo>
                    <a:pt x="5817870" y="95178"/>
                  </a:lnTo>
                  <a:cubicBezTo>
                    <a:pt x="5948363" y="95178"/>
                    <a:pt x="6173153" y="0"/>
                    <a:pt x="61731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11445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" name="Google Shape;128;p17"/>
            <p:cNvSpPr/>
            <p:nvPr/>
          </p:nvSpPr>
          <p:spPr>
            <a:xfrm>
              <a:off x="1177450" y="3687086"/>
              <a:ext cx="6172200" cy="76142"/>
            </a:xfrm>
            <a:custGeom>
              <a:rect b="b" l="l" r="r" t="t"/>
              <a:pathLst>
                <a:path extrusionOk="0" h="76142" w="6172200">
                  <a:moveTo>
                    <a:pt x="0" y="76143"/>
                  </a:moveTo>
                  <a:lnTo>
                    <a:pt x="6172200" y="76143"/>
                  </a:lnTo>
                  <a:lnTo>
                    <a:pt x="61722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8637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" name="Google Shape;129;p17"/>
            <p:cNvSpPr/>
            <p:nvPr/>
          </p:nvSpPr>
          <p:spPr>
            <a:xfrm>
              <a:off x="3806350" y="3687086"/>
              <a:ext cx="903922" cy="47589"/>
            </a:xfrm>
            <a:custGeom>
              <a:rect b="b" l="l" r="r" t="t"/>
              <a:pathLst>
                <a:path extrusionOk="0" h="47589" w="903922">
                  <a:moveTo>
                    <a:pt x="0" y="0"/>
                  </a:moveTo>
                  <a:cubicBezTo>
                    <a:pt x="0" y="0"/>
                    <a:pt x="26670" y="47589"/>
                    <a:pt x="53340" y="47589"/>
                  </a:cubicBezTo>
                  <a:lnTo>
                    <a:pt x="850582" y="47589"/>
                  </a:lnTo>
                  <a:cubicBezTo>
                    <a:pt x="877253" y="47589"/>
                    <a:pt x="903922" y="0"/>
                    <a:pt x="90392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94BF6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30" name="Google Shape;130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349288" y="1037125"/>
            <a:ext cx="1828800" cy="1466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8"/>
          <p:cNvSpPr txBox="1"/>
          <p:nvPr>
            <p:ph idx="1" type="body"/>
          </p:nvPr>
        </p:nvSpPr>
        <p:spPr>
          <a:xfrm>
            <a:off x="1052725" y="1683825"/>
            <a:ext cx="6826800" cy="298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7465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Ubuntu"/>
              <a:buChar char="■"/>
            </a:pPr>
            <a:r>
              <a:rPr lang="en" sz="2300">
                <a:latin typeface="Ubuntu"/>
                <a:ea typeface="Ubuntu"/>
                <a:cs typeface="Ubuntu"/>
                <a:sym typeface="Ubuntu"/>
              </a:rPr>
              <a:t>Pour mieux vous connaître</a:t>
            </a:r>
            <a:endParaRPr sz="2300"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Ubuntu"/>
              <a:buChar char="■"/>
            </a:pPr>
            <a:r>
              <a:rPr lang="en" sz="2300">
                <a:latin typeface="Ubuntu"/>
                <a:ea typeface="Ubuntu"/>
                <a:cs typeface="Ubuntu"/>
                <a:sym typeface="Ubuntu"/>
              </a:rPr>
              <a:t>Pourquoi la programmation en math? </a:t>
            </a:r>
            <a:endParaRPr sz="2300"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Ubuntu"/>
              <a:buChar char="■"/>
            </a:pPr>
            <a:r>
              <a:rPr lang="en" sz="2300">
                <a:latin typeface="Ubuntu"/>
                <a:ea typeface="Ubuntu"/>
                <a:cs typeface="Ubuntu"/>
                <a:sym typeface="Ubuntu"/>
              </a:rPr>
              <a:t>Programmer une animation</a:t>
            </a:r>
            <a:endParaRPr sz="2300"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Ubuntu"/>
              <a:buChar char="■"/>
            </a:pPr>
            <a:r>
              <a:rPr lang="en" sz="2300">
                <a:latin typeface="Ubuntu"/>
                <a:ea typeface="Ubuntu"/>
                <a:cs typeface="Ubuntu"/>
                <a:sym typeface="Ubuntu"/>
              </a:rPr>
              <a:t>Le dessin géométrique</a:t>
            </a:r>
            <a:endParaRPr sz="2300"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Ubuntu"/>
              <a:buChar char="■"/>
            </a:pPr>
            <a:r>
              <a:rPr lang="en" sz="2300">
                <a:latin typeface="Ubuntu"/>
                <a:ea typeface="Ubuntu"/>
                <a:cs typeface="Ubuntu"/>
                <a:sym typeface="Ubuntu"/>
              </a:rPr>
              <a:t>La généralisation de calculs</a:t>
            </a:r>
            <a:endParaRPr sz="2300"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Ubuntu"/>
              <a:buChar char="■"/>
            </a:pPr>
            <a:r>
              <a:rPr lang="en" sz="2300">
                <a:latin typeface="Ubuntu"/>
                <a:ea typeface="Ubuntu"/>
                <a:cs typeface="Ubuntu"/>
                <a:sym typeface="Ubuntu"/>
              </a:rPr>
              <a:t>Pour aller un peu plus loin</a:t>
            </a:r>
            <a:endParaRPr sz="2300"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Ubuntu"/>
              <a:buChar char="■"/>
            </a:pPr>
            <a:r>
              <a:rPr lang="en" sz="2300">
                <a:latin typeface="Ubuntu"/>
                <a:ea typeface="Ubuntu"/>
                <a:cs typeface="Ubuntu"/>
                <a:sym typeface="Ubuntu"/>
              </a:rPr>
              <a:t>Idées et ressources</a:t>
            </a:r>
            <a:endParaRPr sz="23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36" name="Google Shape;136;p18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7" name="Google Shape;137;p18"/>
          <p:cNvSpPr txBox="1"/>
          <p:nvPr/>
        </p:nvSpPr>
        <p:spPr>
          <a:xfrm>
            <a:off x="1146025" y="530725"/>
            <a:ext cx="320880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Plan de la rencontre</a:t>
            </a:r>
            <a:endParaRPr b="1" sz="30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9"/>
          <p:cNvSpPr txBox="1"/>
          <p:nvPr>
            <p:ph type="title"/>
          </p:nvPr>
        </p:nvSpPr>
        <p:spPr>
          <a:xfrm>
            <a:off x="1146025" y="530725"/>
            <a:ext cx="3376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latin typeface="Century Gothic"/>
                <a:ea typeface="Century Gothic"/>
                <a:cs typeface="Century Gothic"/>
                <a:sym typeface="Century Gothic"/>
              </a:rPr>
              <a:t>J</a:t>
            </a:r>
            <a:r>
              <a:rPr lang="en" sz="2600">
                <a:latin typeface="Century Gothic"/>
                <a:ea typeface="Century Gothic"/>
                <a:cs typeface="Century Gothic"/>
                <a:sym typeface="Century Gothic"/>
              </a:rPr>
              <a:t>e me situe…😺💻</a:t>
            </a:r>
            <a:endParaRPr sz="25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3" name="Google Shape;143;p19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44" name="Google Shape;14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81650" y="208550"/>
            <a:ext cx="2284650" cy="2284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4588" y="2741850"/>
            <a:ext cx="7754815" cy="2077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0"/>
          <p:cNvSpPr txBox="1"/>
          <p:nvPr>
            <p:ph idx="4294967295" type="body"/>
          </p:nvPr>
        </p:nvSpPr>
        <p:spPr>
          <a:xfrm>
            <a:off x="300425" y="1822350"/>
            <a:ext cx="8629500" cy="298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Char char="■"/>
            </a:pPr>
            <a:r>
              <a:rPr lang="en" sz="1400">
                <a:latin typeface="Century Gothic"/>
                <a:ea typeface="Century Gothic"/>
                <a:cs typeface="Century Gothic"/>
                <a:sym typeface="Century Gothic"/>
              </a:rPr>
              <a:t>Engagement cognitif, motivation, faire autrement, créativité</a:t>
            </a:r>
            <a:endParaRPr sz="14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Char char="■"/>
            </a:pPr>
            <a:r>
              <a:rPr lang="en" sz="1400">
                <a:latin typeface="Century Gothic"/>
                <a:ea typeface="Century Gothic"/>
                <a:cs typeface="Century Gothic"/>
                <a:sym typeface="Century Gothic"/>
              </a:rPr>
              <a:t>PFEQ : arithmétique, géométrie, algèbre, probabilités, statistiques, maths financières, </a:t>
            </a:r>
            <a:endParaRPr sz="14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Char char="■"/>
            </a:pPr>
            <a:r>
              <a:rPr lang="en" sz="1400">
                <a:latin typeface="Century Gothic"/>
                <a:ea typeface="Century Gothic"/>
                <a:cs typeface="Century Gothic"/>
                <a:sym typeface="Century Gothic"/>
              </a:rPr>
              <a:t>Pensée algébrique, pensée informatique, pensée algorithmique, résolution de problème, raisonnements (séquentiel, conditionnel, itératif, récursif)</a:t>
            </a:r>
            <a:endParaRPr sz="14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Char char="■"/>
            </a:pPr>
            <a:r>
              <a:rPr b="1" lang="en" sz="1400" u="sng">
                <a:solidFill>
                  <a:srgbClr val="1A73E8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Mesure 02 du Plan d’action numérique (PAN)</a:t>
            </a:r>
            <a:endParaRPr b="1" sz="1400">
              <a:solidFill>
                <a:srgbClr val="1A73E8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Char char="■"/>
            </a:pPr>
            <a:r>
              <a:rPr b="1" lang="en" sz="1400" u="sng">
                <a:solidFill>
                  <a:srgbClr val="1A73E8"/>
                </a:solidFill>
                <a:latin typeface="Century Gothic"/>
                <a:ea typeface="Century Gothic"/>
                <a:cs typeface="Century Gothic"/>
                <a:sym typeface="Century Gothic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Cadre de référence de la compétence numérique</a:t>
            </a:r>
            <a:endParaRPr sz="14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Char char="■"/>
            </a:pPr>
            <a:r>
              <a:rPr lang="en" sz="1400">
                <a:latin typeface="Century Gothic"/>
                <a:ea typeface="Century Gothic"/>
                <a:cs typeface="Century Gothic"/>
                <a:sym typeface="Century Gothic"/>
              </a:rPr>
              <a:t>Document du MEQ « </a:t>
            </a:r>
            <a:r>
              <a:rPr b="1" lang="en" sz="1400" u="sng">
                <a:solidFill>
                  <a:srgbClr val="1A73E8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L’usage pédagogique de la programmation informatique</a:t>
            </a:r>
            <a:r>
              <a:rPr lang="en" sz="1400">
                <a:latin typeface="Century Gothic"/>
                <a:ea typeface="Century Gothic"/>
                <a:cs typeface="Century Gothic"/>
                <a:sym typeface="Century Gothic"/>
              </a:rPr>
              <a:t> » </a:t>
            </a:r>
            <a:endParaRPr sz="14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Char char="■"/>
            </a:pPr>
            <a:r>
              <a:rPr lang="en" sz="1400">
                <a:latin typeface="Century Gothic"/>
                <a:ea typeface="Century Gothic"/>
                <a:cs typeface="Century Gothic"/>
                <a:sym typeface="Century Gothic"/>
              </a:rPr>
              <a:t>Site «</a:t>
            </a:r>
            <a:r>
              <a:rPr b="1" lang="en" sz="1400" u="sng">
                <a:solidFill>
                  <a:srgbClr val="1A73E8"/>
                </a:solidFill>
                <a:latin typeface="Century Gothic"/>
                <a:ea typeface="Century Gothic"/>
                <a:cs typeface="Century Gothic"/>
                <a:sym typeface="Century Gothic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Apprendre et évaluer autrement en mathématique - Programmation et robotique</a:t>
            </a:r>
            <a:r>
              <a:rPr lang="en" sz="1400">
                <a:latin typeface="Century Gothic"/>
                <a:ea typeface="Century Gothic"/>
                <a:cs typeface="Century Gothic"/>
                <a:sym typeface="Century Gothic"/>
              </a:rPr>
              <a:t>»</a:t>
            </a:r>
            <a:endParaRPr sz="14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Char char="■"/>
            </a:pPr>
            <a:r>
              <a:rPr b="1" lang="en" sz="1400" u="sng">
                <a:solidFill>
                  <a:srgbClr val="1A73E8"/>
                </a:solidFill>
                <a:latin typeface="Century Gothic"/>
                <a:ea typeface="Century Gothic"/>
                <a:cs typeface="Century Gothic"/>
                <a:sym typeface="Century Gothic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Nouveau programme-cadre de mathématiques de l’Ontario (2020) - Codage</a:t>
            </a:r>
            <a:endParaRPr b="1" sz="1400">
              <a:solidFill>
                <a:srgbClr val="1A73E8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1" name="Google Shape;151;p20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‹#›</a:t>
            </a:fld>
            <a:endParaRPr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2" name="Google Shape;152;p20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latin typeface="Century Gothic"/>
                <a:ea typeface="Century Gothic"/>
                <a:cs typeface="Century Gothic"/>
                <a:sym typeface="Century Gothic"/>
              </a:rPr>
              <a:t>Pourquoi ?</a:t>
            </a:r>
            <a:endParaRPr sz="28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1"/>
          <p:cNvSpPr txBox="1"/>
          <p:nvPr>
            <p:ph idx="1" type="subTitle"/>
          </p:nvPr>
        </p:nvSpPr>
        <p:spPr>
          <a:xfrm>
            <a:off x="3113549" y="202000"/>
            <a:ext cx="59649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La programmation créative</a:t>
            </a:r>
            <a:endParaRPr sz="2500">
              <a:solidFill>
                <a:schemeClr val="accen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accen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accen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8" name="Google Shape;158;p21"/>
          <p:cNvSpPr txBox="1"/>
          <p:nvPr/>
        </p:nvSpPr>
        <p:spPr>
          <a:xfrm>
            <a:off x="312525" y="1033800"/>
            <a:ext cx="2643600" cy="292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Font typeface="Century Gothic"/>
              <a:buChar char="■"/>
            </a:pPr>
            <a:r>
              <a:rPr lang="en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Lutins (Sprites)</a:t>
            </a:r>
            <a:endParaRPr sz="2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Font typeface="Century Gothic"/>
              <a:buChar char="■"/>
            </a:pPr>
            <a:r>
              <a:rPr lang="en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Arrière-plan</a:t>
            </a:r>
            <a:endParaRPr sz="2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Font typeface="Century Gothic"/>
              <a:buChar char="■"/>
            </a:pPr>
            <a:r>
              <a:rPr lang="en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Dialogue </a:t>
            </a:r>
            <a:endParaRPr sz="2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Font typeface="Century Gothic"/>
              <a:buChar char="■"/>
            </a:pPr>
            <a:r>
              <a:rPr lang="en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Déplacements</a:t>
            </a:r>
            <a:endParaRPr sz="2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Font typeface="Century Gothic"/>
              <a:buChar char="■"/>
            </a:pPr>
            <a:r>
              <a:rPr lang="en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Effets sonores</a:t>
            </a:r>
            <a:endParaRPr sz="2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Font typeface="Century Gothic"/>
              <a:buChar char="■"/>
            </a:pPr>
            <a:r>
              <a:rPr lang="en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Etc.</a:t>
            </a:r>
            <a:endParaRPr sz="2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Font typeface="Century Gothic"/>
              <a:buChar char="■"/>
            </a:pPr>
            <a:r>
              <a:rPr lang="en" sz="2000" u="sng">
                <a:solidFill>
                  <a:schemeClr val="accent4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Programme à compléter</a:t>
            </a:r>
            <a:endParaRPr sz="2000">
              <a:solidFill>
                <a:schemeClr val="accent4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59" name="Google Shape;159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99925" y="967575"/>
            <a:ext cx="4038151" cy="3360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2"/>
          <p:cNvSpPr txBox="1"/>
          <p:nvPr>
            <p:ph idx="1" type="subTitle"/>
          </p:nvPr>
        </p:nvSpPr>
        <p:spPr>
          <a:xfrm>
            <a:off x="3900100" y="246525"/>
            <a:ext cx="47916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Le dessin géométrique</a:t>
            </a:r>
            <a:endParaRPr sz="2500">
              <a:solidFill>
                <a:schemeClr val="accen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accen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accen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5" name="Google Shape;165;p22"/>
          <p:cNvSpPr txBox="1"/>
          <p:nvPr/>
        </p:nvSpPr>
        <p:spPr>
          <a:xfrm>
            <a:off x="-79275" y="1139200"/>
            <a:ext cx="3713700" cy="297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buntu"/>
              <a:buChar char="■"/>
            </a:pPr>
            <a:r>
              <a:rPr lang="en" sz="1600" u="sng">
                <a:solidFill>
                  <a:schemeClr val="accent5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Carré</a:t>
            </a:r>
            <a:r>
              <a:rPr lang="en" sz="16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1600" u="sng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r>
              <a:rPr lang="en" sz="16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1600" u="sng">
                <a:solidFill>
                  <a:schemeClr val="accent4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À compléter</a:t>
            </a:r>
            <a:endParaRPr sz="1600">
              <a:solidFill>
                <a:schemeClr val="accent4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buntu"/>
              <a:buChar char="■"/>
            </a:pPr>
            <a:r>
              <a:rPr lang="en" sz="1600" u="sng">
                <a:solidFill>
                  <a:schemeClr val="accent5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Triangle équilatéral</a:t>
            </a:r>
            <a:r>
              <a:rPr lang="en" sz="16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1600" u="sng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endParaRPr sz="16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buntu"/>
              <a:buChar char="■"/>
            </a:pPr>
            <a:r>
              <a:rPr lang="en" sz="1600" u="sng">
                <a:solidFill>
                  <a:schemeClr val="accent5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Dessiner des quadrilatères</a:t>
            </a:r>
            <a:r>
              <a:rPr lang="en" sz="1600" u="sng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endParaRPr sz="16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buntu"/>
              <a:buChar char="■"/>
            </a:pPr>
            <a:r>
              <a:rPr lang="en" sz="1600" u="sng">
                <a:solidFill>
                  <a:schemeClr val="accent5"/>
                </a:solidFill>
                <a:latin typeface="Ubuntu"/>
                <a:ea typeface="Ubuntu"/>
                <a:cs typeface="Ubuntu"/>
                <a:sym typeface="Ubuntu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Étoile </a:t>
            </a:r>
            <a:r>
              <a:rPr lang="en" sz="16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- </a:t>
            </a:r>
            <a:r>
              <a:rPr lang="en" sz="1600" u="sng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endParaRPr sz="16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buntu"/>
              <a:buChar char="■"/>
            </a:pPr>
            <a:r>
              <a:rPr lang="en" sz="1600" u="sng">
                <a:solidFill>
                  <a:schemeClr val="accent5"/>
                </a:solidFill>
                <a:latin typeface="Ubuntu"/>
                <a:ea typeface="Ubuntu"/>
                <a:cs typeface="Ubuntu"/>
                <a:sym typeface="Ubuntu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Étoile x10</a:t>
            </a:r>
            <a:endParaRPr sz="16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buntu"/>
              <a:buChar char="■"/>
            </a:pPr>
            <a:r>
              <a:rPr lang="en" sz="1600" u="sng">
                <a:solidFill>
                  <a:schemeClr val="accent5"/>
                </a:solidFill>
                <a:latin typeface="Ubuntu"/>
                <a:ea typeface="Ubuntu"/>
                <a:cs typeface="Ubuntu"/>
                <a:sym typeface="Ubuntu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Tâche créative dans Desmos</a:t>
            </a:r>
            <a:endParaRPr sz="16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buntu"/>
              <a:buChar char="■"/>
            </a:pPr>
            <a:r>
              <a:rPr lang="en" sz="1600" u="sng">
                <a:solidFill>
                  <a:schemeClr val="accent5"/>
                </a:solidFill>
                <a:latin typeface="Ubuntu"/>
                <a:ea typeface="Ubuntu"/>
                <a:cs typeface="Ubuntu"/>
                <a:sym typeface="Ubuntu"/>
                <a:hlinkClick r:id="rId1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Projet créatif: les 3 fleurs</a:t>
            </a:r>
            <a:r>
              <a:rPr lang="en" sz="16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16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u="sng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  <a:hlinkClick r:id="rId1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Tuto1</a:t>
            </a:r>
            <a:r>
              <a:rPr lang="en" sz="16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1600" u="sng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  <a:hlinkClick r:id="rId1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Tuto2</a:t>
            </a:r>
            <a:r>
              <a:rPr lang="en" sz="16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1600" u="sng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  <a:hlinkClick r:id="rId1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Tuto3</a:t>
            </a:r>
            <a:endParaRPr sz="16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166" name="Google Shape;166;p22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4219350" y="1107525"/>
            <a:ext cx="4398699" cy="292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3"/>
          <p:cNvSpPr txBox="1"/>
          <p:nvPr>
            <p:ph idx="4294967295" type="subTitle"/>
          </p:nvPr>
        </p:nvSpPr>
        <p:spPr>
          <a:xfrm>
            <a:off x="914725" y="670000"/>
            <a:ext cx="37284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3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Le dessin géométrique</a:t>
            </a:r>
            <a:endParaRPr b="1" sz="23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72" name="Google Shape;17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2750" y="1719588"/>
            <a:ext cx="3708840" cy="2923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15848" y="1663600"/>
            <a:ext cx="3376327" cy="3035626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23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4"/>
          <p:cNvSpPr txBox="1"/>
          <p:nvPr>
            <p:ph idx="1" type="subTitle"/>
          </p:nvPr>
        </p:nvSpPr>
        <p:spPr>
          <a:xfrm>
            <a:off x="3383399" y="262300"/>
            <a:ext cx="57606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Pilotage avec Desmos</a:t>
            </a:r>
            <a:endParaRPr sz="2500">
              <a:solidFill>
                <a:schemeClr val="accen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accen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accen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0" name="Google Shape;180;p24"/>
          <p:cNvSpPr txBox="1"/>
          <p:nvPr/>
        </p:nvSpPr>
        <p:spPr>
          <a:xfrm>
            <a:off x="4371899" y="1204575"/>
            <a:ext cx="3783600" cy="74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u="sng">
                <a:solidFill>
                  <a:srgbClr val="1A73E8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Lien vers l’activité Desmos</a:t>
            </a:r>
            <a:endParaRPr sz="2300">
              <a:solidFill>
                <a:srgbClr val="1A73E8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accent1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181" name="Google Shape;181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14836" y="1721801"/>
            <a:ext cx="3097726" cy="29725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4400" y="1828275"/>
            <a:ext cx="3097724" cy="1247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97575" y="1808250"/>
            <a:ext cx="2240575" cy="276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52650" y="896475"/>
            <a:ext cx="1953550" cy="220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4800" y="2714475"/>
            <a:ext cx="2553115" cy="2276625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25"/>
          <p:cNvSpPr txBox="1"/>
          <p:nvPr>
            <p:ph idx="1" type="body"/>
          </p:nvPr>
        </p:nvSpPr>
        <p:spPr>
          <a:xfrm>
            <a:off x="698100" y="146859"/>
            <a:ext cx="82296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360"/>
              </a:spcBef>
              <a:spcAft>
                <a:spcPts val="0"/>
              </a:spcAft>
              <a:buNone/>
            </a:pPr>
            <a:r>
              <a:rPr b="1" lang="en" sz="2000">
                <a:latin typeface="Century Gothic"/>
                <a:ea typeface="Century Gothic"/>
                <a:cs typeface="Century Gothic"/>
                <a:sym typeface="Century Gothic"/>
              </a:rPr>
              <a:t>A</a:t>
            </a:r>
            <a:r>
              <a:rPr b="1" lang="en" sz="2000">
                <a:latin typeface="Century Gothic"/>
                <a:ea typeface="Century Gothic"/>
                <a:cs typeface="Century Gothic"/>
                <a:sym typeface="Century Gothic"/>
              </a:rPr>
              <a:t>vec variables, incrémentation et opérateurs mathématiques</a:t>
            </a:r>
            <a:endParaRPr b="1" sz="20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91" name="Google Shape;191;p25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192" name="Google Shape;192;p25"/>
          <p:cNvSpPr txBox="1"/>
          <p:nvPr/>
        </p:nvSpPr>
        <p:spPr>
          <a:xfrm>
            <a:off x="460450" y="2389175"/>
            <a:ext cx="676200" cy="46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 u="sng">
                <a:solidFill>
                  <a:srgbClr val="1A73E8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Lien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93" name="Google Shape;193;p25"/>
          <p:cNvSpPr txBox="1"/>
          <p:nvPr/>
        </p:nvSpPr>
        <p:spPr>
          <a:xfrm>
            <a:off x="8262888" y="1958025"/>
            <a:ext cx="676200" cy="46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 u="sng">
                <a:solidFill>
                  <a:srgbClr val="1A73E8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Lien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94" name="Google Shape;194;p25"/>
          <p:cNvSpPr txBox="1"/>
          <p:nvPr/>
        </p:nvSpPr>
        <p:spPr>
          <a:xfrm>
            <a:off x="2341188" y="885100"/>
            <a:ext cx="676200" cy="46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 u="sng">
                <a:solidFill>
                  <a:srgbClr val="1A73E8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Lien</a:t>
            </a:r>
            <a:endParaRPr b="1" sz="1900">
              <a:solidFill>
                <a:srgbClr val="1A73E8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195" name="Google Shape;195;p2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129075" y="2092526"/>
            <a:ext cx="2471075" cy="2564325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25"/>
          <p:cNvSpPr txBox="1"/>
          <p:nvPr/>
        </p:nvSpPr>
        <p:spPr>
          <a:xfrm>
            <a:off x="4474788" y="2180500"/>
            <a:ext cx="676200" cy="46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 u="sng">
                <a:solidFill>
                  <a:srgbClr val="1A73E8"/>
                </a:solidFill>
                <a:latin typeface="Ubuntu"/>
                <a:ea typeface="Ubuntu"/>
                <a:cs typeface="Ubuntu"/>
                <a:sym typeface="Ubuntu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Lien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6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02" name="Google Shape;202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06426" y="1786200"/>
            <a:ext cx="6531151" cy="2713132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26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latin typeface="Century Gothic"/>
                <a:ea typeface="Century Gothic"/>
                <a:cs typeface="Century Gothic"/>
                <a:sym typeface="Century Gothic"/>
              </a:rPr>
              <a:t>Généralisation de calculs</a:t>
            </a:r>
            <a:endParaRPr sz="23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7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latin typeface="Century Gothic"/>
                <a:ea typeface="Century Gothic"/>
                <a:cs typeface="Century Gothic"/>
                <a:sym typeface="Century Gothic"/>
              </a:rPr>
              <a:t>‹#›</a:t>
            </a:fld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09" name="Google Shape;209;p27"/>
          <p:cNvSpPr txBox="1"/>
          <p:nvPr>
            <p:ph idx="4294967295" type="body"/>
          </p:nvPr>
        </p:nvSpPr>
        <p:spPr>
          <a:xfrm>
            <a:off x="1227600" y="160725"/>
            <a:ext cx="6437400" cy="56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latin typeface="Century Gothic"/>
                <a:ea typeface="Century Gothic"/>
                <a:cs typeface="Century Gothic"/>
                <a:sym typeface="Century Gothic"/>
              </a:rPr>
              <a:t>Généralisation de calculs (exemples) </a:t>
            </a:r>
            <a:endParaRPr sz="20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0" name="Google Shape;210;p27"/>
          <p:cNvSpPr txBox="1"/>
          <p:nvPr/>
        </p:nvSpPr>
        <p:spPr>
          <a:xfrm>
            <a:off x="1155275" y="944325"/>
            <a:ext cx="7142700" cy="39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Century Gothic"/>
              <a:buChar char="■"/>
            </a:pPr>
            <a:r>
              <a:rPr lang="en" sz="1900" u="sng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Somme de 2 nombres</a:t>
            </a:r>
            <a:r>
              <a:rPr lang="en" sz="19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- </a:t>
            </a:r>
            <a:r>
              <a:rPr lang="en" sz="1900" u="sng">
                <a:solidFill>
                  <a:srgbClr val="FAA22A"/>
                </a:solidFill>
                <a:latin typeface="Century Gothic"/>
                <a:ea typeface="Century Gothic"/>
                <a:cs typeface="Century Gothic"/>
                <a:sym typeface="Century Gothic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r>
              <a:rPr lang="en" sz="1900">
                <a:solidFill>
                  <a:srgbClr val="FAA22A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" sz="1900">
                <a:solidFill>
                  <a:schemeClr val="accent4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- </a:t>
            </a:r>
            <a:r>
              <a:rPr lang="en" sz="1900" u="sng">
                <a:solidFill>
                  <a:schemeClr val="accent4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À compléter</a:t>
            </a:r>
            <a:endParaRPr sz="1900">
              <a:solidFill>
                <a:schemeClr val="accent4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Century Gothic"/>
              <a:buChar char="■"/>
            </a:pPr>
            <a:r>
              <a:rPr lang="en" sz="1900" u="sng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Moyenne de 4 nombres</a:t>
            </a:r>
            <a:r>
              <a:rPr lang="en" sz="19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- </a:t>
            </a:r>
            <a:r>
              <a:rPr lang="en" sz="1900" u="sng">
                <a:solidFill>
                  <a:srgbClr val="FAA22A"/>
                </a:solidFill>
                <a:latin typeface="Century Gothic"/>
                <a:ea typeface="Century Gothic"/>
                <a:cs typeface="Century Gothic"/>
                <a:sym typeface="Century Gothic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r>
              <a:rPr lang="en" sz="1300"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" sz="1900">
                <a:solidFill>
                  <a:schemeClr val="accent4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- </a:t>
            </a:r>
            <a:r>
              <a:rPr lang="en" sz="1900" u="sng">
                <a:solidFill>
                  <a:schemeClr val="accent4"/>
                </a:solidFill>
                <a:latin typeface="Century Gothic"/>
                <a:ea typeface="Century Gothic"/>
                <a:cs typeface="Century Gothic"/>
                <a:sym typeface="Century Gothic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À compléter</a:t>
            </a:r>
            <a:endParaRPr sz="1900">
              <a:solidFill>
                <a:schemeClr val="accent4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Century Gothic"/>
              <a:buChar char="■"/>
            </a:pPr>
            <a:r>
              <a:rPr lang="en" sz="1900" u="sng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Traduire un énoncé en expression mathématique</a:t>
            </a:r>
            <a:endParaRPr sz="1900" u="sng">
              <a:solidFill>
                <a:srgbClr val="FAA22A"/>
              </a:solidFill>
              <a:latin typeface="Century Gothic"/>
              <a:ea typeface="Century Gothic"/>
              <a:cs typeface="Century Gothic"/>
              <a:sym typeface="Century Gothic"/>
              <a:hlinkClick r:id="rId10">
                <a:extLst>
                  <a:ext uri="{A12FA001-AC4F-418D-AE19-62706E023703}">
                    <ahyp:hlinkClr val="tx"/>
                  </a:ext>
                </a:extLst>
              </a:hlinkClick>
            </a:endParaRPr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Century Gothic"/>
              <a:buChar char="■"/>
            </a:pPr>
            <a:r>
              <a:rPr lang="en" sz="1900" u="sng">
                <a:solidFill>
                  <a:schemeClr val="hlink"/>
                </a:solidFill>
                <a:latin typeface="Century Gothic"/>
                <a:ea typeface="Century Gothic"/>
                <a:cs typeface="Century Gothic"/>
                <a:sym typeface="Century Gothic"/>
                <a:hlinkClick r:id="rId11"/>
              </a:rPr>
              <a:t>Opérations sur les entiers et pensée algébrique</a:t>
            </a:r>
            <a:endParaRPr sz="19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Century Gothic"/>
              <a:buChar char="■"/>
            </a:pPr>
            <a:r>
              <a:rPr lang="en" sz="1900" u="sng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Aire et périmètre d’un rectangle</a:t>
            </a:r>
            <a:r>
              <a:rPr lang="en" sz="19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- </a:t>
            </a:r>
            <a:r>
              <a:rPr lang="en" sz="1900" u="sng">
                <a:solidFill>
                  <a:srgbClr val="FAA22A"/>
                </a:solidFill>
                <a:latin typeface="Century Gothic"/>
                <a:ea typeface="Century Gothic"/>
                <a:cs typeface="Century Gothic"/>
                <a:sym typeface="Century Gothic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endParaRPr sz="1900">
              <a:solidFill>
                <a:srgbClr val="FAA22A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Century Gothic"/>
              <a:buChar char="■"/>
            </a:pPr>
            <a:r>
              <a:rPr lang="en" sz="1900" u="sng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  <a:hlinkClick r:id="rId1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Rabais et taxes</a:t>
            </a:r>
            <a:r>
              <a:rPr lang="en" sz="19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- </a:t>
            </a:r>
            <a:r>
              <a:rPr lang="en" sz="1900" u="sng">
                <a:solidFill>
                  <a:srgbClr val="FAA22A"/>
                </a:solidFill>
                <a:latin typeface="Century Gothic"/>
                <a:ea typeface="Century Gothic"/>
                <a:cs typeface="Century Gothic"/>
                <a:sym typeface="Century Gothic"/>
                <a:hlinkClick r:id="rId1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Projet de facturation</a:t>
            </a:r>
            <a:endParaRPr sz="1900">
              <a:solidFill>
                <a:srgbClr val="FAA22A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Century Gothic"/>
              <a:buChar char="■"/>
            </a:pPr>
            <a:r>
              <a:rPr lang="en" sz="1900" u="sng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  <a:hlinkClick r:id="rId1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Résolution d’équation du type ax+b=c</a:t>
            </a:r>
            <a:endParaRPr sz="1900">
              <a:solidFill>
                <a:schemeClr val="accen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Century Gothic"/>
              <a:buChar char="■"/>
            </a:pPr>
            <a:r>
              <a:rPr lang="en" sz="1900" u="sng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  <a:hlinkClick r:id="rId1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Relation de Pythagore</a:t>
            </a:r>
            <a:r>
              <a:rPr lang="en" sz="19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- </a:t>
            </a:r>
            <a:r>
              <a:rPr lang="en" sz="1900" u="sng">
                <a:solidFill>
                  <a:srgbClr val="FAA22A"/>
                </a:solidFill>
                <a:latin typeface="Century Gothic"/>
                <a:ea typeface="Century Gothic"/>
                <a:cs typeface="Century Gothic"/>
                <a:sym typeface="Century Gothic"/>
                <a:hlinkClick r:id="rId1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endParaRPr sz="1900">
              <a:solidFill>
                <a:srgbClr val="FAA22A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Century Gothic"/>
              <a:buChar char="■"/>
            </a:pPr>
            <a:r>
              <a:rPr lang="en" sz="1900" u="sng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  <a:hlinkClick r:id="rId1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Équation de la droite</a:t>
            </a:r>
            <a:endParaRPr sz="1900">
              <a:solidFill>
                <a:schemeClr val="accen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8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16" name="Google Shape;216;p28"/>
          <p:cNvSpPr txBox="1"/>
          <p:nvPr/>
        </p:nvSpPr>
        <p:spPr>
          <a:xfrm>
            <a:off x="655000" y="1782525"/>
            <a:ext cx="8328300" cy="32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■"/>
            </a:pPr>
            <a:r>
              <a:rPr lang="en" sz="20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Combiner généralisation de calculs et dessin géométrique:</a:t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1" marL="1371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Ubuntu"/>
              <a:buChar char="✓"/>
            </a:pP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Carrés et Pythagore</a:t>
            </a:r>
            <a:r>
              <a:rPr lang="en" sz="2000">
                <a:solidFill>
                  <a:srgbClr val="1A73E8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endParaRPr sz="20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1" marL="1371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Ubuntu"/>
              <a:buChar char="✓"/>
            </a:pP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Triangle, Pythagore et trigonométrie</a:t>
            </a:r>
            <a:r>
              <a:rPr lang="en" sz="2000">
                <a:solidFill>
                  <a:srgbClr val="1A73E8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endParaRPr sz="20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■"/>
            </a:pPr>
            <a:r>
              <a:rPr lang="en" sz="20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Les listes en arithmétique ou  en statistique</a:t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1" marL="1371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Ubuntu"/>
              <a:buChar char="✓"/>
            </a:pP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Facture avec liste</a:t>
            </a:r>
            <a:r>
              <a:rPr lang="en" sz="2000">
                <a:solidFill>
                  <a:srgbClr val="1A73E8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endParaRPr sz="20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1" marL="1371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Ubuntu"/>
              <a:buChar char="✓"/>
            </a:pP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9"/>
              </a:rPr>
              <a:t>Moyenne avec liste</a:t>
            </a:r>
            <a:r>
              <a:rPr lang="en" sz="2000">
                <a:solidFill>
                  <a:srgbClr val="1A73E8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endParaRPr sz="20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1" marL="1371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Ubuntu"/>
              <a:buChar char="✓"/>
            </a:pP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11"/>
              </a:rPr>
              <a:t>Moyenne pondérée avec liste</a:t>
            </a:r>
            <a:r>
              <a:rPr lang="en" sz="2000">
                <a:solidFill>
                  <a:srgbClr val="1A73E8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endParaRPr sz="2000">
              <a:solidFill>
                <a:schemeClr val="accent1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217" name="Google Shape;217;p28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latin typeface="Century Gothic"/>
                <a:ea typeface="Century Gothic"/>
                <a:cs typeface="Century Gothic"/>
                <a:sym typeface="Century Gothic"/>
              </a:rPr>
              <a:t>Pour aller plus loin</a:t>
            </a:r>
            <a:endParaRPr sz="26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9"/>
          <p:cNvSpPr txBox="1"/>
          <p:nvPr/>
        </p:nvSpPr>
        <p:spPr>
          <a:xfrm>
            <a:off x="0" y="0"/>
            <a:ext cx="9144000" cy="78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500" u="sng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Référentiel d’intervention en mathématique</a:t>
            </a:r>
            <a:endParaRPr sz="4000">
              <a:solidFill>
                <a:schemeClr val="accen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3" name="Google Shape;223;p29"/>
          <p:cNvSpPr txBox="1"/>
          <p:nvPr/>
        </p:nvSpPr>
        <p:spPr>
          <a:xfrm>
            <a:off x="3148950" y="582325"/>
            <a:ext cx="24180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entury Gothic"/>
                <a:ea typeface="Century Gothic"/>
                <a:cs typeface="Century Gothic"/>
                <a:sym typeface="Century Gothic"/>
              </a:rPr>
              <a:t>MEQ - Février 2020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4" name="Google Shape;224;p29"/>
          <p:cNvSpPr txBox="1"/>
          <p:nvPr/>
        </p:nvSpPr>
        <p:spPr>
          <a:xfrm>
            <a:off x="891425" y="1025125"/>
            <a:ext cx="7514700" cy="3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entury Gothic"/>
                <a:ea typeface="Century Gothic"/>
                <a:cs typeface="Century Gothic"/>
                <a:sym typeface="Century Gothic"/>
              </a:rPr>
              <a:t>Deux fondements de l’enseignement-apprentissage de la mathématique:</a:t>
            </a:r>
            <a:endParaRPr sz="16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■"/>
            </a:pPr>
            <a:r>
              <a:rPr b="1" lang="en">
                <a:latin typeface="Century Gothic"/>
                <a:ea typeface="Century Gothic"/>
                <a:cs typeface="Century Gothic"/>
                <a:sym typeface="Century Gothic"/>
              </a:rPr>
              <a:t>Donner du sens à la mathématique</a:t>
            </a:r>
            <a:r>
              <a:rPr lang="en">
                <a:latin typeface="Century Gothic"/>
                <a:ea typeface="Century Gothic"/>
                <a:cs typeface="Century Gothic"/>
                <a:sym typeface="Century Gothic"/>
              </a:rPr>
              <a:t> en s’appuyant sur la compréhension des concepts et des processus mathématiques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Char char="■"/>
            </a:pPr>
            <a:r>
              <a:rPr b="1" lang="en">
                <a:latin typeface="Century Gothic"/>
                <a:ea typeface="Century Gothic"/>
                <a:cs typeface="Century Gothic"/>
                <a:sym typeface="Century Gothic"/>
              </a:rPr>
              <a:t>Recourir à la résolution de problèmes selon différentes intentions (</a:t>
            </a:r>
            <a:r>
              <a:rPr b="1" lang="en" u="sng">
                <a:latin typeface="Century Gothic"/>
                <a:ea typeface="Century Gothic"/>
                <a:cs typeface="Century Gothic"/>
                <a:sym typeface="Century Gothic"/>
              </a:rPr>
              <a:t>PAR la RP</a:t>
            </a:r>
            <a:r>
              <a:rPr b="1" lang="en">
                <a:latin typeface="Century Gothic"/>
                <a:ea typeface="Century Gothic"/>
                <a:cs typeface="Century Gothic"/>
                <a:sym typeface="Century Gothic"/>
              </a:rPr>
              <a:t>)</a:t>
            </a:r>
            <a:endParaRPr b="1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entury Gothic"/>
                <a:ea typeface="Century Gothic"/>
                <a:cs typeface="Century Gothic"/>
                <a:sym typeface="Century Gothic"/>
              </a:rPr>
              <a:t>Condition essentielle à l’actualisation des fondements de l’enseignement-apprentissage de la mathématique:</a:t>
            </a:r>
            <a:endParaRPr sz="16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■"/>
            </a:pPr>
            <a:r>
              <a:rPr b="1" lang="en">
                <a:latin typeface="Century Gothic"/>
                <a:ea typeface="Century Gothic"/>
                <a:cs typeface="Century Gothic"/>
                <a:sym typeface="Century Gothic"/>
              </a:rPr>
              <a:t>Favoriser l’engagement cognitif et la participation active</a:t>
            </a:r>
            <a:r>
              <a:rPr lang="en">
                <a:latin typeface="Century Gothic"/>
                <a:ea typeface="Century Gothic"/>
                <a:cs typeface="Century Gothic"/>
                <a:sym typeface="Century Gothic"/>
              </a:rPr>
              <a:t> de l’élève dans l’activité mathématique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○"/>
            </a:pPr>
            <a:r>
              <a:rPr b="1" lang="en">
                <a:latin typeface="Century Gothic"/>
                <a:ea typeface="Century Gothic"/>
                <a:cs typeface="Century Gothic"/>
                <a:sym typeface="Century Gothic"/>
              </a:rPr>
              <a:t>L’élève raisonne</a:t>
            </a:r>
            <a:r>
              <a:rPr lang="en">
                <a:latin typeface="Century Gothic"/>
                <a:ea typeface="Century Gothic"/>
                <a:cs typeface="Century Gothic"/>
                <a:sym typeface="Century Gothic"/>
              </a:rPr>
              <a:t> (réfléchir, justifier, prouver, etc.)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○"/>
            </a:pPr>
            <a:r>
              <a:rPr b="1" lang="en">
                <a:latin typeface="Century Gothic"/>
                <a:ea typeface="Century Gothic"/>
                <a:cs typeface="Century Gothic"/>
                <a:sym typeface="Century Gothic"/>
              </a:rPr>
              <a:t>L’élève communique</a:t>
            </a:r>
            <a:r>
              <a:rPr lang="en">
                <a:latin typeface="Century Gothic"/>
                <a:ea typeface="Century Gothic"/>
                <a:cs typeface="Century Gothic"/>
                <a:sym typeface="Century Gothic"/>
              </a:rPr>
              <a:t> (verbaliser, échanger et discuter avec les pairs, utiliser le vocabulaire approprié, utiliser des modes de représentation variées et du matériel de manipulation, etc.)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0"/>
          <p:cNvSpPr txBox="1"/>
          <p:nvPr/>
        </p:nvSpPr>
        <p:spPr>
          <a:xfrm>
            <a:off x="762000" y="-40200"/>
            <a:ext cx="9144000" cy="78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>
                <a:latin typeface="Century Gothic"/>
                <a:ea typeface="Century Gothic"/>
                <a:cs typeface="Century Gothic"/>
                <a:sym typeface="Century Gothic"/>
              </a:rPr>
              <a:t>            </a:t>
            </a:r>
            <a:r>
              <a:rPr lang="en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</a:t>
            </a:r>
            <a:r>
              <a:rPr lang="en" sz="2500" u="sng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Référentiel d’intervention en mathématique</a:t>
            </a:r>
            <a:endParaRPr sz="4000">
              <a:solidFill>
                <a:schemeClr val="accen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30" name="Google Shape;230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96550" y="749400"/>
            <a:ext cx="6116514" cy="3897774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30"/>
          <p:cNvSpPr txBox="1"/>
          <p:nvPr/>
        </p:nvSpPr>
        <p:spPr>
          <a:xfrm>
            <a:off x="5754225" y="4723925"/>
            <a:ext cx="19059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entury Gothic"/>
                <a:ea typeface="Century Gothic"/>
                <a:cs typeface="Century Gothic"/>
                <a:sym typeface="Century Gothic"/>
              </a:rPr>
              <a:t>MEQ - Février 2020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2" name="Google Shape;232;p30"/>
          <p:cNvSpPr txBox="1"/>
          <p:nvPr>
            <p:ph idx="12" type="sldNum"/>
          </p:nvPr>
        </p:nvSpPr>
        <p:spPr>
          <a:xfrm>
            <a:off x="7109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31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38" name="Google Shape;238;p31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74900" y="0"/>
            <a:ext cx="548934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31"/>
          <p:cNvSpPr txBox="1"/>
          <p:nvPr/>
        </p:nvSpPr>
        <p:spPr>
          <a:xfrm>
            <a:off x="0" y="1685250"/>
            <a:ext cx="34077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500" u="sng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La compétence numérique</a:t>
            </a:r>
            <a:endParaRPr sz="4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2"/>
          <p:cNvSpPr txBox="1"/>
          <p:nvPr>
            <p:ph type="title"/>
          </p:nvPr>
        </p:nvSpPr>
        <p:spPr>
          <a:xfrm>
            <a:off x="1461175" y="527150"/>
            <a:ext cx="26898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entury Gothic"/>
                <a:ea typeface="Century Gothic"/>
                <a:cs typeface="Century Gothic"/>
                <a:sym typeface="Century Gothic"/>
              </a:rPr>
              <a:t>R</a:t>
            </a:r>
            <a:r>
              <a:rPr lang="en" sz="3000">
                <a:latin typeface="Century Gothic"/>
                <a:ea typeface="Century Gothic"/>
                <a:cs typeface="Century Gothic"/>
                <a:sym typeface="Century Gothic"/>
              </a:rPr>
              <a:t>essources</a:t>
            </a:r>
            <a:endParaRPr sz="30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5" name="Google Shape;245;p32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46" name="Google Shape;246;p32"/>
          <p:cNvSpPr/>
          <p:nvPr/>
        </p:nvSpPr>
        <p:spPr>
          <a:xfrm>
            <a:off x="1206600" y="1828075"/>
            <a:ext cx="6730800" cy="380100"/>
          </a:xfrm>
          <a:prstGeom prst="roundRect">
            <a:avLst>
              <a:gd fmla="val 16667" name="adj"/>
            </a:avLst>
          </a:prstGeom>
          <a:solidFill>
            <a:srgbClr val="FFE5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32"/>
          <p:cNvSpPr txBox="1"/>
          <p:nvPr>
            <p:ph idx="1" type="body"/>
          </p:nvPr>
        </p:nvSpPr>
        <p:spPr>
          <a:xfrm>
            <a:off x="1150225" y="1781122"/>
            <a:ext cx="7725300" cy="323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Century Gothic"/>
              <a:buChar char="■"/>
            </a:pPr>
            <a:r>
              <a:rPr lang="en" sz="1500">
                <a:latin typeface="Century Gothic"/>
                <a:ea typeface="Century Gothic"/>
                <a:cs typeface="Century Gothic"/>
                <a:sym typeface="Century Gothic"/>
              </a:rPr>
              <a:t>Autoformation </a:t>
            </a:r>
            <a:r>
              <a:rPr b="1" lang="en" sz="1500" u="sng">
                <a:solidFill>
                  <a:srgbClr val="1A73E8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Premiers pas avec Scratch en mathématique</a:t>
            </a:r>
            <a:endParaRPr b="1" sz="1500">
              <a:solidFill>
                <a:srgbClr val="1A73E8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Century Gothic"/>
              <a:buChar char="■"/>
            </a:pPr>
            <a:r>
              <a:rPr lang="en" sz="1500">
                <a:latin typeface="Century Gothic"/>
                <a:ea typeface="Century Gothic"/>
                <a:cs typeface="Century Gothic"/>
                <a:sym typeface="Century Gothic"/>
              </a:rPr>
              <a:t>Autoformation </a:t>
            </a:r>
            <a:r>
              <a:rPr b="1" lang="en" sz="1500" u="sng">
                <a:solidFill>
                  <a:srgbClr val="1A73E8"/>
                </a:solidFill>
                <a:latin typeface="Century Gothic"/>
                <a:ea typeface="Century Gothic"/>
                <a:cs typeface="Century Gothic"/>
                <a:sym typeface="Century Gothic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Plus loin avec Scratch en mathématique</a:t>
            </a:r>
            <a:r>
              <a:rPr lang="en" sz="1500"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sz="15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Century Gothic"/>
              <a:buChar char="■"/>
            </a:pPr>
            <a:r>
              <a:rPr lang="en" sz="1500">
                <a:latin typeface="Century Gothic"/>
                <a:ea typeface="Century Gothic"/>
                <a:cs typeface="Century Gothic"/>
                <a:sym typeface="Century Gothic"/>
              </a:rPr>
              <a:t>Autoformation </a:t>
            </a:r>
            <a:r>
              <a:rPr b="1" lang="en" sz="1500" u="sng">
                <a:solidFill>
                  <a:srgbClr val="1A73E8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Premiers pas avec Scratch pour tous</a:t>
            </a:r>
            <a:r>
              <a:rPr lang="en" sz="1500"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sz="15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Century Gothic"/>
              <a:buChar char="■"/>
            </a:pPr>
            <a:r>
              <a:rPr b="1" lang="en" sz="1500" u="sng">
                <a:solidFill>
                  <a:srgbClr val="1A73E8"/>
                </a:solidFill>
                <a:latin typeface="Century Gothic"/>
                <a:ea typeface="Century Gothic"/>
                <a:cs typeface="Century Gothic"/>
                <a:sym typeface="Century Gothic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Padlet d’idées</a:t>
            </a:r>
            <a:endParaRPr sz="26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Century Gothic"/>
              <a:buChar char="■"/>
            </a:pPr>
            <a:r>
              <a:rPr b="1" lang="en" sz="1500" u="sng">
                <a:solidFill>
                  <a:srgbClr val="1A73E8"/>
                </a:solidFill>
                <a:latin typeface="Century Gothic"/>
                <a:ea typeface="Century Gothic"/>
                <a:cs typeface="Century Gothic"/>
                <a:sym typeface="Century Gothic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Leçons de programmation</a:t>
            </a:r>
            <a:endParaRPr sz="15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Century Gothic"/>
              <a:buChar char="■"/>
            </a:pPr>
            <a:r>
              <a:rPr b="1" lang="en" sz="1500" u="sng">
                <a:solidFill>
                  <a:srgbClr val="1A73E8"/>
                </a:solidFill>
                <a:latin typeface="Century Gothic"/>
                <a:ea typeface="Century Gothic"/>
                <a:cs typeface="Century Gothic"/>
                <a:sym typeface="Century Gothic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Tutoriels Scratch en math</a:t>
            </a:r>
            <a:r>
              <a:rPr lang="en" sz="1500">
                <a:latin typeface="Century Gothic"/>
                <a:ea typeface="Century Gothic"/>
                <a:cs typeface="Century Gothic"/>
                <a:sym typeface="Century Gothic"/>
              </a:rPr>
              <a:t>, </a:t>
            </a:r>
            <a:r>
              <a:rPr b="1" lang="en" sz="1500" u="sng">
                <a:solidFill>
                  <a:srgbClr val="1A73E8"/>
                </a:solidFill>
                <a:latin typeface="Century Gothic"/>
                <a:ea typeface="Century Gothic"/>
                <a:cs typeface="Century Gothic"/>
                <a:sym typeface="Century Gothic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 Scratch pour tous</a:t>
            </a:r>
            <a:r>
              <a:rPr lang="en" sz="1500">
                <a:latin typeface="Century Gothic"/>
                <a:ea typeface="Century Gothic"/>
                <a:cs typeface="Century Gothic"/>
                <a:sym typeface="Century Gothic"/>
              </a:rPr>
              <a:t> du RÉCIT MST</a:t>
            </a:r>
            <a:endParaRPr sz="15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Century Gothic"/>
              <a:buChar char="■"/>
            </a:pPr>
            <a:r>
              <a:rPr b="1" lang="en" sz="1500" u="sng">
                <a:solidFill>
                  <a:srgbClr val="1A73E8"/>
                </a:solidFill>
                <a:latin typeface="Century Gothic"/>
                <a:ea typeface="Century Gothic"/>
                <a:cs typeface="Century Gothic"/>
                <a:sym typeface="Century Gothic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Webinaire sur le dessin géométrique</a:t>
            </a:r>
            <a:endParaRPr sz="26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Century Gothic"/>
              <a:buChar char="■"/>
            </a:pPr>
            <a:r>
              <a:rPr b="1" lang="en" sz="1500" u="sng">
                <a:solidFill>
                  <a:srgbClr val="1A73E8"/>
                </a:solidFill>
                <a:latin typeface="Century Gothic"/>
                <a:ea typeface="Century Gothic"/>
                <a:cs typeface="Century Gothic"/>
                <a:sym typeface="Century Gothic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Webinaire sur la généralisation de calculs</a:t>
            </a:r>
            <a:r>
              <a:rPr lang="en" sz="1500"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sz="15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Century Gothic"/>
              <a:buChar char="■"/>
            </a:pPr>
            <a:r>
              <a:rPr b="1" lang="en" sz="1500" u="sng">
                <a:solidFill>
                  <a:srgbClr val="1A73E8"/>
                </a:solidFill>
                <a:latin typeface="Century Gothic"/>
                <a:ea typeface="Century Gothic"/>
                <a:cs typeface="Century Gothic"/>
                <a:sym typeface="Century Gothic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Blocs utiles</a:t>
            </a:r>
            <a:endParaRPr sz="16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3"/>
          <p:cNvSpPr txBox="1"/>
          <p:nvPr/>
        </p:nvSpPr>
        <p:spPr>
          <a:xfrm>
            <a:off x="0" y="228600"/>
            <a:ext cx="9144000" cy="78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500">
                <a:latin typeface="Century Gothic"/>
                <a:ea typeface="Century Gothic"/>
                <a:cs typeface="Century Gothic"/>
                <a:sym typeface="Century Gothic"/>
              </a:rPr>
              <a:t>Accompagnement</a:t>
            </a:r>
            <a:endParaRPr sz="40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53" name="Google Shape;253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29666" y="4289025"/>
            <a:ext cx="691434" cy="638875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33"/>
          <p:cNvSpPr txBox="1"/>
          <p:nvPr/>
        </p:nvSpPr>
        <p:spPr>
          <a:xfrm>
            <a:off x="520500" y="788725"/>
            <a:ext cx="8400600" cy="70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lang="en" sz="1725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L’équipe du RÉCIT MST est disponible les mercredis matins de 9 h à 11 h 30.</a:t>
            </a:r>
            <a:r>
              <a:rPr lang="en" sz="207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sz="207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5" name="Google Shape;255;p33"/>
          <p:cNvSpPr txBox="1"/>
          <p:nvPr/>
        </p:nvSpPr>
        <p:spPr>
          <a:xfrm>
            <a:off x="2035818" y="3888558"/>
            <a:ext cx="4902000" cy="12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Lien vers notre salle de vidéoconférence : </a:t>
            </a:r>
            <a:endParaRPr sz="15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 u="sng">
                <a:solidFill>
                  <a:schemeClr val="hlink"/>
                </a:solidFill>
                <a:latin typeface="Century Gothic"/>
                <a:ea typeface="Century Gothic"/>
                <a:cs typeface="Century Gothic"/>
                <a:sym typeface="Century Gothic"/>
                <a:hlinkClick r:id="rId4"/>
              </a:rPr>
              <a:t>recitmst.qc.ca/salle-ecv</a:t>
            </a:r>
            <a:r>
              <a:rPr lang="en" sz="2500">
                <a:solidFill>
                  <a:schemeClr val="dk2"/>
                </a:solidFill>
                <a:highlight>
                  <a:srgbClr val="FFFFFF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b="1" sz="2500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3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300" u="sng">
                <a:solidFill>
                  <a:schemeClr val="hlink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/>
              </a:rPr>
              <a:t>Toutes les informations</a:t>
            </a:r>
            <a:endParaRPr i="1" sz="900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56" name="Google Shape;256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860358" y="1525586"/>
            <a:ext cx="3252927" cy="1900843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33"/>
          <p:cNvSpPr/>
          <p:nvPr/>
        </p:nvSpPr>
        <p:spPr>
          <a:xfrm>
            <a:off x="2652787" y="1407351"/>
            <a:ext cx="3668325" cy="2481196"/>
          </a:xfrm>
          <a:custGeom>
            <a:rect b="b" l="l" r="r" t="t"/>
            <a:pathLst>
              <a:path extrusionOk="0" h="111665" w="143434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chemeClr val="dk2"/>
          </a:solidFill>
          <a:ln cap="flat" cmpd="sng" w="19050">
            <a:solidFill>
              <a:srgbClr val="1C4587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258" name="Google Shape;258;p33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4">
            <a:hlinkClick r:id="rId3"/>
          </p:cNvPr>
          <p:cNvSpPr/>
          <p:nvPr/>
        </p:nvSpPr>
        <p:spPr>
          <a:xfrm>
            <a:off x="691840" y="3329441"/>
            <a:ext cx="1981500" cy="7359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34"/>
          <p:cNvSpPr txBox="1"/>
          <p:nvPr/>
        </p:nvSpPr>
        <p:spPr>
          <a:xfrm>
            <a:off x="387863" y="2554750"/>
            <a:ext cx="26394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Century Gothic"/>
                <a:ea typeface="Century Gothic"/>
                <a:cs typeface="Century Gothic"/>
                <a:sym typeface="Century Gothic"/>
              </a:rPr>
              <a:t>Création d’un compte gratuit ou se connecter</a:t>
            </a:r>
            <a:endParaRPr b="1" sz="15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6" name="Google Shape;266;p34"/>
          <p:cNvSpPr txBox="1"/>
          <p:nvPr/>
        </p:nvSpPr>
        <p:spPr>
          <a:xfrm>
            <a:off x="523878" y="3019491"/>
            <a:ext cx="2340300" cy="2493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900">
                <a:latin typeface="Century Gothic"/>
                <a:ea typeface="Century Gothic"/>
                <a:cs typeface="Century Gothic"/>
                <a:sym typeface="Century Gothic"/>
              </a:rPr>
              <a:t>si nouveau compte → valider le courriel</a:t>
            </a:r>
            <a:endParaRPr sz="8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67" name="Google Shape;267;p34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12364" y="3388016"/>
            <a:ext cx="1439048" cy="61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3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1286681">
            <a:off x="2440822" y="3814336"/>
            <a:ext cx="567505" cy="567505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34"/>
          <p:cNvSpPr/>
          <p:nvPr/>
        </p:nvSpPr>
        <p:spPr>
          <a:xfrm>
            <a:off x="2842163" y="3849970"/>
            <a:ext cx="270000" cy="27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Dosis"/>
                <a:ea typeface="Dosis"/>
                <a:cs typeface="Dosis"/>
                <a:sym typeface="Dosis"/>
              </a:rPr>
              <a:t>1</a:t>
            </a:r>
            <a:endParaRPr b="1" sz="1700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270" name="Google Shape;270;p34"/>
          <p:cNvSpPr/>
          <p:nvPr/>
        </p:nvSpPr>
        <p:spPr>
          <a:xfrm>
            <a:off x="5847131" y="3849970"/>
            <a:ext cx="270000" cy="27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Dosis"/>
                <a:ea typeface="Dosis"/>
                <a:cs typeface="Dosis"/>
                <a:sym typeface="Dosis"/>
              </a:rPr>
              <a:t>2</a:t>
            </a:r>
            <a:endParaRPr b="1" sz="1700"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271" name="Google Shape;271;p34"/>
          <p:cNvPicPr preferRelativeResize="0"/>
          <p:nvPr/>
        </p:nvPicPr>
        <p:blipFill rotWithShape="1">
          <a:blip r:embed="rId7">
            <a:alphaModFix/>
          </a:blip>
          <a:srcRect b="11164" l="15814" r="8411" t="11195"/>
          <a:stretch/>
        </p:blipFill>
        <p:spPr>
          <a:xfrm>
            <a:off x="6749484" y="4368443"/>
            <a:ext cx="270000" cy="276672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34"/>
          <p:cNvSpPr/>
          <p:nvPr/>
        </p:nvSpPr>
        <p:spPr>
          <a:xfrm>
            <a:off x="8867250" y="3849970"/>
            <a:ext cx="270000" cy="27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Dosis"/>
                <a:ea typeface="Dosis"/>
                <a:cs typeface="Dosis"/>
                <a:sym typeface="Dosis"/>
              </a:rPr>
              <a:t>3</a:t>
            </a:r>
            <a:endParaRPr b="1" sz="1700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273" name="Google Shape;273;p34"/>
          <p:cNvSpPr txBox="1"/>
          <p:nvPr/>
        </p:nvSpPr>
        <p:spPr>
          <a:xfrm>
            <a:off x="6983288" y="4403119"/>
            <a:ext cx="2314500" cy="29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100">
                <a:solidFill>
                  <a:srgbClr val="43434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Ce</a:t>
            </a:r>
            <a:r>
              <a:rPr i="1" lang="en" sz="1100">
                <a:solidFill>
                  <a:srgbClr val="43434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lien s’autodétruira dans quelques heures.</a:t>
            </a:r>
            <a:endParaRPr sz="1400">
              <a:solidFill>
                <a:srgbClr val="59595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4" name="Google Shape;274;p34"/>
          <p:cNvSpPr/>
          <p:nvPr/>
        </p:nvSpPr>
        <p:spPr>
          <a:xfrm>
            <a:off x="0" y="5020931"/>
            <a:ext cx="9144000" cy="126900"/>
          </a:xfrm>
          <a:prstGeom prst="rect">
            <a:avLst/>
          </a:prstGeom>
          <a:solidFill>
            <a:srgbClr val="0069BF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34"/>
          <p:cNvSpPr txBox="1"/>
          <p:nvPr/>
        </p:nvSpPr>
        <p:spPr>
          <a:xfrm>
            <a:off x="3995325" y="2554750"/>
            <a:ext cx="16581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Century Gothic"/>
                <a:ea typeface="Century Gothic"/>
                <a:cs typeface="Century Gothic"/>
                <a:sym typeface="Century Gothic"/>
              </a:rPr>
              <a:t>Inscription à l’autoformation</a:t>
            </a:r>
            <a:endParaRPr b="1" sz="15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6" name="Google Shape;276;p34"/>
          <p:cNvSpPr txBox="1"/>
          <p:nvPr/>
        </p:nvSpPr>
        <p:spPr>
          <a:xfrm>
            <a:off x="6911156" y="2554750"/>
            <a:ext cx="16581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Century Gothic"/>
                <a:ea typeface="Century Gothic"/>
                <a:cs typeface="Century Gothic"/>
                <a:sym typeface="Century Gothic"/>
              </a:rPr>
              <a:t>Visiter cette page</a:t>
            </a:r>
            <a:endParaRPr b="1" sz="15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7" name="Google Shape;277;p34"/>
          <p:cNvSpPr txBox="1"/>
          <p:nvPr>
            <p:ph type="title"/>
          </p:nvPr>
        </p:nvSpPr>
        <p:spPr>
          <a:xfrm>
            <a:off x="1042750" y="530725"/>
            <a:ext cx="35469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entury Gothic"/>
                <a:ea typeface="Century Gothic"/>
                <a:cs typeface="Century Gothic"/>
                <a:sym typeface="Century Gothic"/>
              </a:rPr>
              <a:t>Badge « Appropriation »</a:t>
            </a:r>
            <a:endParaRPr sz="22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8" name="Google Shape;278;p34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79" name="Google Shape;279;p3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620375" y="78999"/>
            <a:ext cx="2479250" cy="2147025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34">
            <a:hlinkClick r:id="rId9"/>
          </p:cNvPr>
          <p:cNvSpPr/>
          <p:nvPr/>
        </p:nvSpPr>
        <p:spPr>
          <a:xfrm>
            <a:off x="3719355" y="3329441"/>
            <a:ext cx="1981500" cy="7359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 u="sng">
                <a:solidFill>
                  <a:srgbClr val="0069BF"/>
                </a:solidFill>
                <a:latin typeface="Century Gothic"/>
                <a:ea typeface="Century Gothic"/>
                <a:cs typeface="Century Gothic"/>
                <a:sym typeface="Century Gothic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Inscription</a:t>
            </a:r>
            <a:endParaRPr b="1" sz="1400">
              <a:solidFill>
                <a:srgbClr val="0069B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rgbClr val="0069BF"/>
                </a:solidFill>
                <a:latin typeface="Century Gothic"/>
                <a:ea typeface="Century Gothic"/>
                <a:cs typeface="Century Gothic"/>
                <a:sym typeface="Century Gothic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Scratch en mathématique</a:t>
            </a:r>
            <a:endParaRPr b="1" sz="1400">
              <a:solidFill>
                <a:srgbClr val="0069B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81" name="Google Shape;281;p34">
            <a:hlinkClick r:id="rId12"/>
          </p:cNvPr>
          <p:cNvSpPr/>
          <p:nvPr/>
        </p:nvSpPr>
        <p:spPr>
          <a:xfrm>
            <a:off x="6749494" y="3329441"/>
            <a:ext cx="1981500" cy="7359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 u="sng">
                <a:solidFill>
                  <a:srgbClr val="0069BF"/>
                </a:solidFill>
                <a:latin typeface="Century Gothic"/>
                <a:ea typeface="Century Gothic"/>
                <a:cs typeface="Century Gothic"/>
                <a:sym typeface="Century Gothic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Obtenir mon badge</a:t>
            </a:r>
            <a:endParaRPr b="1" sz="1400" u="sng">
              <a:solidFill>
                <a:srgbClr val="0069B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rgbClr val="0069BF"/>
                </a:solidFill>
                <a:latin typeface="Century Gothic"/>
                <a:ea typeface="Century Gothic"/>
                <a:cs typeface="Century Gothic"/>
                <a:sym typeface="Century Gothic"/>
                <a:hlinkClick r:id="rId1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APPROPRIATION</a:t>
            </a:r>
            <a:endParaRPr b="1" sz="1400" u="sng">
              <a:solidFill>
                <a:srgbClr val="0069B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82" name="Google Shape;282;p3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1286681">
            <a:off x="5468413" y="3814336"/>
            <a:ext cx="567505" cy="567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3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1286681">
            <a:off x="8488532" y="3814336"/>
            <a:ext cx="567505" cy="567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Google Shape;288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64875" y="3414888"/>
            <a:ext cx="3276724" cy="1339475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35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90" name="Google Shape;290;p35"/>
          <p:cNvSpPr txBox="1"/>
          <p:nvPr/>
        </p:nvSpPr>
        <p:spPr>
          <a:xfrm>
            <a:off x="0" y="1733500"/>
            <a:ext cx="3496800" cy="115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7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MERCI !</a:t>
            </a:r>
            <a:endParaRPr b="1" sz="67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91" name="Google Shape;291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19913" y="640575"/>
            <a:ext cx="3496925" cy="10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35"/>
          <p:cNvSpPr txBox="1"/>
          <p:nvPr/>
        </p:nvSpPr>
        <p:spPr>
          <a:xfrm>
            <a:off x="4175500" y="1746650"/>
            <a:ext cx="4375500" cy="167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rgbClr val="114454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stephanie.rioux@recit.qc.ca</a:t>
            </a:r>
            <a:endParaRPr b="1" sz="2100">
              <a:solidFill>
                <a:srgbClr val="114454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rgbClr val="114454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equipemst@recit.qc.ca </a:t>
            </a:r>
            <a:endParaRPr b="1" sz="2100">
              <a:solidFill>
                <a:srgbClr val="114454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04800" lvl="0" marL="457200" rtl="0" algn="l">
              <a:spcBef>
                <a:spcPts val="600"/>
              </a:spcBef>
              <a:spcAft>
                <a:spcPts val="0"/>
              </a:spcAft>
              <a:buClr>
                <a:srgbClr val="114454"/>
              </a:buClr>
              <a:buSzPts val="1200"/>
              <a:buFont typeface="Century Gothic"/>
              <a:buChar char="■"/>
            </a:pPr>
            <a:r>
              <a:rPr b="1" lang="en" sz="1500" u="sng">
                <a:solidFill>
                  <a:srgbClr val="1A73E8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Page Facebook</a:t>
            </a:r>
            <a:endParaRPr sz="1600" u="sng">
              <a:solidFill>
                <a:srgbClr val="114454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114454"/>
              </a:buClr>
              <a:buSzPts val="1200"/>
              <a:buFont typeface="Century Gothic"/>
              <a:buChar char="■"/>
            </a:pPr>
            <a:r>
              <a:rPr b="1" lang="en" sz="1500" u="sng">
                <a:solidFill>
                  <a:srgbClr val="1A73E8"/>
                </a:solidFill>
                <a:latin typeface="Century Gothic"/>
                <a:ea typeface="Century Gothic"/>
                <a:cs typeface="Century Gothic"/>
                <a:sym typeface="Century Gothic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Twitter</a:t>
            </a:r>
            <a:endParaRPr sz="1600" u="sng">
              <a:solidFill>
                <a:srgbClr val="114454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114454"/>
              </a:buClr>
              <a:buSzPts val="1200"/>
              <a:buFont typeface="Century Gothic"/>
              <a:buChar char="■"/>
            </a:pPr>
            <a:r>
              <a:rPr b="1" lang="en" sz="1500" u="sng">
                <a:solidFill>
                  <a:srgbClr val="1A73E8"/>
                </a:solidFill>
                <a:latin typeface="Century Gothic"/>
                <a:ea typeface="Century Gothic"/>
                <a:cs typeface="Century Gothic"/>
                <a:sym typeface="Century Gothic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Chaîne Youtube</a:t>
            </a:r>
            <a:endParaRPr sz="900">
              <a:solidFill>
                <a:srgbClr val="114454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3" name="Google Shape;293;p35"/>
          <p:cNvSpPr txBox="1"/>
          <p:nvPr/>
        </p:nvSpPr>
        <p:spPr>
          <a:xfrm>
            <a:off x="4492525" y="4576825"/>
            <a:ext cx="4566900" cy="3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Ubuntu"/>
                <a:ea typeface="Ubuntu"/>
                <a:cs typeface="Ubuntu"/>
                <a:sym typeface="Ubuntu"/>
              </a:rPr>
              <a:t>Ces formations du RÉCIT 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sont mise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s à disposition, sauf 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exception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, selon les termes de la licence</a:t>
            </a:r>
            <a:r>
              <a:rPr lang="en" sz="800">
                <a:solidFill>
                  <a:srgbClr val="114454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800" u="sng">
                <a:solidFill>
                  <a:srgbClr val="114454"/>
                </a:solidFill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en" sz="800">
                <a:solidFill>
                  <a:srgbClr val="114454"/>
                </a:solidFill>
              </a:rPr>
              <a:t>.</a:t>
            </a:r>
            <a:r>
              <a:rPr lang="en" sz="800">
                <a:solidFill>
                  <a:srgbClr val="114454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 sz="800">
              <a:solidFill>
                <a:srgbClr val="114454"/>
              </a:solidFill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294" name="Google Shape;294;p3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18238" y="4685709"/>
            <a:ext cx="808425" cy="286175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35"/>
          <p:cNvSpPr txBox="1"/>
          <p:nvPr/>
        </p:nvSpPr>
        <p:spPr>
          <a:xfrm>
            <a:off x="-51050" y="4819400"/>
            <a:ext cx="3492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rPr>
              <a:t>‹#›</a:t>
            </a:fld>
            <a:endParaRPr sz="800">
              <a:solidFill>
                <a:srgbClr val="FFFFFF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Warwick template">
  <a:themeElements>
    <a:clrScheme name="Custom 347">
      <a:dk1>
        <a:srgbClr val="114454"/>
      </a:dk1>
      <a:lt1>
        <a:srgbClr val="FFFFFF"/>
      </a:lt1>
      <a:dk2>
        <a:srgbClr val="5F6C70"/>
      </a:dk2>
      <a:lt2>
        <a:srgbClr val="CED5D8"/>
      </a:lt2>
      <a:accent1>
        <a:srgbClr val="114454"/>
      </a:accent1>
      <a:accent2>
        <a:srgbClr val="01478D"/>
      </a:accent2>
      <a:accent3>
        <a:srgbClr val="01478D"/>
      </a:accent3>
      <a:accent4>
        <a:srgbClr val="4D97FF"/>
      </a:accent4>
      <a:accent5>
        <a:srgbClr val="FCC25F"/>
      </a:accent5>
      <a:accent6>
        <a:srgbClr val="FFAB19"/>
      </a:accent6>
      <a:hlink>
        <a:srgbClr val="114454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